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theme/theme9.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slides/slide44.xml" ContentType="application/vnd.openxmlformats-officedocument.presentationml.slide+xml"/>
  <Override PartName="/ppt/slides/slide54.xml" ContentType="application/vnd.openxmlformats-officedocument.presentationml.slide+xml"/>
  <Override PartName="/ppt/slides/slide240.xml" ContentType="application/vnd.openxmlformats-officedocument.presentationml.slide+xml"/>
  <Override PartName="/ppt/notesSlides/notesSlide42.xml" ContentType="application/vnd.openxmlformats-officedocument.presentationml.notesSlide+xml"/>
  <Override PartName="/ppt/slideLayouts/slideLayout270.xml" ContentType="application/vnd.openxmlformats-officedocument.presentationml.slideLayout+xml"/>
  <Override PartName="/ppt/notesSlides/notesSlide52.xml" ContentType="application/vnd.openxmlformats-officedocument.presentationml.notesSlide+xml"/>
  <Override PartName="/ppt/slideLayouts/slideLayout1010.xml" ContentType="application/vnd.openxmlformats-officedocument.presentationml.slideLayout+xml"/>
  <Override PartName="/ppt/slideLayouts/slideLayout510.xml" ContentType="application/vnd.openxmlformats-officedocument.presentationml.slideLayout+xml"/>
  <Override PartName="/ppt/notesSlides/notesSlide22.xml" ContentType="application/vnd.openxmlformats-officedocument.presentationml.notesSlide+xml"/>
  <Override PartName="/ppt/notesMasters/notesMaster10.xml" ContentType="application/vnd.openxmlformats-officedocument.presentationml.notesMaster+xml"/>
  <Override PartName="/ppt/slideMasters/slideMaster19.xml" ContentType="application/vnd.openxmlformats-officedocument.presentationml.slideMaster+xml"/>
  <Override PartName="/ppt/slideMasters/slideMaster70.xml" ContentType="application/vnd.openxmlformats-officedocument.presentationml.slideMaster+xml"/>
  <Override PartName="/ppt/slideMasters/slideMaster40.xml" ContentType="application/vnd.openxmlformats-officedocument.presentationml.slideMaster+xml"/>
  <Override PartName="/ppt/theme/theme21.xml" ContentType="application/vnd.openxmlformats-officedocument.theme+xml"/>
  <Override PartName="/ppt/theme/theme19.xml" ContentType="application/vnd.openxmlformats-officedocument.theme+xml"/>
  <Override PartName="/ppt/slideLayouts/slideLayout260.xml" ContentType="application/vnd.openxmlformats-officedocument.presentationml.slideLayout+xml"/>
  <Override PartName="/ppt/slideLayouts/slideLayout1110.xml" ContentType="application/vnd.openxmlformats-officedocument.presentationml.slideLayout+xml"/>
  <Override PartName="/ppt/slideLayouts/slideLayout910.xml" ContentType="application/vnd.openxmlformats-officedocument.presentationml.slideLayout+xml"/>
  <Override PartName="/ppt/theme/theme70.xml" ContentType="application/vnd.openxmlformats-officedocument.theme+xml"/>
  <Override PartName="/ppt/theme/theme40.xml" ContentType="application/vnd.openxmlformats-officedocument.theme+xml"/>
  <Override PartName="/ppt/slideLayouts/slideLayout4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3" r:id="rId6"/>
    <p:sldMasterId id="2147483707" r:id="rId7"/>
    <p:sldMasterId id="2147483750" r:id="rId8"/>
    <p:sldMasterId id="2147483797" r:id="rId9"/>
    <p:sldMasterId id="2147483825" r:id="rId10"/>
    <p:sldMasterId id="2147483828" r:id="rId11"/>
    <p:sldMasterId id="2147483830" r:id="rId12"/>
    <p:sldMasterId id="2147483832" r:id="rId13"/>
    <p:sldMasterId id="2147483835" r:id="rId14"/>
  </p:sldMasterIdLst>
  <p:notesMasterIdLst>
    <p:notesMasterId r:id="rId39"/>
  </p:notesMasterIdLst>
  <p:sldIdLst>
    <p:sldId id="2147469839" r:id="rId15"/>
    <p:sldId id="1840" r:id="rId16"/>
    <p:sldId id="257" r:id="rId17"/>
    <p:sldId id="2076136632" r:id="rId18"/>
    <p:sldId id="2076136633" r:id="rId19"/>
    <p:sldId id="2134805710" r:id="rId20"/>
    <p:sldId id="2076137816" r:id="rId21"/>
    <p:sldId id="2134805707" r:id="rId22"/>
    <p:sldId id="2142532391" r:id="rId23"/>
    <p:sldId id="2147469840" r:id="rId24"/>
    <p:sldId id="2147469845" r:id="rId25"/>
    <p:sldId id="4641" r:id="rId26"/>
    <p:sldId id="2076138231" r:id="rId27"/>
    <p:sldId id="2147469422" r:id="rId28"/>
    <p:sldId id="2147468993" r:id="rId29"/>
    <p:sldId id="2123259173" r:id="rId30"/>
    <p:sldId id="2147469547" r:id="rId31"/>
    <p:sldId id="2076137460" r:id="rId32"/>
    <p:sldId id="2076138821" r:id="rId33"/>
    <p:sldId id="2076137941" r:id="rId34"/>
    <p:sldId id="2147469849" r:id="rId35"/>
    <p:sldId id="2147469850" r:id="rId36"/>
    <p:sldId id="2147469843" r:id="rId37"/>
    <p:sldId id="214746985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F Overview (Background)" id="{0EFC09C7-79AE-4F65-8321-EB63C83EDD7F}">
          <p14:sldIdLst>
            <p14:sldId id="2147469839"/>
            <p14:sldId id="1840"/>
            <p14:sldId id="257"/>
            <p14:sldId id="2076136632"/>
            <p14:sldId id="2076136633"/>
          </p14:sldIdLst>
        </p14:section>
        <p14:section name="Landing Zones" id="{DA7BF334-8419-477C-A5C7-487349B2C118}">
          <p14:sldIdLst>
            <p14:sldId id="2134805710"/>
            <p14:sldId id="2076137816"/>
            <p14:sldId id="2134805707"/>
          </p14:sldIdLst>
        </p14:section>
        <p14:section name="Well Architecture Framework" id="{2B1F080B-0F73-47E9-A421-E9D7A3BE4F4F}">
          <p14:sldIdLst>
            <p14:sldId id="2142532391"/>
          </p14:sldIdLst>
        </p14:section>
        <p14:section name="Best Practices Swiss Banks" id="{E14B64A1-E3C2-478A-8E71-9A9B2B8B8C6D}">
          <p14:sldIdLst>
            <p14:sldId id="2147469840"/>
            <p14:sldId id="2147469845"/>
            <p14:sldId id="4641"/>
            <p14:sldId id="2076138231"/>
            <p14:sldId id="2147469422"/>
            <p14:sldId id="2147468993"/>
            <p14:sldId id="2123259173"/>
            <p14:sldId id="2147469547"/>
            <p14:sldId id="2076137460"/>
            <p14:sldId id="2076138821"/>
            <p14:sldId id="2076137941"/>
            <p14:sldId id="2147469849"/>
            <p14:sldId id="2147469850"/>
            <p14:sldId id="2147469843"/>
            <p14:sldId id="21474698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ulie Osburn" initials="JO" lastIdx="5" clrIdx="6">
    <p:extLst>
      <p:ext uri="{19B8F6BF-5375-455C-9EA6-DF929625EA0E}">
        <p15:presenceInfo xmlns:p15="http://schemas.microsoft.com/office/powerpoint/2012/main" userId="S::juliejo@microsoft.com::b2aec404-568e-403a-b1a3-65f4a6e1880d" providerId="AD"/>
      </p:ext>
    </p:extLst>
  </p:cmAuthor>
  <p:cmAuthor id="1" name="Wayne Meyer" initials="WM" lastIdx="21" clrIdx="0">
    <p:extLst>
      <p:ext uri="{19B8F6BF-5375-455C-9EA6-DF929625EA0E}">
        <p15:presenceInfo xmlns:p15="http://schemas.microsoft.com/office/powerpoint/2012/main" userId="S::wayneme@microsoft.com::505e5828-32a7-4b23-b483-86ab7e4f6d84" providerId="AD"/>
      </p:ext>
    </p:extLst>
  </p:cmAuthor>
  <p:cmAuthor id="8" name="Pablo Sanchez" initials="PS" lastIdx="10" clrIdx="7">
    <p:extLst>
      <p:ext uri="{19B8F6BF-5375-455C-9EA6-DF929625EA0E}">
        <p15:presenceInfo xmlns:p15="http://schemas.microsoft.com/office/powerpoint/2012/main" userId="S::pablosp@microsoft.com::0f48470a-3c87-4ba9-ac2f-63e38402478e" providerId="AD"/>
      </p:ext>
    </p:extLst>
  </p:cmAuthor>
  <p:cmAuthor id="2" name="Pratibha Sood" initials="PS" lastIdx="24" clrIdx="1">
    <p:extLst>
      <p:ext uri="{19B8F6BF-5375-455C-9EA6-DF929625EA0E}">
        <p15:presenceInfo xmlns:p15="http://schemas.microsoft.com/office/powerpoint/2012/main" userId="S::prsood@microsoft.com::757de0c6-7155-45cc-8575-9f822407d213" providerId="AD"/>
      </p:ext>
    </p:extLst>
  </p:cmAuthor>
  <p:cmAuthor id="9" name="Ansley Yeo" initials="AY" lastIdx="9" clrIdx="8">
    <p:extLst>
      <p:ext uri="{19B8F6BF-5375-455C-9EA6-DF929625EA0E}">
        <p15:presenceInfo xmlns:p15="http://schemas.microsoft.com/office/powerpoint/2012/main" userId="S::ansyeo@microsoft.com::0d040379-8e93-4226-9271-d416b2176717" providerId="AD"/>
      </p:ext>
    </p:extLst>
  </p:cmAuthor>
  <p:cmAuthor id="3" name="James Complin" initials="JC" lastIdx="8" clrIdx="2">
    <p:extLst>
      <p:ext uri="{19B8F6BF-5375-455C-9EA6-DF929625EA0E}">
        <p15:presenceInfo xmlns:p15="http://schemas.microsoft.com/office/powerpoint/2012/main" userId="S::jacompli@microsoft.com::04684b05-a571-42a8-b582-bdb318c64b6d" providerId="AD"/>
      </p:ext>
    </p:extLst>
  </p:cmAuthor>
  <p:cmAuthor id="4" name="Conrad Sidey" initials="CS" lastIdx="1" clrIdx="3">
    <p:extLst>
      <p:ext uri="{19B8F6BF-5375-455C-9EA6-DF929625EA0E}">
        <p15:presenceInfo xmlns:p15="http://schemas.microsoft.com/office/powerpoint/2012/main" userId="S::conrads@microsoft.com::8e7e4c1e-0b9f-408a-a744-9ab8b54b3853" providerId="AD"/>
      </p:ext>
    </p:extLst>
  </p:cmAuthor>
  <p:cmAuthor id="5" name="David Coulter" initials="DC" lastIdx="8" clrIdx="4">
    <p:extLst>
      <p:ext uri="{19B8F6BF-5375-455C-9EA6-DF929625EA0E}">
        <p15:presenceInfo xmlns:p15="http://schemas.microsoft.com/office/powerpoint/2012/main" userId="S::dacoulte@microsoft.com::bd7f51f3-86ab-4183-af7c-70e0e78624e3" providerId="AD"/>
      </p:ext>
    </p:extLst>
  </p:cmAuthor>
  <p:cmAuthor id="6" name="Johan Grant" initials="JG" lastIdx="12" clrIdx="5">
    <p:extLst>
      <p:ext uri="{19B8F6BF-5375-455C-9EA6-DF929625EA0E}">
        <p15:presenceInfo xmlns:p15="http://schemas.microsoft.com/office/powerpoint/2012/main" userId="S::jogrant@microsoft.com::4c19665d-e4ad-4a0a-a05e-a1053f6c6b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700A2-3A04-45FD-9E65-FA8D14E6416D}" v="100" dt="2022-05-04T07:23:31.632"/>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6"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notesMaster" Target="notesMasters/notesMaster1.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20" Type="http://schemas.openxmlformats.org/officeDocument/2006/relationships/slide" Target="slides/slide6.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BC766-E5BA-40F8-9F5F-937F32F5E837}" type="datetimeFigureOut">
              <a:rPr lang="en-US" smtClean="0"/>
              <a:t>9/8/2023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358F0-6F6E-4229-B4E1-FAA558BBD1AB}" type="slidenum">
              <a:rPr lang="en-US" smtClean="0"/>
              <a:t>‹#›</a:t>
            </a:fld>
            <a:endParaRPr lang="en-US"/>
          </a:p>
        </p:txBody>
      </p:sp>
    </p:spTree>
    <p:extLst>
      <p:ext uri="{BB962C8B-B14F-4D97-AF65-F5344CB8AC3E}">
        <p14:creationId xmlns:p14="http://schemas.microsoft.com/office/powerpoint/2010/main" val="140669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t>‹#›</a:t>
            </a:fld>
            <a:endParaRPr lang="en-US"/>
          </a:p>
        </p:txBody>
      </p:sp>
    </p:spTree>
    <p:extLst>
      <p:ext uri="{BB962C8B-B14F-4D97-AF65-F5344CB8AC3E}">
        <p14:creationId xmlns:p14="http://schemas.microsoft.com/office/powerpoint/2010/main" val="247749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cloud-app-security/proxy-intro-aad" TargetMode="External"/><Relationship Id="rId3" Type="http://schemas.openxmlformats.org/officeDocument/2006/relationships/hyperlink" Target="https://docs.microsoft.com/azure/active-directory/identity-protection/concept-identity-protection-risks" TargetMode="External"/><Relationship Id="rId7" Type="http://schemas.openxmlformats.org/officeDocument/2006/relationships/hyperlink" Target="https://docs.microsoft.com/azure/active-directory/saas-apps/tutorial-lis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azure/active-directory/authentication/tutorial-risk-based-sspr-mfa" TargetMode="External"/><Relationship Id="rId5" Type="http://schemas.openxmlformats.org/officeDocument/2006/relationships/hyperlink" Target="https://docs.microsoft.com/azure/active-directory/conditional-access/concept-continuous-access-evaluation" TargetMode="External"/><Relationship Id="rId4" Type="http://schemas.openxmlformats.org/officeDocument/2006/relationships/hyperlink" Target="https://docs.microsoft.com/azure/active-directory/conditional-access/concept-condition-filters-for-devices" TargetMode="External"/><Relationship Id="rId9" Type="http://schemas.openxmlformats.org/officeDocument/2006/relationships/hyperlink" Target="https://docs.microsoft.com/sharepoint/control-access-from-unmanaged-devic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ocs.microsoft.com/cloud-app-security/proxy-intro-aad" TargetMode="External"/><Relationship Id="rId3" Type="http://schemas.openxmlformats.org/officeDocument/2006/relationships/hyperlink" Target="https://docs.microsoft.com/azure/active-directory/identity-protection/concept-identity-protection-risks" TargetMode="External"/><Relationship Id="rId7" Type="http://schemas.openxmlformats.org/officeDocument/2006/relationships/hyperlink" Target="https://docs.microsoft.com/azure/active-directory/saas-apps/tutorial-list" TargetMode="External"/><Relationship Id="rId2" Type="http://schemas.openxmlformats.org/officeDocument/2006/relationships/slide" Target="../slides/slide240.xml"/><Relationship Id="rId1" Type="http://schemas.openxmlformats.org/officeDocument/2006/relationships/notesMaster" Target="../notesMasters/notesMaster10.xml"/><Relationship Id="rId6" Type="http://schemas.openxmlformats.org/officeDocument/2006/relationships/hyperlink" Target="https://docs.microsoft.com/azure/active-directory/authentication/tutorial-risk-based-sspr-mfa" TargetMode="External"/><Relationship Id="rId5" Type="http://schemas.openxmlformats.org/officeDocument/2006/relationships/hyperlink" Target="https://docs.microsoft.com/azure/active-directory/conditional-access/concept-continuous-access-evaluation" TargetMode="External"/><Relationship Id="rId4" Type="http://schemas.openxmlformats.org/officeDocument/2006/relationships/hyperlink" Target="https://docs.microsoft.com/azure/active-directory/conditional-access/concept-condition-filters-for-devices" TargetMode="External"/><Relationship Id="rId9" Type="http://schemas.openxmlformats.org/officeDocument/2006/relationships/hyperlink" Target="https://docs.microsoft.com/sharepoint/control-access-from-unmanaged-devic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0.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0.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31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Microsoft’s Zero Trust Principles</a:t>
            </a:r>
          </a:p>
          <a:p>
            <a:endParaRPr lang="en-US" b="0" i="0">
              <a:solidFill>
                <a:srgbClr val="42424E"/>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558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Key Takeaway: </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This is a summary of how Microsoft technologies work together to apply Zero Trust principles to Access Control</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90E43F-E41D-B944-AB69-251B7D9709D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187287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Key Takeaway: </a:t>
            </a:r>
            <a:r>
              <a:rPr lang="en-US"/>
              <a:t>User Access is often the first priority for Zero Trust because it rapidly brings productivity benefits and security coverage for key gaps  </a:t>
            </a:r>
          </a:p>
          <a:p>
            <a:pPr>
              <a:defRPr/>
            </a:pPr>
            <a:r>
              <a:rPr lang="en-US"/>
              <a:t>  </a:t>
            </a:r>
            <a:endParaRPr lang="en-US">
              <a:cs typeface="Calibri"/>
            </a:endParaRPr>
          </a:p>
          <a:p>
            <a:pPr>
              <a:defRPr/>
            </a:pPr>
            <a:r>
              <a:rPr lang="en-US"/>
              <a:t>Enabling users to be productive anywhere </a:t>
            </a:r>
            <a:r>
              <a:rPr lang="en-US" i="1"/>
              <a:t>and </a:t>
            </a:r>
            <a:r>
              <a:rPr lang="en-US"/>
              <a:t>secure requires explicit validation of user and device risk/trustworthiness using high quality signals.   </a:t>
            </a:r>
            <a:endParaRPr lang="en-US">
              <a:cs typeface="Calibri"/>
            </a:endParaRPr>
          </a:p>
          <a:p>
            <a:pPr>
              <a:defRPr/>
            </a:pPr>
            <a:r>
              <a:rPr lang="en-US"/>
              <a:t>  </a:t>
            </a:r>
            <a:endParaRPr lang="en-US">
              <a:cs typeface="Calibri"/>
            </a:endParaRPr>
          </a:p>
          <a:p>
            <a:pPr>
              <a:defRPr/>
            </a:pPr>
            <a:r>
              <a:rPr lang="en-US" b="1"/>
              <a:t>CLICK 1 – User Risk</a:t>
            </a:r>
            <a:r>
              <a:rPr lang="en-US"/>
              <a:t>  </a:t>
            </a:r>
            <a:endParaRPr lang="en-US">
              <a:cs typeface="Calibri"/>
            </a:endParaRPr>
          </a:p>
          <a:p>
            <a:pPr>
              <a:defRPr/>
            </a:pPr>
            <a:r>
              <a:rPr lang="en-US"/>
              <a:t>  </a:t>
            </a:r>
            <a:endParaRPr lang="en-US">
              <a:cs typeface="Calibri"/>
            </a:endParaRPr>
          </a:p>
          <a:p>
            <a:pPr>
              <a:defRPr/>
            </a:pPr>
            <a:r>
              <a:rPr lang="en-US"/>
              <a:t>Measuring user risk requires analyzing the risk of the account itself, the current access request session, and whether they are using MFA:  </a:t>
            </a:r>
            <a:endParaRPr lang="en-US">
              <a:cs typeface="Calibri"/>
            </a:endParaRPr>
          </a:p>
          <a:p>
            <a:pPr>
              <a:defRPr/>
            </a:pPr>
            <a:r>
              <a:rPr lang="en-US"/>
              <a:t>  </a:t>
            </a:r>
            <a:endParaRPr lang="en-US">
              <a:cs typeface="Calibri"/>
            </a:endParaRPr>
          </a:p>
          <a:p>
            <a:pPr marL="285750" indent="-285750">
              <a:buFont typeface="Arial"/>
              <a:buChar char="•"/>
              <a:defRPr/>
            </a:pPr>
            <a:r>
              <a:rPr lang="en-US" b="1"/>
              <a:t>User/Session Risk - </a:t>
            </a:r>
            <a:r>
              <a:rPr lang="en-US"/>
              <a:t>Azure Active Directory (Azure AD) Identity Protection analyzes the user account and current access request, providing a high/medium/low risk rating to Azure AD conditional access. This rating is determined by a machine learning calculation across numerous individual risk factors including leaked credentials, atypical travel, malicious IP address, malware-linked IP address, and suspicious inbox manipulation rules (provided by </a:t>
            </a:r>
            <a:r>
              <a:rPr lang="nn-NO"/>
              <a:t>Microsoft Defender for </a:t>
            </a:r>
            <a:r>
              <a:rPr lang="nn-NO" err="1"/>
              <a:t>Cloud</a:t>
            </a:r>
            <a:r>
              <a:rPr lang="nn-NO"/>
              <a:t> Apps</a:t>
            </a:r>
            <a:r>
              <a:rPr lang="en-US"/>
              <a:t>). For information on risk levels, see </a:t>
            </a:r>
            <a:r>
              <a:rPr lang="en-US">
                <a:hlinkClick r:id="rId3"/>
              </a:rPr>
              <a:t>https://docs.microsoft.com/azure/active-directory/identity-protection/concept-identity-protection-risks</a:t>
            </a:r>
            <a:r>
              <a:rPr lang="en-US"/>
              <a:t> </a:t>
            </a:r>
            <a:endParaRPr lang="en-US">
              <a:cs typeface="Calibri"/>
            </a:endParaRPr>
          </a:p>
          <a:p>
            <a:pPr marL="285750" indent="-285750">
              <a:buFont typeface="Arial"/>
              <a:buChar char="•"/>
              <a:defRPr/>
            </a:pPr>
            <a:r>
              <a:rPr lang="en-US"/>
              <a:t> </a:t>
            </a:r>
            <a:endParaRPr lang="en-US">
              <a:cs typeface="Calibri"/>
            </a:endParaRPr>
          </a:p>
          <a:p>
            <a:pPr marL="285750" indent="-285750">
              <a:buFont typeface="Arial"/>
              <a:buChar char="•"/>
              <a:defRPr/>
            </a:pPr>
            <a:r>
              <a:rPr lang="en-US" b="1"/>
              <a:t>Multi-factor authentication (MFA) </a:t>
            </a:r>
            <a:r>
              <a:rPr lang="en-US"/>
              <a:t>– MFA is required for reasonable security assurances because attackers can (easily) impersonate an account that is protected by password-only authentication through stolen or guessed passwords. Azure AD conditional access identifies if the user has been authenticated by MFA using Azure AD MFA, Hello for Business, or a 3rd party MFA provider (via ADFS) </a:t>
            </a:r>
            <a:endParaRPr lang="en-US">
              <a:cs typeface="Calibri"/>
            </a:endParaRPr>
          </a:p>
          <a:p>
            <a:pPr>
              <a:defRPr/>
            </a:pPr>
            <a:r>
              <a:rPr lang="en-US"/>
              <a:t>  </a:t>
            </a:r>
            <a:endParaRPr lang="en-US">
              <a:cs typeface="Calibri"/>
            </a:endParaRPr>
          </a:p>
          <a:p>
            <a:pPr>
              <a:defRPr/>
            </a:pPr>
            <a:r>
              <a:rPr lang="en-US" b="1"/>
              <a:t>CLICK 2 – Device Risk </a:t>
            </a:r>
            <a:r>
              <a:rPr lang="en-US"/>
              <a:t>  </a:t>
            </a:r>
            <a:endParaRPr lang="en-US">
              <a:cs typeface="Calibri"/>
            </a:endParaRPr>
          </a:p>
          <a:p>
            <a:pPr>
              <a:defRPr/>
            </a:pPr>
            <a:r>
              <a:rPr lang="en-US"/>
              <a:t>  </a:t>
            </a:r>
            <a:endParaRPr lang="en-US">
              <a:cs typeface="Calibri"/>
            </a:endParaRPr>
          </a:p>
          <a:p>
            <a:pPr>
              <a:defRPr/>
            </a:pPr>
            <a:r>
              <a:rPr lang="en-US"/>
              <a:t>Device risk is measured by explicitly verifying whether it is compliant with the organization’s policies, which can include verification that no malicious activity has been detected from the installed endpoint detection and response (EDR) capability.   </a:t>
            </a:r>
            <a:endParaRPr lang="en-US">
              <a:cs typeface="Calibri"/>
            </a:endParaRPr>
          </a:p>
          <a:p>
            <a:pPr>
              <a:defRPr/>
            </a:pPr>
            <a:r>
              <a:rPr lang="en-US"/>
              <a:t>  </a:t>
            </a:r>
            <a:endParaRPr lang="en-US">
              <a:cs typeface="Calibri"/>
            </a:endParaRPr>
          </a:p>
          <a:p>
            <a:pPr marL="285750" indent="-285750">
              <a:buFont typeface="Arial"/>
              <a:buChar char="•"/>
              <a:defRPr/>
            </a:pPr>
            <a:r>
              <a:rPr lang="en-US" b="1" err="1"/>
              <a:t>IsCompliant</a:t>
            </a:r>
            <a:r>
              <a:rPr lang="en-US" b="1"/>
              <a:t> </a:t>
            </a:r>
            <a:r>
              <a:rPr lang="en-US"/>
              <a:t>– Microsoft Endpoint Management Intune provides management of device security policy that evaluates signals from Intune managed clients, Microsoft Defender for Endpoint, and partner MDMs.  </a:t>
            </a:r>
            <a:endParaRPr lang="en-US">
              <a:cs typeface="Calibri"/>
            </a:endParaRPr>
          </a:p>
          <a:p>
            <a:pPr marL="285750" indent="-285750">
              <a:buFont typeface="Arial"/>
              <a:buChar char="•"/>
              <a:defRPr/>
            </a:pPr>
            <a:r>
              <a:rPr lang="en-US" b="1"/>
              <a:t>Device Attribute </a:t>
            </a:r>
            <a:r>
              <a:rPr lang="en-US"/>
              <a:t>– Conditional Access can filter policies so they require a specific device attribute (e.g. to identify highly secured privileged access workstations or PAWs) - </a:t>
            </a:r>
            <a:r>
              <a:rPr lang="en-US">
                <a:hlinkClick r:id="rId4"/>
              </a:rPr>
              <a:t>https://docs.microsoft.com/azure/active-directory/conditional-access/concept-condition-filters-for-devices</a:t>
            </a:r>
            <a:r>
              <a:rPr lang="en-US"/>
              <a:t> </a:t>
            </a:r>
            <a:endParaRPr lang="en-US">
              <a:cs typeface="Calibri"/>
            </a:endParaRPr>
          </a:p>
          <a:p>
            <a:pPr>
              <a:defRPr/>
            </a:pPr>
            <a:r>
              <a:rPr lang="en-US"/>
              <a:t>  </a:t>
            </a:r>
            <a:endParaRPr lang="en-US">
              <a:cs typeface="Calibri"/>
            </a:endParaRPr>
          </a:p>
          <a:p>
            <a:pPr>
              <a:defRPr/>
            </a:pPr>
            <a:r>
              <a:rPr lang="en-US" b="1"/>
              <a:t>CLICK 3 – Policy Evaluation and MFA</a:t>
            </a:r>
            <a:r>
              <a:rPr lang="en-US"/>
              <a:t>  </a:t>
            </a:r>
            <a:endParaRPr lang="en-US">
              <a:cs typeface="Calibri"/>
            </a:endParaRPr>
          </a:p>
          <a:p>
            <a:pPr>
              <a:defRPr/>
            </a:pPr>
            <a:r>
              <a:rPr lang="en-US"/>
              <a:t>  </a:t>
            </a:r>
            <a:endParaRPr lang="en-US">
              <a:cs typeface="Calibri"/>
            </a:endParaRPr>
          </a:p>
          <a:p>
            <a:pPr>
              <a:defRPr/>
            </a:pPr>
            <a:r>
              <a:rPr lang="en-US"/>
              <a:t>Azure AD Conditional Access evaluates these signals against the policy you have configured. This combination of static policies and dynamic real-time information (threat intelligence, session context, etc.) provides an adaptive approach to managing risk that is both consistent and informed by continuously changing real-world conditions.   </a:t>
            </a:r>
            <a:endParaRPr lang="en-US">
              <a:cs typeface="Calibri"/>
            </a:endParaRPr>
          </a:p>
          <a:p>
            <a:pPr>
              <a:defRPr/>
            </a:pPr>
            <a:r>
              <a:rPr lang="en-US"/>
              <a:t>  </a:t>
            </a:r>
            <a:endParaRPr lang="en-US">
              <a:cs typeface="Calibri"/>
            </a:endParaRPr>
          </a:p>
          <a:p>
            <a:pPr marL="285750" indent="-285750">
              <a:buFont typeface="Arial"/>
              <a:buChar char="•"/>
              <a:defRPr/>
            </a:pPr>
            <a:r>
              <a:rPr lang="en-US" b="1"/>
              <a:t>Initial Access + Token Refresh – </a:t>
            </a:r>
            <a:r>
              <a:rPr lang="en-US"/>
              <a:t>For all applications using conditional access, policy validation happens at the time of each access request + when the token is refreshed to extend the expiration time.  </a:t>
            </a:r>
            <a:endParaRPr lang="en-US">
              <a:cs typeface="Calibri"/>
            </a:endParaRPr>
          </a:p>
          <a:p>
            <a:pPr marL="285750" indent="-285750">
              <a:buFont typeface="Arial"/>
              <a:buChar char="•"/>
              <a:defRPr/>
            </a:pPr>
            <a:r>
              <a:rPr lang="en-US" b="1"/>
              <a:t>Change in security posture - </a:t>
            </a:r>
            <a:r>
              <a:rPr lang="en-US"/>
              <a:t>Additionally, conditional access supports </a:t>
            </a:r>
            <a:r>
              <a:rPr lang="en-US" b="1"/>
              <a:t>Continuous Access Evaluation (CAE) </a:t>
            </a:r>
            <a:r>
              <a:rPr lang="en-US"/>
              <a:t>to provide faster responsiveness to changing risk conditions in near-</a:t>
            </a:r>
            <a:r>
              <a:rPr lang="en-US" err="1"/>
              <a:t>realtime</a:t>
            </a:r>
            <a:r>
              <a:rPr lang="en-US"/>
              <a:t> (e.g. network location change, user termination, or potential credential theft event). This is currently supported by a few key applications like Exchange Online, SharePoint Online, and Teams.  </a:t>
            </a:r>
            <a:br>
              <a:rPr lang="en-US">
                <a:cs typeface="+mn-lt"/>
              </a:rPr>
            </a:br>
            <a:r>
              <a:rPr lang="en-US"/>
              <a:t> For more information, see </a:t>
            </a:r>
            <a:r>
              <a:rPr lang="en-US">
                <a:hlinkClick r:id="rId5"/>
              </a:rPr>
              <a:t>https://docs.microsoft.com/azure/active-directory/conditional-access/concept-continuous-access-evaluation</a:t>
            </a:r>
            <a:r>
              <a:rPr lang="en-US"/>
              <a:t> </a:t>
            </a:r>
            <a:endParaRPr lang="en-US">
              <a:cs typeface="Calibri"/>
            </a:endParaRPr>
          </a:p>
          <a:p>
            <a:pPr>
              <a:defRPr/>
            </a:pPr>
            <a:r>
              <a:rPr lang="en-US"/>
              <a:t>  </a:t>
            </a:r>
            <a:endParaRPr lang="en-US">
              <a:cs typeface="Calibri"/>
            </a:endParaRPr>
          </a:p>
          <a:p>
            <a:pPr>
              <a:defRPr/>
            </a:pPr>
            <a:r>
              <a:rPr lang="en-US" b="1"/>
              <a:t>CLICK 4 – Remediation of High Risks </a:t>
            </a:r>
            <a:r>
              <a:rPr lang="en-US"/>
              <a:t>  </a:t>
            </a:r>
            <a:endParaRPr lang="en-US">
              <a:cs typeface="Calibri"/>
            </a:endParaRPr>
          </a:p>
          <a:p>
            <a:pPr>
              <a:defRPr/>
            </a:pPr>
            <a:r>
              <a:rPr lang="en-US"/>
              <a:t>  </a:t>
            </a:r>
            <a:endParaRPr lang="en-US">
              <a:cs typeface="Calibri"/>
            </a:endParaRPr>
          </a:p>
          <a:p>
            <a:pPr>
              <a:defRPr/>
            </a:pPr>
            <a:r>
              <a:rPr lang="en-US"/>
              <a:t>If user/session risk is rated as high (indicating that the credentials are likely/known to be compromised), you can configure the user to be automatically redirected to self-service password reset (SSPR) site to immediately change their password.   </a:t>
            </a:r>
            <a:endParaRPr lang="en-US">
              <a:cs typeface="Calibri"/>
            </a:endParaRPr>
          </a:p>
          <a:p>
            <a:pPr>
              <a:defRPr/>
            </a:pPr>
            <a:r>
              <a:rPr lang="en-US"/>
              <a:t>For more information, see </a:t>
            </a:r>
            <a:r>
              <a:rPr lang="en-US">
                <a:hlinkClick r:id="rId6"/>
              </a:rPr>
              <a:t>https://docs.microsoft.com/azure/active-directory/authentication/tutorial-risk-based-sspr-mfa</a:t>
            </a:r>
            <a:r>
              <a:rPr lang="en-US"/>
              <a:t>   </a:t>
            </a:r>
            <a:endParaRPr lang="en-US">
              <a:cs typeface="Calibri"/>
            </a:endParaRPr>
          </a:p>
          <a:p>
            <a:pPr>
              <a:defRPr/>
            </a:pPr>
            <a:r>
              <a:rPr lang="en-US"/>
              <a:t>  </a:t>
            </a:r>
            <a:endParaRPr lang="en-US">
              <a:cs typeface="Calibri"/>
            </a:endParaRPr>
          </a:p>
          <a:p>
            <a:pPr>
              <a:defRPr/>
            </a:pPr>
            <a:r>
              <a:rPr lang="en-US" b="1"/>
              <a:t>CLICK 5 – First Integrations (Microsoft Applications and 3rd party VPN and Network Devices)</a:t>
            </a:r>
            <a:r>
              <a:rPr lang="en-US"/>
              <a:t>  </a:t>
            </a:r>
            <a:endParaRPr lang="en-US">
              <a:cs typeface="Calibri"/>
            </a:endParaRPr>
          </a:p>
          <a:p>
            <a:pPr>
              <a:defRPr/>
            </a:pPr>
            <a:r>
              <a:rPr lang="en-US"/>
              <a:t>  </a:t>
            </a:r>
            <a:endParaRPr lang="en-US">
              <a:cs typeface="Calibri"/>
            </a:endParaRPr>
          </a:p>
          <a:p>
            <a:pPr>
              <a:defRPr/>
            </a:pPr>
            <a:r>
              <a:rPr lang="en-US"/>
              <a:t>After explicitly validating that the user/session and device risk is low enough, access is granted access to the resource.   </a:t>
            </a:r>
            <a:endParaRPr lang="en-US">
              <a:cs typeface="Calibri"/>
            </a:endParaRPr>
          </a:p>
          <a:p>
            <a:pPr>
              <a:defRPr/>
            </a:pPr>
            <a:r>
              <a:rPr lang="en-US"/>
              <a:t>  </a:t>
            </a:r>
            <a:endParaRPr lang="en-US">
              <a:cs typeface="Calibri"/>
            </a:endParaRPr>
          </a:p>
          <a:p>
            <a:pPr>
              <a:defRPr/>
            </a:pPr>
            <a:r>
              <a:rPr lang="en-US"/>
              <a:t>The first integrations are usually:   </a:t>
            </a:r>
            <a:endParaRPr lang="en-US">
              <a:cs typeface="Calibri"/>
            </a:endParaRPr>
          </a:p>
          <a:p>
            <a:pPr marL="285750" indent="-285750">
              <a:buFont typeface="Arial"/>
              <a:buChar char="•"/>
              <a:defRPr/>
            </a:pPr>
            <a:r>
              <a:rPr lang="en-US" b="1" i="1"/>
              <a:t>Microsoft Applications, </a:t>
            </a:r>
            <a:r>
              <a:rPr lang="en-US"/>
              <a:t>as these cloud applications natively support Azure AD and Conditional Access.  </a:t>
            </a:r>
            <a:endParaRPr lang="en-US">
              <a:cs typeface="Calibri"/>
            </a:endParaRPr>
          </a:p>
          <a:p>
            <a:pPr marL="285750" indent="-285750">
              <a:buFont typeface="Arial"/>
              <a:buChar char="•"/>
              <a:defRPr/>
            </a:pPr>
            <a:r>
              <a:rPr lang="en-US" b="1" i="1"/>
              <a:t>3rd Party VPN and Remote Access Devices - </a:t>
            </a:r>
            <a:r>
              <a:rPr lang="en-US"/>
              <a:t>to rapidly increase security for remote access of your applications and network for remote and hybrid work </a:t>
            </a:r>
            <a:r>
              <a:rPr lang="en-US" err="1"/>
              <a:t>senarios</a:t>
            </a:r>
            <a:r>
              <a:rPr lang="en-US"/>
              <a:t>. This quickly adds sophisticated user and device risk validation authentication  which mitigates common password and device risks.  </a:t>
            </a:r>
            <a:br>
              <a:rPr lang="en-US">
                <a:cs typeface="+mn-lt"/>
              </a:rPr>
            </a:br>
            <a:r>
              <a:rPr lang="en-US"/>
              <a:t> Many vendors support Azure AD authentication including Cisco AnyConnect, Palo Alto Networks </a:t>
            </a:r>
            <a:r>
              <a:rPr lang="en-US" err="1"/>
              <a:t>GlobalProtect</a:t>
            </a:r>
            <a:r>
              <a:rPr lang="en-US"/>
              <a:t> and Captive Portal, F5, Fortinet FortiGate SSL VPN, Citrix NetScaler, </a:t>
            </a:r>
            <a:r>
              <a:rPr lang="en-US" err="1"/>
              <a:t>Zscaler</a:t>
            </a:r>
            <a:r>
              <a:rPr lang="en-US"/>
              <a:t> Private Access (ZPA), Azure VPN AAD, and more.  </a:t>
            </a:r>
            <a:br>
              <a:rPr lang="en-US">
                <a:cs typeface="+mn-lt"/>
              </a:rPr>
            </a:br>
            <a:r>
              <a:rPr lang="en-US"/>
              <a:t> For more information on these, see </a:t>
            </a:r>
            <a:r>
              <a:rPr lang="en-US">
                <a:hlinkClick r:id="rId7"/>
              </a:rPr>
              <a:t>https://docs.microsoft.com/azure/active-directory/saas-apps/tutorial-list</a:t>
            </a:r>
            <a:r>
              <a:rPr lang="en-US"/>
              <a:t> </a:t>
            </a:r>
            <a:endParaRPr lang="en-US">
              <a:cs typeface="Calibri"/>
            </a:endParaRPr>
          </a:p>
          <a:p>
            <a:pPr>
              <a:defRPr/>
            </a:pPr>
            <a:r>
              <a:rPr lang="en-US"/>
              <a:t>  </a:t>
            </a:r>
            <a:endParaRPr lang="en-US">
              <a:cs typeface="Calibri"/>
            </a:endParaRPr>
          </a:p>
          <a:p>
            <a:pPr>
              <a:defRPr/>
            </a:pPr>
            <a:r>
              <a:rPr lang="en-US" b="1"/>
              <a:t>CLICK 6 – Enable your Enterprise Estate</a:t>
            </a:r>
            <a:r>
              <a:rPr lang="en-US"/>
              <a:t>  </a:t>
            </a:r>
            <a:endParaRPr lang="en-US">
              <a:cs typeface="Calibri"/>
            </a:endParaRPr>
          </a:p>
          <a:p>
            <a:pPr>
              <a:defRPr/>
            </a:pPr>
            <a:r>
              <a:rPr lang="en-US"/>
              <a:t>  </a:t>
            </a:r>
            <a:endParaRPr lang="en-US">
              <a:cs typeface="Calibri"/>
            </a:endParaRPr>
          </a:p>
          <a:p>
            <a:pPr>
              <a:defRPr/>
            </a:pPr>
            <a:r>
              <a:rPr lang="en-US"/>
              <a:t>Next, we expand to your full estate of enterprise applications across cloud, mobile, and on-premises applications  </a:t>
            </a:r>
            <a:endParaRPr lang="en-US">
              <a:cs typeface="Calibri"/>
            </a:endParaRPr>
          </a:p>
          <a:p>
            <a:pPr>
              <a:defRPr/>
            </a:pPr>
            <a:r>
              <a:rPr lang="en-US"/>
              <a:t>  </a:t>
            </a:r>
            <a:endParaRPr lang="en-US">
              <a:cs typeface="Calibri"/>
            </a:endParaRPr>
          </a:p>
          <a:p>
            <a:pPr>
              <a:defRPr/>
            </a:pPr>
            <a:r>
              <a:rPr lang="en-US" b="1"/>
              <a:t>CLICK 7 – Legacy Applications and Session Monitoring</a:t>
            </a:r>
            <a:r>
              <a:rPr lang="en-US"/>
              <a:t>  </a:t>
            </a:r>
            <a:endParaRPr lang="en-US">
              <a:cs typeface="Calibri"/>
            </a:endParaRPr>
          </a:p>
          <a:p>
            <a:pPr>
              <a:defRPr/>
            </a:pPr>
            <a:r>
              <a:rPr lang="en-US"/>
              <a:t>  </a:t>
            </a:r>
            <a:endParaRPr lang="en-US">
              <a:cs typeface="Calibri"/>
            </a:endParaRPr>
          </a:p>
          <a:p>
            <a:pPr>
              <a:defRPr/>
            </a:pPr>
            <a:r>
              <a:rPr lang="en-US" b="1"/>
              <a:t>Azure AD App Proxy </a:t>
            </a:r>
            <a:r>
              <a:rPr lang="en-US"/>
              <a:t>provides the ability to publish legacy on-premises applications to take advantage of these strong assurances (and also simplify user experience) that can help you move Beyond VPN  </a:t>
            </a:r>
            <a:endParaRPr lang="en-US">
              <a:cs typeface="Calibri"/>
            </a:endParaRPr>
          </a:p>
          <a:p>
            <a:pPr>
              <a:defRPr/>
            </a:pPr>
            <a:r>
              <a:rPr lang="en-US"/>
              <a:t>  </a:t>
            </a:r>
            <a:endParaRPr lang="en-US">
              <a:cs typeface="Calibri"/>
            </a:endParaRPr>
          </a:p>
          <a:p>
            <a:pPr>
              <a:defRPr/>
            </a:pPr>
            <a:r>
              <a:rPr lang="nn-NO" b="1"/>
              <a:t>Microsoft Defender for </a:t>
            </a:r>
            <a:r>
              <a:rPr lang="nn-NO" b="1" err="1"/>
              <a:t>Cloud</a:t>
            </a:r>
            <a:r>
              <a:rPr lang="nn-NO" b="1"/>
              <a:t> Apps</a:t>
            </a:r>
            <a:r>
              <a:rPr lang="en-US" b="1"/>
              <a:t> (Conditional Access App Control) </a:t>
            </a:r>
            <a:r>
              <a:rPr lang="en-US"/>
              <a:t>also enables </a:t>
            </a:r>
            <a:r>
              <a:rPr lang="en-US" b="1"/>
              <a:t>Session Monitoring and Restrictions. </a:t>
            </a:r>
            <a:r>
              <a:rPr lang="en-US"/>
              <a:t>You can monitor sessions and restrict functionality with session policies based on signals from conditional access and other MDCA detections within the session including:  </a:t>
            </a:r>
            <a:endParaRPr lang="en-US">
              <a:cs typeface="Calibri"/>
            </a:endParaRPr>
          </a:p>
          <a:p>
            <a:pPr marL="285750" indent="-285750">
              <a:buFont typeface="Arial"/>
              <a:buChar char="•"/>
              <a:defRPr/>
            </a:pPr>
            <a:r>
              <a:rPr lang="en-US"/>
              <a:t>Prevent data exfiltration </a:t>
            </a:r>
            <a:endParaRPr lang="en-US">
              <a:cs typeface="Calibri"/>
            </a:endParaRPr>
          </a:p>
          <a:p>
            <a:pPr marL="285750" indent="-285750">
              <a:buFont typeface="Arial"/>
              <a:buChar char="•"/>
              <a:defRPr/>
            </a:pPr>
            <a:r>
              <a:rPr lang="en-US"/>
              <a:t>Protect on download </a:t>
            </a:r>
            <a:endParaRPr lang="en-US">
              <a:cs typeface="Calibri"/>
            </a:endParaRPr>
          </a:p>
          <a:p>
            <a:pPr marL="285750" indent="-285750">
              <a:buFont typeface="Arial"/>
              <a:buChar char="•"/>
              <a:defRPr/>
            </a:pPr>
            <a:r>
              <a:rPr lang="en-US"/>
              <a:t>Prevent upload of unlabeled files </a:t>
            </a:r>
            <a:endParaRPr lang="en-US">
              <a:cs typeface="Calibri"/>
            </a:endParaRPr>
          </a:p>
          <a:p>
            <a:pPr marL="285750" indent="-285750">
              <a:buFont typeface="Arial"/>
              <a:buChar char="•"/>
              <a:defRPr/>
            </a:pPr>
            <a:r>
              <a:rPr lang="en-US"/>
              <a:t>Monitor user sessions for compliance </a:t>
            </a:r>
            <a:endParaRPr lang="en-US">
              <a:cs typeface="Calibri"/>
            </a:endParaRPr>
          </a:p>
          <a:p>
            <a:pPr marL="285750" indent="-285750">
              <a:buFont typeface="Arial"/>
              <a:buChar char="•"/>
              <a:defRPr/>
            </a:pPr>
            <a:r>
              <a:rPr lang="en-US"/>
              <a:t>Block access </a:t>
            </a:r>
            <a:endParaRPr lang="en-US">
              <a:cs typeface="Calibri"/>
            </a:endParaRPr>
          </a:p>
          <a:p>
            <a:pPr marL="285750" indent="-285750">
              <a:buFont typeface="Arial"/>
              <a:buChar char="•"/>
              <a:defRPr/>
            </a:pPr>
            <a:r>
              <a:rPr lang="en-US"/>
              <a:t>Block custom activities </a:t>
            </a:r>
            <a:endParaRPr lang="en-US">
              <a:cs typeface="Calibri"/>
            </a:endParaRPr>
          </a:p>
          <a:p>
            <a:pPr>
              <a:defRPr/>
            </a:pPr>
            <a:r>
              <a:rPr lang="en-US"/>
              <a:t>For more information on MDCA CAAC, see </a:t>
            </a:r>
            <a:r>
              <a:rPr lang="en-US">
                <a:hlinkClick r:id="rId8"/>
              </a:rPr>
              <a:t>https://docs.microsoft.com/cloud-app-security/proxy-intro-aad</a:t>
            </a:r>
            <a:r>
              <a:rPr lang="en-US"/>
              <a:t>  </a:t>
            </a:r>
            <a:endParaRPr lang="en-US">
              <a:cs typeface="Calibri"/>
            </a:endParaRPr>
          </a:p>
          <a:p>
            <a:pPr>
              <a:defRPr/>
            </a:pPr>
            <a:r>
              <a:rPr lang="en-US"/>
              <a:t>  </a:t>
            </a:r>
            <a:endParaRPr lang="en-US">
              <a:cs typeface="Calibri"/>
            </a:endParaRPr>
          </a:p>
          <a:p>
            <a:pPr>
              <a:defRPr/>
            </a:pPr>
            <a:r>
              <a:rPr lang="en-US" b="1" u="sng"/>
              <a:t>Additional Information</a:t>
            </a:r>
            <a:r>
              <a:rPr lang="en-US"/>
              <a:t>  </a:t>
            </a:r>
            <a:endParaRPr lang="en-US">
              <a:cs typeface="Calibri"/>
            </a:endParaRPr>
          </a:p>
          <a:p>
            <a:pPr marL="285750" indent="-285750">
              <a:buFont typeface="Arial"/>
              <a:buChar char="•"/>
              <a:defRPr/>
            </a:pPr>
            <a:r>
              <a:rPr lang="en-US" b="1"/>
              <a:t>Lower Access </a:t>
            </a:r>
            <a:r>
              <a:rPr lang="en-US"/>
              <a:t>– You can restrict access to aspects of the application or data in it using native application features like this SharePoint site restriction on downloading, printing, or syncing files - </a:t>
            </a:r>
            <a:r>
              <a:rPr lang="en-US">
                <a:hlinkClick r:id="rId9"/>
              </a:rPr>
              <a:t>https://docs.microsoft.com/sharepoint/control-access-from-unmanaged-devices</a:t>
            </a:r>
            <a:r>
              <a:rPr lang="en-US"/>
              <a:t> </a:t>
            </a:r>
            <a:endParaRPr lang="en-US">
              <a:cs typeface="Calibri"/>
            </a:endParaRPr>
          </a:p>
          <a:p>
            <a:pPr>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9078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Traditional Network approaches focused first on the physical location</a:t>
            </a:r>
          </a:p>
          <a:p>
            <a:endParaRPr lang="en-US"/>
          </a:p>
          <a:p>
            <a:r>
              <a:rPr lang="en-US"/>
              <a:t>Classic network security approaches started by focusing on a ‘trusted network’ model centered around with the physical office (and network) locations of the organization. </a:t>
            </a:r>
          </a:p>
          <a:p>
            <a:endParaRPr lang="en-US"/>
          </a:p>
          <a:p>
            <a:r>
              <a:rPr lang="en-US"/>
              <a:t>The main Office network was extended to remote locations through a combination of </a:t>
            </a:r>
          </a:p>
          <a:p>
            <a:pPr marL="171450" indent="-171450">
              <a:buFont typeface="Arial" panose="020B0604020202020204" pitchFamily="34" charset="0"/>
              <a:buChar char="•"/>
            </a:pPr>
            <a:r>
              <a:rPr lang="en-US" b="1"/>
              <a:t>Wide Area Networks (WANs) – </a:t>
            </a:r>
            <a:r>
              <a:rPr lang="en-US" b="0"/>
              <a:t>for </a:t>
            </a:r>
            <a:r>
              <a:rPr lang="en-US"/>
              <a:t>branch offices with multiple employees </a:t>
            </a:r>
          </a:p>
          <a:p>
            <a:pPr marL="171450" indent="-171450">
              <a:buFont typeface="Arial" panose="020B0604020202020204" pitchFamily="34" charset="0"/>
              <a:buChar char="•"/>
            </a:pPr>
            <a:r>
              <a:rPr lang="en-US" b="1"/>
              <a:t>Virtual Private Networks (VPNs) </a:t>
            </a:r>
            <a:r>
              <a:rPr lang="en-US"/>
              <a:t>– to extend the network to individual remote devices and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27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a:defRPr/>
            </a:pPr>
            <a:r>
              <a:rPr lang="en-US" b="1"/>
              <a:t>Key Takeaway: </a:t>
            </a:r>
            <a:r>
              <a:rPr lang="en-US"/>
              <a:t>SASE is a flexible security approach that focuses on enabling secure access to resources from anywhere  </a:t>
            </a:r>
          </a:p>
          <a:p>
            <a:pPr defTabSz="932472">
              <a:defRPr/>
            </a:pPr>
            <a:r>
              <a:rPr lang="en-US"/>
              <a:t>  </a:t>
            </a:r>
            <a:endParaRPr lang="en-US">
              <a:cs typeface="Calibri"/>
            </a:endParaRPr>
          </a:p>
          <a:p>
            <a:pPr defTabSz="932472">
              <a:defRPr/>
            </a:pPr>
            <a:r>
              <a:rPr lang="en-US"/>
              <a:t>Like Zero Trust, the Secure Access Service Edge (SASE) approach recognizes the business imperative to enable people to securely work anywhere and access to any resource they need (across multiple clouds and on-premises)  </a:t>
            </a:r>
          </a:p>
          <a:p>
            <a:pPr defTabSz="932472">
              <a:defRPr/>
            </a:pPr>
            <a:r>
              <a:rPr lang="en-US"/>
              <a:t>  </a:t>
            </a:r>
            <a:endParaRPr lang="en-US">
              <a:cs typeface="Calibri"/>
            </a:endParaRPr>
          </a:p>
          <a:p>
            <a:pPr defTabSz="932472">
              <a:defRPr/>
            </a:pPr>
            <a:r>
              <a:rPr lang="en-US" b="1"/>
              <a:t>CLICK 1 – Outcomes and Enablers</a:t>
            </a:r>
            <a:r>
              <a:rPr lang="en-US"/>
              <a:t>  </a:t>
            </a:r>
            <a:endParaRPr lang="en-US">
              <a:cs typeface="Calibri"/>
            </a:endParaRPr>
          </a:p>
          <a:p>
            <a:pPr defTabSz="932472">
              <a:defRPr/>
            </a:pPr>
            <a:r>
              <a:rPr lang="en-US"/>
              <a:t>  </a:t>
            </a:r>
            <a:endParaRPr lang="en-US">
              <a:cs typeface="Calibri"/>
            </a:endParaRPr>
          </a:p>
          <a:p>
            <a:pPr defTabSz="932472">
              <a:defRPr/>
            </a:pPr>
            <a:r>
              <a:rPr lang="en-US"/>
              <a:t>The key outcomes of a SASE approach of a good </a:t>
            </a:r>
            <a:r>
              <a:rPr lang="en-US" b="1"/>
              <a:t>user experience </a:t>
            </a:r>
            <a:r>
              <a:rPr lang="en-US"/>
              <a:t>and strong </a:t>
            </a:r>
            <a:r>
              <a:rPr lang="en-US" b="1"/>
              <a:t>security </a:t>
            </a:r>
            <a:r>
              <a:rPr lang="en-US"/>
              <a:t>assurances   </a:t>
            </a:r>
          </a:p>
          <a:p>
            <a:pPr defTabSz="932472">
              <a:defRPr/>
            </a:pPr>
            <a:r>
              <a:rPr lang="en-US"/>
              <a:t>  </a:t>
            </a:r>
            <a:endParaRPr lang="en-US">
              <a:cs typeface="Calibri"/>
            </a:endParaRPr>
          </a:p>
          <a:p>
            <a:pPr defTabSz="932472">
              <a:defRPr/>
            </a:pPr>
            <a:r>
              <a:rPr lang="en-US" b="1"/>
              <a:t>User Experience - </a:t>
            </a:r>
            <a:r>
              <a:rPr lang="en-US"/>
              <a:t>SASE recognizes that user experience and performance are critical in this new world where users believe that “slow is the new broken” .   </a:t>
            </a:r>
          </a:p>
          <a:p>
            <a:pPr defTabSz="932472">
              <a:defRPr/>
            </a:pPr>
            <a:r>
              <a:rPr lang="en-US" b="1"/>
              <a:t>Security - </a:t>
            </a:r>
            <a:r>
              <a:rPr lang="en-US"/>
              <a:t>SASE also follows the same principles of zero trust, where security must design strategies with an assumption of breach (anything could be compromised), trust must be verified explicitly, and provide least privileged using Just-in-Time and Just-Enough-access using risk-based adaptive polices.  </a:t>
            </a:r>
          </a:p>
          <a:p>
            <a:pPr defTabSz="932472">
              <a:defRPr/>
            </a:pPr>
            <a:r>
              <a:rPr lang="en-US"/>
              <a:t>  </a:t>
            </a:r>
            <a:endParaRPr lang="en-US">
              <a:cs typeface="Calibri"/>
            </a:endParaRPr>
          </a:p>
          <a:p>
            <a:pPr defTabSz="932472">
              <a:defRPr/>
            </a:pPr>
            <a:r>
              <a:rPr lang="en-US"/>
              <a:t>To provide these, the SASE approach requires key enablers including:  </a:t>
            </a:r>
          </a:p>
          <a:p>
            <a:pPr marL="285750" indent="-285750" defTabSz="932472">
              <a:buFont typeface="Arial"/>
              <a:buChar char="•"/>
              <a:defRPr/>
            </a:pPr>
            <a:r>
              <a:rPr lang="en-US" b="1"/>
              <a:t>Global Scale and availability </a:t>
            </a:r>
            <a:r>
              <a:rPr lang="en-US"/>
              <a:t>– to ensure that authorize applications are responsive and perform well for users </a:t>
            </a:r>
          </a:p>
          <a:p>
            <a:pPr marL="285750" indent="-285750" defTabSz="932472">
              <a:buFont typeface="Arial"/>
              <a:buChar char="•"/>
              <a:defRPr/>
            </a:pPr>
            <a:r>
              <a:rPr lang="en-US" b="1"/>
              <a:t>Explicit measurement User and Device security </a:t>
            </a:r>
            <a:r>
              <a:rPr lang="en-US"/>
              <a:t>assurances: </a:t>
            </a:r>
          </a:p>
          <a:p>
            <a:pPr marL="285750" indent="-285750" defTabSz="932472">
              <a:buFont typeface="Arial"/>
              <a:buChar char="•"/>
              <a:defRPr/>
            </a:pPr>
            <a:r>
              <a:rPr lang="en-US" b="1"/>
              <a:t>Identities - </a:t>
            </a:r>
            <a:r>
              <a:rPr lang="en-US"/>
              <a:t>strong authentication, account isn’t compromised, etc. </a:t>
            </a:r>
          </a:p>
          <a:p>
            <a:pPr marL="285750" indent="-285750" defTabSz="932472">
              <a:buFont typeface="Arial"/>
              <a:buChar char="•"/>
              <a:defRPr/>
            </a:pPr>
            <a:r>
              <a:rPr lang="en-US" b="1"/>
              <a:t>Device </a:t>
            </a:r>
            <a:r>
              <a:rPr lang="en-US"/>
              <a:t>– compliant configuration, not infected by malware, etc. </a:t>
            </a:r>
            <a:endParaRPr lang="en-US">
              <a:cs typeface="Calibri"/>
            </a:endParaRPr>
          </a:p>
          <a:p>
            <a:pPr marL="285750" indent="-285750" defTabSz="932472">
              <a:buFont typeface="Arial"/>
              <a:buChar char="•"/>
              <a:defRPr/>
            </a:pPr>
            <a:r>
              <a:rPr lang="en-US" b="1"/>
              <a:t>Threat intelligence</a:t>
            </a:r>
            <a:r>
              <a:rPr lang="en-US"/>
              <a:t> – to inform these security decisions with up to date context (drawn from a dataset that is both high volume and highly diverse). This helps quickly filter out known threats and accurately measure risk (avoiding false positives and false negatives that create business risk or interrupt productivity) </a:t>
            </a:r>
            <a:endParaRPr lang="en-US">
              <a:cs typeface="Calibri"/>
            </a:endParaRPr>
          </a:p>
          <a:p>
            <a:pPr defTabSz="932472">
              <a:defRPr/>
            </a:pPr>
            <a:r>
              <a:rPr lang="en-US"/>
              <a:t>  </a:t>
            </a:r>
            <a:endParaRPr lang="en-US">
              <a:cs typeface="Calibri"/>
            </a:endParaRPr>
          </a:p>
          <a:p>
            <a:pPr defTabSz="932472">
              <a:defRPr/>
            </a:pPr>
            <a:r>
              <a:rPr lang="en-US" b="1"/>
              <a:t>CLICK 2 – Policy Evaluation and Enforcement Points</a:t>
            </a:r>
            <a:r>
              <a:rPr lang="en-US"/>
              <a:t>  </a:t>
            </a:r>
            <a:endParaRPr lang="en-US">
              <a:cs typeface="Calibri"/>
            </a:endParaRPr>
          </a:p>
          <a:p>
            <a:pPr defTabSz="932472">
              <a:defRPr/>
            </a:pPr>
            <a:r>
              <a:rPr lang="en-US"/>
              <a:t>  </a:t>
            </a:r>
            <a:endParaRPr lang="en-US">
              <a:cs typeface="Calibri"/>
            </a:endParaRPr>
          </a:p>
          <a:p>
            <a:pPr defTabSz="932472">
              <a:defRPr/>
            </a:pPr>
            <a:r>
              <a:rPr lang="en-US"/>
              <a:t>Making SASE real requires using these enablers to </a:t>
            </a:r>
            <a:r>
              <a:rPr lang="en-US" i="1"/>
              <a:t>make and enforce access decisions across the diverse set of devices and services </a:t>
            </a:r>
            <a:r>
              <a:rPr lang="en-US"/>
              <a:t>that comprise the “edge” of your modern digital estate.   </a:t>
            </a:r>
            <a:endParaRPr lang="en-US">
              <a:cs typeface="Calibri"/>
            </a:endParaRPr>
          </a:p>
          <a:p>
            <a:pPr defTabSz="932472">
              <a:defRPr/>
            </a:pPr>
            <a:r>
              <a:rPr lang="en-US"/>
              <a:t>  </a:t>
            </a:r>
            <a:endParaRPr lang="en-US">
              <a:cs typeface="Calibri"/>
            </a:endParaRPr>
          </a:p>
          <a:p>
            <a:pPr defTabSz="932472">
              <a:defRPr/>
            </a:pPr>
            <a:r>
              <a:rPr lang="en-US"/>
              <a:t>The organization’s </a:t>
            </a:r>
            <a:r>
              <a:rPr lang="en-US" b="1"/>
              <a:t>Access Policy </a:t>
            </a:r>
            <a:r>
              <a:rPr lang="en-US"/>
              <a:t>to considers these signals in the decide whether to grant, deny, monitor, or restrict access for resource access requests.   </a:t>
            </a:r>
            <a:endParaRPr lang="en-US">
              <a:cs typeface="Calibri"/>
            </a:endParaRPr>
          </a:p>
          <a:p>
            <a:pPr defTabSz="932472">
              <a:defRPr/>
            </a:pPr>
            <a:r>
              <a:rPr lang="en-US"/>
              <a:t>  </a:t>
            </a:r>
            <a:endParaRPr lang="en-US">
              <a:cs typeface="Calibri"/>
            </a:endParaRPr>
          </a:p>
          <a:p>
            <a:pPr defTabSz="932472">
              <a:defRPr/>
            </a:pPr>
            <a:r>
              <a:rPr lang="en-US"/>
              <a:t>The </a:t>
            </a:r>
            <a:r>
              <a:rPr lang="en-US" b="1"/>
              <a:t>policy enforcement points </a:t>
            </a:r>
            <a:r>
              <a:rPr lang="en-US"/>
              <a:t>apply this access decision across the estate, ensuring that a consistent policy is applied across SaaS applications, cloud infrastructure, cloud platforms, and on-premises resources.   </a:t>
            </a:r>
            <a:endParaRPr lang="en-US">
              <a:cs typeface="Calibri"/>
            </a:endParaRPr>
          </a:p>
          <a:p>
            <a:pPr defTabSz="932472">
              <a:defRPr/>
            </a:pPr>
            <a:r>
              <a:rPr lang="en-US"/>
              <a:t>  </a:t>
            </a:r>
            <a:endParaRPr lang="en-US">
              <a:cs typeface="Calibri"/>
            </a:endParaRPr>
          </a:p>
          <a:p>
            <a:pPr defTabSz="932472">
              <a:defRPr/>
            </a:pPr>
            <a:r>
              <a:rPr lang="en-US" b="1"/>
              <a:t>CLICK 3 – Microsoft capabilities </a:t>
            </a:r>
            <a:r>
              <a:rPr lang="en-US"/>
              <a:t>  </a:t>
            </a:r>
            <a:endParaRPr lang="en-US">
              <a:cs typeface="Calibri"/>
            </a:endParaRPr>
          </a:p>
          <a:p>
            <a:pPr defTabSz="932472">
              <a:defRPr/>
            </a:pPr>
            <a:r>
              <a:rPr lang="en-US"/>
              <a:t>  </a:t>
            </a:r>
            <a:endParaRPr lang="en-US">
              <a:cs typeface="Calibri"/>
            </a:endParaRPr>
          </a:p>
          <a:p>
            <a:pPr defTabSz="932472">
              <a:defRPr/>
            </a:pPr>
            <a:r>
              <a:rPr lang="en-US"/>
              <a:t>Microsoft recognizes that no single vendor today has all capabilities required for a full SASE solution. Microsoft is focused on ensuring you can have a complete SASE approach with a combination of native cloud capabilities and by working closely with our Microsoft Intelligent Security Association (MISA) partners.   </a:t>
            </a:r>
          </a:p>
          <a:p>
            <a:pPr defTabSz="932472">
              <a:defRPr/>
            </a:pPr>
            <a:r>
              <a:rPr lang="en-US"/>
              <a:t>  </a:t>
            </a:r>
            <a:endParaRPr lang="en-US">
              <a:cs typeface="Calibri"/>
            </a:endParaRPr>
          </a:p>
          <a:p>
            <a:pPr defTabSz="932472">
              <a:defRPr/>
            </a:pPr>
            <a:r>
              <a:rPr lang="en-US"/>
              <a:t>You can implement a large percentage of SASE concepts today with Microsoft capabilities:   </a:t>
            </a:r>
          </a:p>
          <a:p>
            <a:pPr marL="285750" indent="-285750" defTabSz="932472">
              <a:buFont typeface="Arial"/>
              <a:buChar char="•"/>
              <a:defRPr/>
            </a:pPr>
            <a:r>
              <a:rPr lang="en-US" b="1"/>
              <a:t>Identity as a Services – Azure Active Directory (Azure AD) </a:t>
            </a:r>
            <a:r>
              <a:rPr lang="en-US"/>
              <a:t>provides Identity and Access control for all your cloud and on-premises resources, with integrated security that provides strong assurances for employees, partners (B2B), and customers/clients/citizens (B2C) across any platform or cloud including:  </a:t>
            </a:r>
            <a:endParaRPr lang="en-US">
              <a:cs typeface="Calibri"/>
            </a:endParaRPr>
          </a:p>
          <a:p>
            <a:pPr marL="285750" indent="-285750" defTabSz="932472">
              <a:buFont typeface="Arial"/>
              <a:buChar char="•"/>
              <a:defRPr/>
            </a:pPr>
            <a:r>
              <a:rPr lang="en-US" i="1" err="1"/>
              <a:t>Passwordless</a:t>
            </a:r>
            <a:r>
              <a:rPr lang="en-US" i="1"/>
              <a:t> and MFA </a:t>
            </a:r>
            <a:r>
              <a:rPr lang="en-US"/>
              <a:t>– capabilities to simplify the user experience and strengthen security assurances via </a:t>
            </a:r>
            <a:r>
              <a:rPr lang="en-US" i="1"/>
              <a:t>Hello For Business </a:t>
            </a:r>
            <a:r>
              <a:rPr lang="en-US"/>
              <a:t>biometric authentication</a:t>
            </a:r>
            <a:r>
              <a:rPr lang="en-US" b="1"/>
              <a:t>, </a:t>
            </a:r>
            <a:r>
              <a:rPr lang="en-US" i="1"/>
              <a:t>Authenticator App </a:t>
            </a:r>
            <a:r>
              <a:rPr lang="en-US"/>
              <a:t>(works on any modern mobile phone), and</a:t>
            </a:r>
            <a:r>
              <a:rPr lang="en-US" b="1"/>
              <a:t> </a:t>
            </a:r>
            <a:r>
              <a:rPr lang="en-US" i="1"/>
              <a:t>FIDO2 keys</a:t>
            </a:r>
            <a:r>
              <a:rPr lang="en-US"/>
              <a:t> </a:t>
            </a:r>
            <a:endParaRPr lang="en-US">
              <a:cs typeface="Calibri"/>
            </a:endParaRPr>
          </a:p>
          <a:p>
            <a:pPr marL="285750" indent="-285750" defTabSz="932472">
              <a:buFont typeface="Arial"/>
              <a:buChar char="•"/>
              <a:defRPr/>
            </a:pPr>
            <a:r>
              <a:rPr lang="en-US" i="1"/>
              <a:t>Identity Protection – </a:t>
            </a:r>
            <a:r>
              <a:rPr lang="en-US"/>
              <a:t>against highly prevalent attacks with Leaked Credential Protections, Behavioral Analytics, Threat Intelligence integration and more </a:t>
            </a:r>
            <a:endParaRPr lang="en-US">
              <a:cs typeface="Calibri"/>
            </a:endParaRPr>
          </a:p>
          <a:p>
            <a:pPr marL="285750" indent="-285750" defTabSz="932472">
              <a:buFont typeface="Arial"/>
              <a:buChar char="•"/>
              <a:defRPr/>
            </a:pPr>
            <a:r>
              <a:rPr lang="en-US" i="1"/>
              <a:t>Azure AD PIM </a:t>
            </a:r>
            <a:r>
              <a:rPr lang="en-US"/>
              <a:t>reduces risk by providing just in time access to privileged accounts using approval workflows </a:t>
            </a:r>
            <a:endParaRPr lang="en-US">
              <a:cs typeface="Calibri"/>
            </a:endParaRPr>
          </a:p>
          <a:p>
            <a:pPr marL="285750" indent="-285750" defTabSz="932472">
              <a:buFont typeface="Arial"/>
              <a:buChar char="•"/>
              <a:defRPr/>
            </a:pPr>
            <a:r>
              <a:rPr lang="en-US" i="1"/>
              <a:t>Identity Governance </a:t>
            </a:r>
            <a:r>
              <a:rPr lang="en-US"/>
              <a:t>helps ensure the right people have access to the right resources </a:t>
            </a:r>
            <a:endParaRPr lang="en-US">
              <a:cs typeface="Calibri"/>
            </a:endParaRPr>
          </a:p>
          <a:p>
            <a:pPr marL="285750" indent="-285750" defTabSz="932472">
              <a:buFont typeface="Arial"/>
              <a:buChar char="•"/>
              <a:defRPr/>
            </a:pPr>
            <a:r>
              <a:rPr lang="en-US" i="1"/>
              <a:t>Azure AD B2B and B2C </a:t>
            </a:r>
            <a:r>
              <a:rPr lang="en-US"/>
              <a:t>provide security for partner and customer/client/citizen accounts while separating them from enterprise user directories </a:t>
            </a:r>
            <a:endParaRPr lang="en-US">
              <a:cs typeface="Calibri"/>
            </a:endParaRPr>
          </a:p>
          <a:p>
            <a:pPr marL="285750" indent="-285750" defTabSz="932472">
              <a:buFont typeface="Arial"/>
              <a:buChar char="•"/>
              <a:defRPr/>
            </a:pPr>
            <a:r>
              <a:rPr lang="en-US" b="1"/>
              <a:t>Cloud Access Security Broker (CASB) - </a:t>
            </a:r>
            <a:r>
              <a:rPr lang="nn-NO" b="1"/>
              <a:t>Microsoft Defender for </a:t>
            </a:r>
            <a:r>
              <a:rPr lang="nn-NO" b="1" err="1"/>
              <a:t>Cloud</a:t>
            </a:r>
            <a:r>
              <a:rPr lang="nn-NO" b="1"/>
              <a:t> Apps</a:t>
            </a:r>
            <a:r>
              <a:rPr lang="en-US" b="1"/>
              <a:t> (MDCA) </a:t>
            </a:r>
            <a:r>
              <a:rPr lang="en-US"/>
              <a:t>provides Cloud Access Security Broker (CASB) capabilities that provide XDR for SaaS applications as well as governance, threat protection, data protection and more for these SaaS apps and the data stored on them. MDCA integrates with other capabilities in Microsoft’s portfolio to extend them to SaaS applications to simplify management and security.  </a:t>
            </a:r>
            <a:endParaRPr lang="en-US">
              <a:cs typeface="Calibri"/>
            </a:endParaRPr>
          </a:p>
          <a:p>
            <a:pPr marL="285750" indent="-285750" defTabSz="932472">
              <a:buFont typeface="Arial"/>
              <a:buChar char="•"/>
              <a:defRPr/>
            </a:pPr>
            <a:r>
              <a:rPr lang="en-US" b="1"/>
              <a:t>Zero Trust Network Access (ZTNA) – </a:t>
            </a:r>
            <a:r>
              <a:rPr lang="en-US"/>
              <a:t>provides </a:t>
            </a:r>
            <a:r>
              <a:rPr lang="en-US" b="1"/>
              <a:t>Private App/Network Access </a:t>
            </a:r>
            <a:r>
              <a:rPr lang="en-US"/>
              <a:t>for devices coming from public networks.  </a:t>
            </a:r>
          </a:p>
          <a:p>
            <a:pPr marL="285750" indent="-285750" defTabSz="932472">
              <a:buFont typeface="Arial"/>
              <a:buChar char="•"/>
              <a:defRPr/>
            </a:pPr>
            <a:r>
              <a:rPr lang="en-US" b="1"/>
              <a:t>Azure AD App Proxy </a:t>
            </a:r>
            <a:r>
              <a:rPr lang="en-US"/>
              <a:t>extends the modern access control approach (security perimeter) to on-premises resources by simplifying user access to them and modernizing security with Conditional Access (which explicitly validates user and device trust, a Zero Trust principle).  </a:t>
            </a:r>
          </a:p>
          <a:p>
            <a:pPr marL="285750" indent="-285750" defTabSz="932472">
              <a:buFont typeface="Arial"/>
              <a:buChar char="•"/>
              <a:defRPr/>
            </a:pPr>
            <a:r>
              <a:rPr lang="en-US" b="1"/>
              <a:t>Azure VPN </a:t>
            </a:r>
            <a:r>
              <a:rPr lang="en-US"/>
              <a:t>provides site-to-site and point-to-site VPN access for your resources that aren’t yet provided through Azure AD App Proxy. </a:t>
            </a:r>
            <a:r>
              <a:rPr lang="en-US" b="1"/>
              <a:t>Azure AD </a:t>
            </a:r>
            <a:r>
              <a:rPr lang="en-US"/>
              <a:t>also provides enhanced security assurances for both Azure AD and any existing VPNs you may have.  </a:t>
            </a:r>
          </a:p>
          <a:p>
            <a:pPr marL="285750" indent="-285750" defTabSz="932472">
              <a:buFont typeface="Arial"/>
              <a:buChar char="•"/>
              <a:defRPr/>
            </a:pPr>
            <a:r>
              <a:rPr lang="en-US" b="1"/>
              <a:t>Microsoft Tunnel </a:t>
            </a:r>
            <a:r>
              <a:rPr lang="en-US"/>
              <a:t>for Microsoft Intune provides a VPN capability tailored to the mobile device experience.  </a:t>
            </a:r>
          </a:p>
          <a:p>
            <a:pPr marL="285750" indent="-285750" defTabSz="932472">
              <a:buFont typeface="Arial"/>
              <a:buChar char="•"/>
              <a:defRPr/>
            </a:pPr>
            <a:r>
              <a:rPr lang="en-US" b="1"/>
              <a:t>Secure Web Gateway (SWG) – Microsoft Defender for Endpoint (MDE) </a:t>
            </a:r>
            <a:r>
              <a:rPr lang="en-US"/>
              <a:t>provides Web Content Filtering for managed devices as part of endpoint security capabilities. Microsoft also works with our MISA partners that provide a full SWG capability for both managed and unmanaged devices using network traffic interception. </a:t>
            </a:r>
          </a:p>
          <a:p>
            <a:pPr marL="285750" indent="-285750" defTabSz="932472">
              <a:buFont typeface="Arial"/>
              <a:buChar char="•"/>
              <a:defRPr/>
            </a:pPr>
            <a:r>
              <a:rPr lang="en-US" b="1"/>
              <a:t>Firewall as a Service – Azure Firewall </a:t>
            </a:r>
            <a:r>
              <a:rPr lang="en-US"/>
              <a:t>provides a managed, cloud-based network security service that helps protect resources accessed via Azure networks (including TLS Inspection, IDPS, URL Filtering, and Web Categories). Microsoft integrates with partners that provide this capability for resources accessed via on premises and on 3rd party cloud networks.  </a:t>
            </a:r>
          </a:p>
          <a:p>
            <a:pPr marL="285750" indent="-285750" defTabSz="932472">
              <a:buFont typeface="Arial"/>
              <a:buChar char="•"/>
              <a:defRPr/>
            </a:pPr>
            <a:r>
              <a:rPr lang="en-US" b="1"/>
              <a:t>Web Application Firewall (WAF) - Azure WAF </a:t>
            </a:r>
            <a:r>
              <a:rPr lang="en-US"/>
              <a:t>provides centralized protection of your web applications from common exploits and vulnerabilities accessed via Azure networks. Microsoft integrates with partners that provide this capability for resources accessed via on premises and 3rd party cloud networks.  </a:t>
            </a:r>
          </a:p>
          <a:p>
            <a:pPr marL="285750" indent="-285750" defTabSz="932472">
              <a:buFont typeface="Arial"/>
              <a:buChar char="•"/>
              <a:defRPr/>
            </a:pPr>
            <a:r>
              <a:rPr lang="en-US" b="1"/>
              <a:t>Software Defined WAN (SD-WAN) - Azure Virtual WAN </a:t>
            </a:r>
            <a:r>
              <a:rPr lang="en-US"/>
              <a:t>is a networking service that brings many networking, security, and routing functionalities together to provide a single operational interface. This is available in Azure regions around the globe integrates with many partner offerings.  </a:t>
            </a:r>
          </a:p>
          <a:p>
            <a:pPr marL="285750" indent="-285750" defTabSz="932472">
              <a:buFont typeface="Arial"/>
              <a:buChar char="•"/>
              <a:defRPr/>
            </a:pPr>
            <a:r>
              <a:rPr lang="en-US" b="1"/>
              <a:t>Content Delivery Network - Azure Content Delivery Network (CDN) </a:t>
            </a:r>
            <a:r>
              <a:rPr lang="en-US"/>
              <a:t>offers organizations a global solution for rapidly delivering high-bandwidth content to users by caching their content at strategically placed physical nodes across the world. </a:t>
            </a:r>
          </a:p>
          <a:p>
            <a:pPr marL="285750" indent="-285750" defTabSz="932472">
              <a:buFont typeface="Arial"/>
              <a:buChar char="•"/>
              <a:defRPr/>
            </a:pPr>
            <a:r>
              <a:rPr lang="en-US" b="1"/>
              <a:t>DNS Protection - Microsoft Defender for DNS </a:t>
            </a:r>
            <a:r>
              <a:rPr lang="en-US"/>
              <a:t>provides protection for resources that use the Azure DNS’s name resolution capability. Partner solutions can provide additional protection for other name resolution capabilities.  </a:t>
            </a:r>
          </a:p>
          <a:p>
            <a:pPr defTabSz="932472">
              <a:defRPr/>
            </a:pPr>
            <a:r>
              <a:rPr lang="en-US"/>
              <a:t>  </a:t>
            </a:r>
            <a:endParaRPr lang="en-US">
              <a:cs typeface="Calibri"/>
            </a:endParaRPr>
          </a:p>
          <a:p>
            <a:pPr defTabSz="932472">
              <a:spcBef>
                <a:spcPct val="0"/>
              </a:spcBef>
              <a:spcAft>
                <a:spcPct val="0"/>
              </a:spcAft>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417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1">
                <a:effectLst/>
                <a:latin typeface="Segoe UI" panose="020B0502040204020203" pitchFamily="34" charset="0"/>
                <a:ea typeface="Calibri" panose="020F0502020204030204" pitchFamily="34" charset="0"/>
                <a:cs typeface="Times New Roman" panose="02020603050405020304" pitchFamily="18" charset="0"/>
              </a:rPr>
              <a:t>Talk track:</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a:t>In this world </a:t>
            </a:r>
            <a:r>
              <a:rPr lang="en-US" sz="1200" b="0"/>
              <a:t>your identity system in the cloud </a:t>
            </a:r>
            <a:r>
              <a:rPr lang="en-US" sz="1200"/>
              <a:t>is your control plane that can connect everything, give you visibility to your entire digital estate, ensure that only right people have the right access to the right resources, and keep the bad players out. Microsoft’s Azure Active Directory is a universal identity platform that helps you manage and secure all of your users and access to all your apps.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b="1"/>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0"/>
              <a:t>You</a:t>
            </a:r>
            <a:r>
              <a:rPr lang="en-US" sz="1200"/>
              <a:t> are leading digital transformation to help your companies get ready for the opportunities in the cloud era and reinvent the way we work.</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343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panose="020B0502040204020203" pitchFamily="34" charset="0"/>
              </a:rPr>
              <a:t>Talk track:</a:t>
            </a:r>
          </a:p>
          <a:p>
            <a:pPr>
              <a:defRPr/>
            </a:pPr>
            <a:endParaRPr lang="en-US">
              <a:latin typeface="Segoe UI" panose="020B0502040204020203" pitchFamily="34" charset="0"/>
            </a:endParaRPr>
          </a:p>
          <a:p>
            <a:pPr>
              <a:defRPr/>
            </a:pPr>
            <a:r>
              <a:rPr lang="en-US">
                <a:latin typeface="Segoe UI"/>
                <a:cs typeface="Segoe UI"/>
              </a:rPr>
              <a:t>At Microsoft, we build our security solutions upon a key set of principles. </a:t>
            </a:r>
          </a:p>
          <a:p>
            <a:pPr marL="285750" indent="-285750">
              <a:buFont typeface="Arial"/>
              <a:buChar char="•"/>
              <a:defRPr/>
            </a:pPr>
            <a:r>
              <a:rPr lang="en-US">
                <a:latin typeface="Segoe UI"/>
                <a:cs typeface="Segoe UI"/>
              </a:rPr>
              <a:t>Move from assumption to explicit verification.</a:t>
            </a:r>
          </a:p>
          <a:p>
            <a:pPr marL="285750" indent="-285750">
              <a:buFont typeface="Arial"/>
              <a:buChar char="•"/>
              <a:defRPr/>
            </a:pPr>
            <a:r>
              <a:rPr lang="en-US">
                <a:latin typeface="Segoe UI" panose="020B0502040204020203" pitchFamily="34" charset="0"/>
              </a:rPr>
              <a:t>Adopt a policy-based, least privileged access model.</a:t>
            </a:r>
          </a:p>
          <a:p>
            <a:pPr marL="285750" indent="-285750">
              <a:buFont typeface="Arial"/>
              <a:buChar char="•"/>
              <a:defRPr/>
            </a:pPr>
            <a:r>
              <a:rPr lang="en-US">
                <a:latin typeface="Segoe UI"/>
                <a:cs typeface="Segoe UI"/>
              </a:rPr>
              <a:t>Design with the assumption that every element of your system can be breached.</a:t>
            </a:r>
          </a:p>
          <a:p>
            <a:pPr>
              <a:defRPr/>
            </a:pPr>
            <a:endParaRPr lang="en-US">
              <a:latin typeface="Segoe UI" panose="020B0502040204020203" pitchFamily="34" charset="0"/>
            </a:endParaRPr>
          </a:p>
          <a:p>
            <a:pPr>
              <a:defRPr/>
            </a:pPr>
            <a:r>
              <a:rPr lang="en-US">
                <a:latin typeface="Segoe UI" panose="020B0502040204020203" pitchFamily="34" charset="0"/>
              </a:rPr>
              <a:t>These are the key principles of Zero Trust. Zero Trust provides a modern security framework to manage the complexity of today's organization. A holistic approach to Zero Trust should extend throughout the entire digital estate—it serves as an integrated security philosophy and an end-to-end strategy. You can do this by implementing Zero Trust controls and technologies across six foundational elements.</a:t>
            </a:r>
          </a:p>
          <a:p>
            <a:pPr>
              <a:defRPr/>
            </a:pPr>
            <a:endParaRPr lang="en-US">
              <a:latin typeface="Segoe UI" panose="020B0502040204020203" pitchFamily="34" charset="0"/>
            </a:endParaRPr>
          </a:p>
          <a:p>
            <a:pPr marL="171450" indent="-171450">
              <a:lnSpc>
                <a:spcPct val="100000"/>
              </a:lnSpc>
              <a:spcAft>
                <a:spcPts val="0"/>
              </a:spcAft>
              <a:buFont typeface="Arial,Sans-Serif"/>
              <a:buChar char="•"/>
              <a:defRPr/>
            </a:pPr>
            <a:r>
              <a:rPr lang="en-US" b="1">
                <a:latin typeface="Segoe UI Light"/>
                <a:cs typeface="Segoe UI Light"/>
              </a:rPr>
              <a:t>Identities:</a:t>
            </a:r>
            <a:r>
              <a:rPr lang="en-US">
                <a:latin typeface="Segoe UI Light"/>
                <a:cs typeface="Segoe UI Light"/>
              </a:rPr>
              <a:t> Identities, whether they represent people, services, or IOT devices define the Zero Trust control plane. When an identity attempts to access a resource, we need to verify that identity with strong authentication, ensure access is compliant and typical for that identity, and follows least privilege access principles.</a:t>
            </a:r>
          </a:p>
          <a:p>
            <a:pPr marL="171450" indent="-171450">
              <a:lnSpc>
                <a:spcPct val="100000"/>
              </a:lnSpc>
              <a:spcAft>
                <a:spcPts val="0"/>
              </a:spcAft>
              <a:buFont typeface="Arial,Sans-Serif"/>
              <a:buChar char="•"/>
              <a:defRPr/>
            </a:pPr>
            <a:endParaRPr lang="en-US"/>
          </a:p>
          <a:p>
            <a:pPr marL="171450" indent="-171450">
              <a:lnSpc>
                <a:spcPct val="100000"/>
              </a:lnSpc>
              <a:spcAft>
                <a:spcPts val="0"/>
              </a:spcAft>
              <a:buFont typeface="Arial,Sans-Serif"/>
              <a:buChar char="•"/>
              <a:defRPr/>
            </a:pPr>
            <a:r>
              <a:rPr lang="en-US" b="1">
                <a:latin typeface="Segoe UI Light"/>
                <a:cs typeface="Segoe UI Light"/>
              </a:rPr>
              <a:t>Devices:</a:t>
            </a:r>
            <a:r>
              <a:rPr lang="en-US">
                <a:latin typeface="Segoe UI Light"/>
                <a:cs typeface="Segoe UI Light"/>
              </a:rPr>
              <a:t> Once an identity has been granted access to a resource, data can flow to a variety of different devices—from IoT devices to smartphones, BYOD to partner managed devices, and on-premises workloads to cloud-hosted servers. This diversity creates a massive attack surface area, requiring we monitor and enforce device health and compliance for secure access.</a:t>
            </a:r>
          </a:p>
          <a:p>
            <a:pPr marL="0" indent="0">
              <a:lnSpc>
                <a:spcPct val="100000"/>
              </a:lnSpc>
              <a:spcAft>
                <a:spcPts val="0"/>
              </a:spcAft>
              <a:buFont typeface="Arial,Sans-Serif"/>
              <a:buNone/>
              <a:defRPr/>
            </a:pPr>
            <a:endParaRPr lang="en-US">
              <a:cs typeface="Segoe UI Light" pitchFamily="34" charset="0"/>
            </a:endParaRPr>
          </a:p>
          <a:p>
            <a:pPr marL="171450" indent="-171450">
              <a:lnSpc>
                <a:spcPct val="100000"/>
              </a:lnSpc>
              <a:spcAft>
                <a:spcPts val="0"/>
              </a:spcAft>
              <a:buFont typeface="Arial,Sans-Serif"/>
              <a:buChar char="•"/>
              <a:defRPr/>
            </a:pPr>
            <a:r>
              <a:rPr lang="en-US" b="1">
                <a:latin typeface="Segoe UI Light"/>
                <a:cs typeface="Segoe UI Light"/>
              </a:rPr>
              <a:t>Data:</a:t>
            </a:r>
            <a:r>
              <a:rPr lang="en-US">
                <a:latin typeface="Segoe UI Light"/>
                <a:cs typeface="Segoe UI Light"/>
              </a:rPr>
              <a:t> Ultimately, security teams are focused on protecting data. Where possible, data should remain safe even if it leaves the devices, apps, infrastructure, and networks the organization controls. Data should be classified, labeled, and encrypted, and access restricted based on those attributes.</a:t>
            </a:r>
          </a:p>
          <a:p>
            <a:pPr marL="171450" indent="-171450">
              <a:lnSpc>
                <a:spcPct val="100000"/>
              </a:lnSpc>
              <a:spcAft>
                <a:spcPts val="0"/>
              </a:spcAft>
              <a:buFont typeface="Arial,Sans-Serif"/>
              <a:buChar char="•"/>
              <a:defRPr/>
            </a:pPr>
            <a:endParaRPr lang="en-US">
              <a:cs typeface="Segoe UI Light"/>
            </a:endParaRPr>
          </a:p>
          <a:p>
            <a:pPr marL="171450" indent="-171450">
              <a:lnSpc>
                <a:spcPct val="100000"/>
              </a:lnSpc>
              <a:spcAft>
                <a:spcPts val="0"/>
              </a:spcAft>
              <a:buFont typeface="Arial,Sans-Serif"/>
              <a:buChar char="•"/>
              <a:defRPr/>
            </a:pPr>
            <a:r>
              <a:rPr lang="en-US" b="1">
                <a:latin typeface="Segoe UI Light"/>
                <a:cs typeface="Segoe UI Light"/>
              </a:rPr>
              <a:t>Applications:</a:t>
            </a:r>
            <a:r>
              <a:rPr lang="en-US">
                <a:latin typeface="Segoe UI Light"/>
                <a:cs typeface="Segoe UI Light"/>
              </a:rPr>
              <a:t> Applications and APIs provide the interface by which data is consumed. They may be legacy on-premises, lift and shifted to cloud workloads, or modern SaaS applications. Controls and technologies should be applied to discover shadow IT, ensure appropriate in-app permissions, gate access based on real-time analytics, monitor for abnormal behavior, control user actions, and validate secure configuration options.</a:t>
            </a:r>
          </a:p>
          <a:p>
            <a:pPr marL="171450" indent="-171450">
              <a:lnSpc>
                <a:spcPct val="100000"/>
              </a:lnSpc>
              <a:spcAft>
                <a:spcPts val="0"/>
              </a:spcAft>
              <a:buFont typeface="Arial,Sans-Serif"/>
              <a:buChar char="•"/>
              <a:defRPr/>
            </a:pPr>
            <a:endParaRPr lang="en-US"/>
          </a:p>
          <a:p>
            <a:pPr marL="171450" indent="-171450">
              <a:lnSpc>
                <a:spcPct val="100000"/>
              </a:lnSpc>
              <a:spcAft>
                <a:spcPts val="0"/>
              </a:spcAft>
              <a:buFont typeface="Arial,Sans-Serif"/>
              <a:buChar char="•"/>
              <a:defRPr/>
            </a:pPr>
            <a:r>
              <a:rPr lang="en-US" b="1">
                <a:latin typeface="Segoe UI Light"/>
                <a:cs typeface="Segoe UI Light"/>
              </a:rPr>
              <a:t>Infrastructure:</a:t>
            </a:r>
            <a:r>
              <a:rPr lang="en-US">
                <a:latin typeface="Segoe UI Light"/>
                <a:cs typeface="Segoe UI Light"/>
              </a:rPr>
              <a:t> Infrastructure (whether on-premises servers, cloud-based VMs, containers, or microservices) represents a critical threat vector. Assess for version, configuration, and JIT access to harden defense, use telemetry to detect attacks and anomalies, and automatically block and flag risky behavior and take protective actions.</a:t>
            </a:r>
          </a:p>
          <a:p>
            <a:pPr marL="171450" indent="-171450">
              <a:lnSpc>
                <a:spcPct val="100000"/>
              </a:lnSpc>
              <a:spcAft>
                <a:spcPts val="0"/>
              </a:spcAft>
              <a:buFont typeface="Arial,Sans-Serif"/>
              <a:buChar char="•"/>
              <a:defRPr/>
            </a:pPr>
            <a:endParaRPr lang="en-US"/>
          </a:p>
          <a:p>
            <a:pPr marL="171450" indent="-171450">
              <a:lnSpc>
                <a:spcPct val="100000"/>
              </a:lnSpc>
              <a:spcAft>
                <a:spcPts val="0"/>
              </a:spcAft>
              <a:buFont typeface="Arial,Sans-Serif"/>
              <a:buChar char="•"/>
              <a:defRPr/>
            </a:pPr>
            <a:r>
              <a:rPr lang="en-US" b="1">
                <a:latin typeface="Segoe UI Light"/>
                <a:cs typeface="Segoe UI Light"/>
              </a:rPr>
              <a:t>Networks:</a:t>
            </a:r>
            <a:r>
              <a:rPr lang="en-US">
                <a:latin typeface="Segoe UI Light"/>
                <a:cs typeface="Segoe UI Light"/>
              </a:rPr>
              <a:t> All data is ultimately accessed over network infrastructure. Networking controls can provide critical “in pipe” controls to enhance visibility and help prevent attackers from moving laterally across the network. Networks should be segmented (including deeper in network micro segmentation) and real time threat protection, end to end encryption, monitoring, and analytics should be employed.</a:t>
            </a:r>
          </a:p>
          <a:p>
            <a:pPr marL="171450" marR="0" lvl="0" indent="-171450" algn="l" defTabSz="932742">
              <a:lnSpc>
                <a:spcPct val="100000"/>
              </a:lnSpc>
              <a:spcBef>
                <a:spcPts val="0"/>
              </a:spcBef>
              <a:spcAft>
                <a:spcPts val="0"/>
              </a:spcAft>
              <a:buClrTx/>
              <a:buSzTx/>
              <a:buFont typeface="Arial,Sans-Serif"/>
              <a:buChar char="•"/>
              <a:tabLst/>
              <a:defRPr/>
            </a:pPr>
            <a:endParaRPr lang="en-US">
              <a:latin typeface="Segoe UI Light"/>
              <a:cs typeface="Segoe UI Light"/>
            </a:endParaRPr>
          </a:p>
          <a:p>
            <a:pPr>
              <a:spcAft>
                <a:spcPts val="333"/>
              </a:spcAft>
            </a:pPr>
            <a:r>
              <a:rPr lang="en-US">
                <a:latin typeface="Segoe UI Light"/>
                <a:cs typeface="Segoe UI Light"/>
              </a:rPr>
              <a:t>Then, use key tools to tie it together:</a:t>
            </a:r>
          </a:p>
          <a:p>
            <a:pPr marL="171450" indent="-171450">
              <a:spcAft>
                <a:spcPts val="333"/>
              </a:spcAft>
              <a:buFont typeface="Arial"/>
              <a:buChar char="•"/>
            </a:pPr>
            <a:endParaRPr lang="en-US"/>
          </a:p>
          <a:p>
            <a:pPr marL="171450" indent="-171450">
              <a:spcAft>
                <a:spcPts val="333"/>
              </a:spcAft>
              <a:buFont typeface="Arial" panose="020B0604020202020204" pitchFamily="34" charset="0"/>
              <a:buChar char="•"/>
            </a:pPr>
            <a:r>
              <a:rPr lang="en-US" sz="900" b="1" kern="1200">
                <a:solidFill>
                  <a:schemeClr val="tx1"/>
                </a:solidFill>
                <a:latin typeface="Segoe UI Light"/>
                <a:ea typeface="+mn-ea"/>
                <a:cs typeface="Segoe UI Light"/>
              </a:rPr>
              <a:t>Policy driven access:</a:t>
            </a:r>
            <a:r>
              <a:rPr lang="en-US">
                <a:latin typeface="Segoe UI Light"/>
                <a:cs typeface="Segoe UI Light"/>
              </a:rPr>
              <a:t> Modern micro-segmentation means more than networks. It requires we also gate access based on role, location, behavior patterns, data sensitivity, client application, and device security. It’s important to ensure all policy is automatically enforced at the time of access and continuously throughout the session where possible.</a:t>
            </a:r>
          </a:p>
          <a:p>
            <a:pPr marL="171450" indent="-171450">
              <a:spcAft>
                <a:spcPts val="333"/>
              </a:spcAft>
              <a:buFont typeface="Arial"/>
              <a:buChar char="•"/>
            </a:pPr>
            <a:r>
              <a:rPr lang="en-US" b="1">
                <a:latin typeface="Segoe UI Light"/>
                <a:cs typeface="Segoe UI Light"/>
              </a:rPr>
              <a:t>Visibility, Analytics, and Automation: </a:t>
            </a:r>
            <a:r>
              <a:rPr lang="en-US">
                <a:latin typeface="Segoe UI Light"/>
                <a:cs typeface="Segoe UI Light"/>
              </a:rPr>
              <a:t>Telemetry from the systems above must be processed and acted on automatically. Attacks happen at cloud speed – your defense systems must act at cloud speed as well, and humans just can’t react quickly enough. Integrate intelligence with policy-based response for real-time automated threat protection.</a:t>
            </a:r>
          </a:p>
          <a:p>
            <a:pPr>
              <a:buFont typeface="Arial" panose="020B0604020202020204" pitchFamily="34" charset="0"/>
            </a:pPr>
            <a:endParaRPr lang="en-US">
              <a:latin typeface="Segoe UI" panose="020B0502040204020203" pitchFamily="34" charset="0"/>
            </a:endParaRPr>
          </a:p>
          <a:p>
            <a:r>
              <a:rPr lang="en-US">
                <a:latin typeface="Segoe UI" panose="020B0502040204020203" pitchFamily="34" charset="0"/>
              </a:rPr>
              <a:t>Because we believe organizations need to embrace Zero Trust, we’ve built it into the heart of our products and services. Our integrated solutions offer built-in Zero Trust controls so you can implement your security model at scale across the entire digital state. Now let’s explore how Microsoft security technology can help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657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pPr marL="457112" indent="-457112">
              <a:buFont typeface="+mj-lt"/>
              <a:buAutoNum type="arabicPeriod"/>
            </a:pPr>
            <a:endParaRPr lang="en-GB" sz="1200" dirty="0">
              <a:latin typeface="+mn-lt"/>
            </a:endParaRPr>
          </a:p>
          <a:p>
            <a:pPr marL="0" indent="0" algn="l">
              <a:buFont typeface="Arial" panose="020B0604020202020204" pitchFamily="34" charset="0"/>
              <a:buNone/>
            </a:pPr>
            <a:r>
              <a:rPr lang="en-US" b="1" dirty="0"/>
              <a:t>Knowledge Check</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dirty="0"/>
              <a:t>Where should Azure Control Plane Groups live?</a:t>
            </a:r>
          </a:p>
          <a:p>
            <a:pPr marL="0" indent="0" algn="l">
              <a:buFont typeface="Arial" panose="020B0604020202020204" pitchFamily="34" charset="0"/>
              <a:buNone/>
            </a:pPr>
            <a:r>
              <a:rPr lang="en-US" dirty="0"/>
              <a:t>a.) On-Premise AD – The group will not be able to </a:t>
            </a:r>
          </a:p>
          <a:p>
            <a:pPr marL="0" indent="0" algn="l">
              <a:buFont typeface="Arial" panose="020B0604020202020204" pitchFamily="34" charset="0"/>
              <a:buNone/>
            </a:pPr>
            <a:r>
              <a:rPr lang="en-US" dirty="0"/>
              <a:t>b.) On-premise AD synced to Azure AD</a:t>
            </a:r>
          </a:p>
          <a:p>
            <a:pPr marL="0" indent="0" algn="l">
              <a:buFont typeface="Arial" panose="020B0604020202020204" pitchFamily="34" charset="0"/>
              <a:buNone/>
            </a:pPr>
            <a:r>
              <a:rPr lang="en-US" b="1" dirty="0"/>
              <a:t>c.) Azure AD only – You are managing your control plane on Azure only, so having this group on premise creates overhead with no functional benefit. Always create groups in Azure AD if they don’t manage anything on premise. </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0" dirty="0"/>
              <a:t>How should resource to resource authentication occur?</a:t>
            </a:r>
          </a:p>
          <a:p>
            <a:pPr marL="0" indent="0" algn="l">
              <a:buFont typeface="Arial" panose="020B0604020202020204" pitchFamily="34" charset="0"/>
              <a:buNone/>
            </a:pPr>
            <a:r>
              <a:rPr lang="en-US" b="1" dirty="0"/>
              <a:t>a.) By using Managed Services Identities - The feature provides Azure services with an automatically managed identity in Azure AD. You can use the identity to authenticate to any service that supports Azure AD authentication, including Key Vault, without any credentials in your code.</a:t>
            </a:r>
          </a:p>
          <a:p>
            <a:pPr marL="0" indent="0" algn="l">
              <a:buFont typeface="Arial" panose="020B0604020202020204" pitchFamily="34" charset="0"/>
              <a:buNone/>
            </a:pPr>
            <a:r>
              <a:rPr lang="en-US" b="0" dirty="0"/>
              <a:t>b.) By using Password Based Authentication – this is a static method and not best practice as securely storing these credentials creates management overhead</a:t>
            </a:r>
          </a:p>
          <a:p>
            <a:pPr marL="0" indent="0" algn="l">
              <a:buFont typeface="Arial" panose="020B0604020202020204" pitchFamily="34" charset="0"/>
              <a:buNone/>
            </a:pPr>
            <a:r>
              <a:rPr lang="en-US" b="0" dirty="0"/>
              <a:t>c.) Use Azure Key Vault – key vault provides storage to your keys and secrets but it’s not responsible for initiating authentication</a:t>
            </a:r>
          </a:p>
          <a:p>
            <a:pPr marL="0" indent="0" algn="l">
              <a:buFont typeface="Arial" panose="020B0604020202020204" pitchFamily="34" charset="0"/>
              <a:buNone/>
            </a:pPr>
            <a:endParaRPr lang="en-US" dirty="0"/>
          </a:p>
          <a:p>
            <a:pPr marL="457112" indent="-457112">
              <a:buFont typeface="+mj-lt"/>
              <a:buAutoNum type="arabicPeriod"/>
            </a:pPr>
            <a:endParaRPr lang="en-GB" sz="1200" dirty="0">
              <a:latin typeface="+mn-lt"/>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pPr marL="457112" indent="-457112">
              <a:buFont typeface="+mj-lt"/>
              <a:buAutoNum type="arabicPeriod"/>
            </a:pPr>
            <a:endParaRPr lang="en-GB" sz="1200" dirty="0">
              <a:latin typeface="+mn-lt"/>
            </a:endParaRPr>
          </a:p>
          <a:p>
            <a:pPr marL="0" indent="0" algn="l">
              <a:buFont typeface="Arial" panose="020B0604020202020204" pitchFamily="34" charset="0"/>
              <a:buNone/>
            </a:pPr>
            <a:r>
              <a:rPr lang="en-US" b="1" dirty="0"/>
              <a:t>Knowledge Check</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dirty="0"/>
              <a:t>Where should Azure Control Plane Groups live?</a:t>
            </a:r>
          </a:p>
          <a:p>
            <a:pPr marL="0" indent="0" algn="l">
              <a:buFont typeface="Arial" panose="020B0604020202020204" pitchFamily="34" charset="0"/>
              <a:buNone/>
            </a:pPr>
            <a:r>
              <a:rPr lang="en-US" dirty="0"/>
              <a:t>a.) On-Premise AD – The group will not be able to </a:t>
            </a:r>
          </a:p>
          <a:p>
            <a:pPr marL="0" indent="0" algn="l">
              <a:buFont typeface="Arial" panose="020B0604020202020204" pitchFamily="34" charset="0"/>
              <a:buNone/>
            </a:pPr>
            <a:r>
              <a:rPr lang="en-US" dirty="0"/>
              <a:t>b.) On-premise AD synced to Azure AD</a:t>
            </a:r>
          </a:p>
          <a:p>
            <a:pPr marL="0" indent="0" algn="l">
              <a:buFont typeface="Arial" panose="020B0604020202020204" pitchFamily="34" charset="0"/>
              <a:buNone/>
            </a:pPr>
            <a:r>
              <a:rPr lang="en-US" b="1" dirty="0"/>
              <a:t>c.) Azure AD only – You are managing your control plane on Azure only, so having this group on premise creates overhead with no functional benefit. Always create groups in Azure AD if they don’t manage anything on premise. </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0" dirty="0"/>
              <a:t>How should resource to resource authentication occur?</a:t>
            </a:r>
          </a:p>
          <a:p>
            <a:pPr marL="0" indent="0" algn="l">
              <a:buFont typeface="Arial" panose="020B0604020202020204" pitchFamily="34" charset="0"/>
              <a:buNone/>
            </a:pPr>
            <a:r>
              <a:rPr lang="en-US" b="1" dirty="0"/>
              <a:t>a.) By using Managed Services Identities - The feature provides Azure services with an automatically managed identity in Azure AD. You can use the identity to authenticate to any service that supports Azure AD authentication, including Key Vault, without any credentials in your code.</a:t>
            </a:r>
          </a:p>
          <a:p>
            <a:pPr marL="0" indent="0" algn="l">
              <a:buFont typeface="Arial" panose="020B0604020202020204" pitchFamily="34" charset="0"/>
              <a:buNone/>
            </a:pPr>
            <a:r>
              <a:rPr lang="en-US" b="0" dirty="0"/>
              <a:t>b.) By using Password Based Authentication – this is a static method and not best practice as securely storing these credentials creates management overhead</a:t>
            </a:r>
          </a:p>
          <a:p>
            <a:pPr marL="0" indent="0" algn="l">
              <a:buFont typeface="Arial" panose="020B0604020202020204" pitchFamily="34" charset="0"/>
              <a:buNone/>
            </a:pPr>
            <a:r>
              <a:rPr lang="en-US" b="0" dirty="0"/>
              <a:t>c.) Use Azure Key Vault – key vault provides storage to your keys and secrets but it’s not responsible for initiating authentication</a:t>
            </a:r>
          </a:p>
          <a:p>
            <a:pPr marL="0" indent="0" algn="l">
              <a:buFont typeface="Arial" panose="020B0604020202020204" pitchFamily="34" charset="0"/>
              <a:buNone/>
            </a:pPr>
            <a:endParaRPr lang="en-US" dirty="0"/>
          </a:p>
          <a:p>
            <a:pPr marL="457112" indent="-457112">
              <a:buFont typeface="+mj-lt"/>
              <a:buAutoNum type="arabicPeriod"/>
            </a:pPr>
            <a:endParaRPr lang="en-GB" sz="1200" dirty="0">
              <a:latin typeface="+mn-lt"/>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163503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pPr marL="457112" indent="-457112">
              <a:buFont typeface="+mj-lt"/>
              <a:buAutoNum type="arabicPeriod"/>
            </a:pPr>
            <a:endParaRPr lang="en-GB" sz="1200" dirty="0">
              <a:latin typeface="+mn-lt"/>
            </a:endParaRPr>
          </a:p>
          <a:p>
            <a:pPr marL="0" indent="0" algn="l">
              <a:buFont typeface="Arial" panose="020B0604020202020204" pitchFamily="34" charset="0"/>
              <a:buNone/>
            </a:pPr>
            <a:r>
              <a:rPr lang="en-US" b="1" dirty="0"/>
              <a:t>Knowledge Check</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dirty="0"/>
              <a:t>Where should Azure Control Plane Groups live?</a:t>
            </a:r>
          </a:p>
          <a:p>
            <a:pPr marL="0" indent="0" algn="l">
              <a:buFont typeface="Arial" panose="020B0604020202020204" pitchFamily="34" charset="0"/>
              <a:buNone/>
            </a:pPr>
            <a:r>
              <a:rPr lang="en-US" dirty="0"/>
              <a:t>a.) On-Premise AD – The group will not be able to </a:t>
            </a:r>
          </a:p>
          <a:p>
            <a:pPr marL="0" indent="0" algn="l">
              <a:buFont typeface="Arial" panose="020B0604020202020204" pitchFamily="34" charset="0"/>
              <a:buNone/>
            </a:pPr>
            <a:r>
              <a:rPr lang="en-US" dirty="0"/>
              <a:t>b.) On-premise AD synced to Azure AD</a:t>
            </a:r>
          </a:p>
          <a:p>
            <a:pPr marL="0" indent="0" algn="l">
              <a:buFont typeface="Arial" panose="020B0604020202020204" pitchFamily="34" charset="0"/>
              <a:buNone/>
            </a:pPr>
            <a:r>
              <a:rPr lang="en-US" b="1" dirty="0"/>
              <a:t>c.) Azure AD only – You are managing your control plane on Azure only, so having this group on premise creates overhead with no functional benefit. Always create groups in Azure AD if they don’t manage anything on premise. </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0" dirty="0"/>
              <a:t>How should resource to resource authentication occur?</a:t>
            </a:r>
          </a:p>
          <a:p>
            <a:pPr marL="0" indent="0" algn="l">
              <a:buFont typeface="Arial" panose="020B0604020202020204" pitchFamily="34" charset="0"/>
              <a:buNone/>
            </a:pPr>
            <a:r>
              <a:rPr lang="en-US" b="1" dirty="0"/>
              <a:t>a.) By using Managed Services Identities - The feature provides Azure services with an automatically managed identity in Azure AD. You can use the identity to authenticate to any service that supports Azure AD authentication, including Key Vault, without any credentials in your code.</a:t>
            </a:r>
          </a:p>
          <a:p>
            <a:pPr marL="0" indent="0" algn="l">
              <a:buFont typeface="Arial" panose="020B0604020202020204" pitchFamily="34" charset="0"/>
              <a:buNone/>
            </a:pPr>
            <a:r>
              <a:rPr lang="en-US" b="0" dirty="0"/>
              <a:t>b.) By using Password Based Authentication – this is a static method and not best practice as securely storing these credentials creates management overhead</a:t>
            </a:r>
          </a:p>
          <a:p>
            <a:pPr marL="0" indent="0" algn="l">
              <a:buFont typeface="Arial" panose="020B0604020202020204" pitchFamily="34" charset="0"/>
              <a:buNone/>
            </a:pPr>
            <a:r>
              <a:rPr lang="en-US" b="0" dirty="0"/>
              <a:t>c.) Use Azure Key Vault – key vault provides storage to your keys and secrets but it’s not responsible for initiating authentication</a:t>
            </a:r>
          </a:p>
          <a:p>
            <a:pPr marL="0" indent="0" algn="l">
              <a:buFont typeface="Arial" panose="020B0604020202020204" pitchFamily="34" charset="0"/>
              <a:buNone/>
            </a:pPr>
            <a:endParaRPr lang="en-US" dirty="0"/>
          </a:p>
          <a:p>
            <a:pPr marL="457112" indent="-457112">
              <a:buFont typeface="+mj-lt"/>
              <a:buAutoNum type="arabicPeriod"/>
            </a:pPr>
            <a:endParaRPr lang="en-GB" sz="1200" dirty="0">
              <a:latin typeface="+mn-lt"/>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22</a:t>
            </a:fld>
            <a:endParaRPr lang="en-US"/>
          </a:p>
        </p:txBody>
      </p:sp>
    </p:spTree>
    <p:extLst>
      <p:ext uri="{BB962C8B-B14F-4D97-AF65-F5344CB8AC3E}">
        <p14:creationId xmlns:p14="http://schemas.microsoft.com/office/powerpoint/2010/main" val="85764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18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Key Takeaway: </a:t>
            </a:r>
            <a:r>
              <a:rPr lang="en-US"/>
              <a:t>User Access is often the first priority for Zero Trust because it rapidly brings productivity benefits and security coverage for key gaps  </a:t>
            </a:r>
          </a:p>
          <a:p>
            <a:pPr>
              <a:defRPr/>
            </a:pPr>
            <a:r>
              <a:rPr lang="en-US"/>
              <a:t>  </a:t>
            </a:r>
            <a:endParaRPr lang="en-US">
              <a:cs typeface="Calibri"/>
            </a:endParaRPr>
          </a:p>
          <a:p>
            <a:pPr>
              <a:defRPr/>
            </a:pPr>
            <a:r>
              <a:rPr lang="en-US"/>
              <a:t>Enabling users to be productive anywhere </a:t>
            </a:r>
            <a:r>
              <a:rPr lang="en-US" i="1"/>
              <a:t>and </a:t>
            </a:r>
            <a:r>
              <a:rPr lang="en-US"/>
              <a:t>secure requires explicit validation of user and device risk/trustworthiness using high quality signals.   </a:t>
            </a:r>
            <a:endParaRPr lang="en-US">
              <a:cs typeface="Calibri"/>
            </a:endParaRPr>
          </a:p>
          <a:p>
            <a:pPr>
              <a:defRPr/>
            </a:pPr>
            <a:r>
              <a:rPr lang="en-US"/>
              <a:t>  </a:t>
            </a:r>
            <a:endParaRPr lang="en-US">
              <a:cs typeface="Calibri"/>
            </a:endParaRPr>
          </a:p>
          <a:p>
            <a:pPr>
              <a:defRPr/>
            </a:pPr>
            <a:r>
              <a:rPr lang="en-US" b="1"/>
              <a:t>CLICK 1 – User Risk</a:t>
            </a:r>
            <a:r>
              <a:rPr lang="en-US"/>
              <a:t>  </a:t>
            </a:r>
            <a:endParaRPr lang="en-US">
              <a:cs typeface="Calibri"/>
            </a:endParaRPr>
          </a:p>
          <a:p>
            <a:pPr>
              <a:defRPr/>
            </a:pPr>
            <a:r>
              <a:rPr lang="en-US"/>
              <a:t>  </a:t>
            </a:r>
            <a:endParaRPr lang="en-US">
              <a:cs typeface="Calibri"/>
            </a:endParaRPr>
          </a:p>
          <a:p>
            <a:pPr>
              <a:defRPr/>
            </a:pPr>
            <a:r>
              <a:rPr lang="en-US"/>
              <a:t>Measuring user risk requires analyzing the risk of the account itself, the current access request session, and whether they are using MFA:  </a:t>
            </a:r>
            <a:endParaRPr lang="en-US">
              <a:cs typeface="Calibri"/>
            </a:endParaRPr>
          </a:p>
          <a:p>
            <a:pPr>
              <a:defRPr/>
            </a:pPr>
            <a:r>
              <a:rPr lang="en-US"/>
              <a:t>  </a:t>
            </a:r>
            <a:endParaRPr lang="en-US">
              <a:cs typeface="Calibri"/>
            </a:endParaRPr>
          </a:p>
          <a:p>
            <a:pPr marL="285750" indent="-285750">
              <a:buFont typeface="Arial"/>
              <a:buChar char="•"/>
              <a:defRPr/>
            </a:pPr>
            <a:r>
              <a:rPr lang="en-US" b="1"/>
              <a:t>User/Session Risk - </a:t>
            </a:r>
            <a:r>
              <a:rPr lang="en-US"/>
              <a:t>Azure Active Directory (Azure AD) Identity Protection analyzes the user account and current access request, providing a high/medium/low risk rating to Azure AD conditional access. This rating is determined by a machine learning calculation across numerous individual risk factors including leaked credentials, atypical travel, malicious IP address, malware-linked IP address, and suspicious inbox manipulation rules (provided by </a:t>
            </a:r>
            <a:r>
              <a:rPr lang="nn-NO"/>
              <a:t>Microsoft Defender for </a:t>
            </a:r>
            <a:r>
              <a:rPr lang="nn-NO" err="1"/>
              <a:t>Cloud</a:t>
            </a:r>
            <a:r>
              <a:rPr lang="nn-NO"/>
              <a:t> Apps</a:t>
            </a:r>
            <a:r>
              <a:rPr lang="en-US"/>
              <a:t>). For information on risk levels, see </a:t>
            </a:r>
            <a:r>
              <a:rPr lang="en-US">
                <a:hlinkClick r:id="rId3"/>
              </a:rPr>
              <a:t>https://docs.microsoft.com/azure/active-directory/identity-protection/concept-identity-protection-risks</a:t>
            </a:r>
            <a:r>
              <a:rPr lang="en-US"/>
              <a:t> </a:t>
            </a:r>
            <a:endParaRPr lang="en-US">
              <a:cs typeface="Calibri"/>
            </a:endParaRPr>
          </a:p>
          <a:p>
            <a:pPr marL="285750" indent="-285750">
              <a:buFont typeface="Arial"/>
              <a:buChar char="•"/>
              <a:defRPr/>
            </a:pPr>
            <a:r>
              <a:rPr lang="en-US"/>
              <a:t> </a:t>
            </a:r>
            <a:endParaRPr lang="en-US">
              <a:cs typeface="Calibri"/>
            </a:endParaRPr>
          </a:p>
          <a:p>
            <a:pPr marL="285750" indent="-285750">
              <a:buFont typeface="Arial"/>
              <a:buChar char="•"/>
              <a:defRPr/>
            </a:pPr>
            <a:r>
              <a:rPr lang="en-US" b="1"/>
              <a:t>Multi-factor authentication (MFA) </a:t>
            </a:r>
            <a:r>
              <a:rPr lang="en-US"/>
              <a:t>– MFA is required for reasonable security assurances because attackers can (easily) impersonate an account that is protected by password-only authentication through stolen or guessed passwords. Azure AD conditional access identifies if the user has been authenticated by MFA using Azure AD MFA, Hello for Business, or a 3rd party MFA provider (via ADFS) </a:t>
            </a:r>
            <a:endParaRPr lang="en-US">
              <a:cs typeface="Calibri"/>
            </a:endParaRPr>
          </a:p>
          <a:p>
            <a:pPr>
              <a:defRPr/>
            </a:pPr>
            <a:r>
              <a:rPr lang="en-US"/>
              <a:t>  </a:t>
            </a:r>
            <a:endParaRPr lang="en-US">
              <a:cs typeface="Calibri"/>
            </a:endParaRPr>
          </a:p>
          <a:p>
            <a:pPr>
              <a:defRPr/>
            </a:pPr>
            <a:r>
              <a:rPr lang="en-US" b="1"/>
              <a:t>CLICK 2 – Device Risk </a:t>
            </a:r>
            <a:r>
              <a:rPr lang="en-US"/>
              <a:t>  </a:t>
            </a:r>
            <a:endParaRPr lang="en-US">
              <a:cs typeface="Calibri"/>
            </a:endParaRPr>
          </a:p>
          <a:p>
            <a:pPr>
              <a:defRPr/>
            </a:pPr>
            <a:r>
              <a:rPr lang="en-US"/>
              <a:t>  </a:t>
            </a:r>
            <a:endParaRPr lang="en-US">
              <a:cs typeface="Calibri"/>
            </a:endParaRPr>
          </a:p>
          <a:p>
            <a:pPr>
              <a:defRPr/>
            </a:pPr>
            <a:r>
              <a:rPr lang="en-US"/>
              <a:t>Device risk is measured by explicitly verifying whether it is compliant with the organization’s policies, which can include verification that no malicious activity has been detected from the installed endpoint detection and response (EDR) capability.   </a:t>
            </a:r>
            <a:endParaRPr lang="en-US">
              <a:cs typeface="Calibri"/>
            </a:endParaRPr>
          </a:p>
          <a:p>
            <a:pPr>
              <a:defRPr/>
            </a:pPr>
            <a:r>
              <a:rPr lang="en-US"/>
              <a:t>  </a:t>
            </a:r>
            <a:endParaRPr lang="en-US">
              <a:cs typeface="Calibri"/>
            </a:endParaRPr>
          </a:p>
          <a:p>
            <a:pPr marL="285750" indent="-285750">
              <a:buFont typeface="Arial"/>
              <a:buChar char="•"/>
              <a:defRPr/>
            </a:pPr>
            <a:r>
              <a:rPr lang="en-US" b="1" err="1"/>
              <a:t>IsCompliant</a:t>
            </a:r>
            <a:r>
              <a:rPr lang="en-US" b="1"/>
              <a:t> </a:t>
            </a:r>
            <a:r>
              <a:rPr lang="en-US"/>
              <a:t>– Microsoft Endpoint Management Intune provides management of device security policy that evaluates signals from Intune managed clients, Microsoft Defender for Endpoint, and partner MDMs.  </a:t>
            </a:r>
            <a:endParaRPr lang="en-US">
              <a:cs typeface="Calibri"/>
            </a:endParaRPr>
          </a:p>
          <a:p>
            <a:pPr marL="285750" indent="-285750">
              <a:buFont typeface="Arial"/>
              <a:buChar char="•"/>
              <a:defRPr/>
            </a:pPr>
            <a:r>
              <a:rPr lang="en-US" b="1"/>
              <a:t>Device Attribute </a:t>
            </a:r>
            <a:r>
              <a:rPr lang="en-US"/>
              <a:t>– Conditional Access can filter policies so they require a specific device attribute (e.g. to identify highly secured privileged access workstations or PAWs) - </a:t>
            </a:r>
            <a:r>
              <a:rPr lang="en-US">
                <a:hlinkClick r:id="rId4"/>
              </a:rPr>
              <a:t>https://docs.microsoft.com/azure/active-directory/conditional-access/concept-condition-filters-for-devices</a:t>
            </a:r>
            <a:r>
              <a:rPr lang="en-US"/>
              <a:t> </a:t>
            </a:r>
            <a:endParaRPr lang="en-US">
              <a:cs typeface="Calibri"/>
            </a:endParaRPr>
          </a:p>
          <a:p>
            <a:pPr>
              <a:defRPr/>
            </a:pPr>
            <a:r>
              <a:rPr lang="en-US"/>
              <a:t>  </a:t>
            </a:r>
            <a:endParaRPr lang="en-US">
              <a:cs typeface="Calibri"/>
            </a:endParaRPr>
          </a:p>
          <a:p>
            <a:pPr>
              <a:defRPr/>
            </a:pPr>
            <a:r>
              <a:rPr lang="en-US" b="1"/>
              <a:t>CLICK 3 – Policy Evaluation and MFA</a:t>
            </a:r>
            <a:r>
              <a:rPr lang="en-US"/>
              <a:t>  </a:t>
            </a:r>
            <a:endParaRPr lang="en-US">
              <a:cs typeface="Calibri"/>
            </a:endParaRPr>
          </a:p>
          <a:p>
            <a:pPr>
              <a:defRPr/>
            </a:pPr>
            <a:r>
              <a:rPr lang="en-US"/>
              <a:t>  </a:t>
            </a:r>
            <a:endParaRPr lang="en-US">
              <a:cs typeface="Calibri"/>
            </a:endParaRPr>
          </a:p>
          <a:p>
            <a:pPr>
              <a:defRPr/>
            </a:pPr>
            <a:r>
              <a:rPr lang="en-US"/>
              <a:t>Azure AD Conditional Access evaluates these signals against the policy you have configured. This combination of static policies and dynamic real-time information (threat intelligence, session context, etc.) provides an adaptive approach to managing risk that is both consistent and informed by continuously changing real-world conditions.   </a:t>
            </a:r>
            <a:endParaRPr lang="en-US">
              <a:cs typeface="Calibri"/>
            </a:endParaRPr>
          </a:p>
          <a:p>
            <a:pPr>
              <a:defRPr/>
            </a:pPr>
            <a:r>
              <a:rPr lang="en-US"/>
              <a:t>  </a:t>
            </a:r>
            <a:endParaRPr lang="en-US">
              <a:cs typeface="Calibri"/>
            </a:endParaRPr>
          </a:p>
          <a:p>
            <a:pPr marL="285750" indent="-285750">
              <a:buFont typeface="Arial"/>
              <a:buChar char="•"/>
              <a:defRPr/>
            </a:pPr>
            <a:r>
              <a:rPr lang="en-US" b="1"/>
              <a:t>Initial Access + Token Refresh – </a:t>
            </a:r>
            <a:r>
              <a:rPr lang="en-US"/>
              <a:t>For all applications using conditional access, policy validation happens at the time of each access request + when the token is refreshed to extend the expiration time.  </a:t>
            </a:r>
            <a:endParaRPr lang="en-US">
              <a:cs typeface="Calibri"/>
            </a:endParaRPr>
          </a:p>
          <a:p>
            <a:pPr marL="285750" indent="-285750">
              <a:buFont typeface="Arial"/>
              <a:buChar char="•"/>
              <a:defRPr/>
            </a:pPr>
            <a:r>
              <a:rPr lang="en-US" b="1"/>
              <a:t>Change in security posture - </a:t>
            </a:r>
            <a:r>
              <a:rPr lang="en-US"/>
              <a:t>Additionally, conditional access supports </a:t>
            </a:r>
            <a:r>
              <a:rPr lang="en-US" b="1"/>
              <a:t>Continuous Access Evaluation (CAE) </a:t>
            </a:r>
            <a:r>
              <a:rPr lang="en-US"/>
              <a:t>to provide faster responsiveness to changing risk conditions in near-</a:t>
            </a:r>
            <a:r>
              <a:rPr lang="en-US" err="1"/>
              <a:t>realtime</a:t>
            </a:r>
            <a:r>
              <a:rPr lang="en-US"/>
              <a:t> (e.g. network location change, user termination, or potential credential theft event). This is currently supported by a few key applications like Exchange Online, SharePoint Online, and Teams.  </a:t>
            </a:r>
            <a:br>
              <a:rPr lang="en-US">
                <a:cs typeface="+mn-lt"/>
              </a:rPr>
            </a:br>
            <a:r>
              <a:rPr lang="en-US"/>
              <a:t> For more information, see </a:t>
            </a:r>
            <a:r>
              <a:rPr lang="en-US">
                <a:hlinkClick r:id="rId5"/>
              </a:rPr>
              <a:t>https://docs.microsoft.com/azure/active-directory/conditional-access/concept-continuous-access-evaluation</a:t>
            </a:r>
            <a:r>
              <a:rPr lang="en-US"/>
              <a:t> </a:t>
            </a:r>
            <a:endParaRPr lang="en-US">
              <a:cs typeface="Calibri"/>
            </a:endParaRPr>
          </a:p>
          <a:p>
            <a:pPr>
              <a:defRPr/>
            </a:pPr>
            <a:r>
              <a:rPr lang="en-US"/>
              <a:t>  </a:t>
            </a:r>
            <a:endParaRPr lang="en-US">
              <a:cs typeface="Calibri"/>
            </a:endParaRPr>
          </a:p>
          <a:p>
            <a:pPr>
              <a:defRPr/>
            </a:pPr>
            <a:r>
              <a:rPr lang="en-US" b="1"/>
              <a:t>CLICK 4 – Remediation of High Risks </a:t>
            </a:r>
            <a:r>
              <a:rPr lang="en-US"/>
              <a:t>  </a:t>
            </a:r>
            <a:endParaRPr lang="en-US">
              <a:cs typeface="Calibri"/>
            </a:endParaRPr>
          </a:p>
          <a:p>
            <a:pPr>
              <a:defRPr/>
            </a:pPr>
            <a:r>
              <a:rPr lang="en-US"/>
              <a:t>  </a:t>
            </a:r>
            <a:endParaRPr lang="en-US">
              <a:cs typeface="Calibri"/>
            </a:endParaRPr>
          </a:p>
          <a:p>
            <a:pPr>
              <a:defRPr/>
            </a:pPr>
            <a:r>
              <a:rPr lang="en-US"/>
              <a:t>If user/session risk is rated as high (indicating that the credentials are likely/known to be compromised), you can configure the user to be automatically redirected to self-service password reset (SSPR) site to immediately change their password.   </a:t>
            </a:r>
            <a:endParaRPr lang="en-US">
              <a:cs typeface="Calibri"/>
            </a:endParaRPr>
          </a:p>
          <a:p>
            <a:pPr>
              <a:defRPr/>
            </a:pPr>
            <a:r>
              <a:rPr lang="en-US"/>
              <a:t>For more information, see </a:t>
            </a:r>
            <a:r>
              <a:rPr lang="en-US">
                <a:hlinkClick r:id="rId6"/>
              </a:rPr>
              <a:t>https://docs.microsoft.com/azure/active-directory/authentication/tutorial-risk-based-sspr-mfa</a:t>
            </a:r>
            <a:r>
              <a:rPr lang="en-US"/>
              <a:t>   </a:t>
            </a:r>
            <a:endParaRPr lang="en-US">
              <a:cs typeface="Calibri"/>
            </a:endParaRPr>
          </a:p>
          <a:p>
            <a:pPr>
              <a:defRPr/>
            </a:pPr>
            <a:r>
              <a:rPr lang="en-US"/>
              <a:t>  </a:t>
            </a:r>
            <a:endParaRPr lang="en-US">
              <a:cs typeface="Calibri"/>
            </a:endParaRPr>
          </a:p>
          <a:p>
            <a:pPr>
              <a:defRPr/>
            </a:pPr>
            <a:r>
              <a:rPr lang="en-US" b="1"/>
              <a:t>CLICK 5 – First Integrations (Microsoft Applications and 3rd party VPN and Network Devices)</a:t>
            </a:r>
            <a:r>
              <a:rPr lang="en-US"/>
              <a:t>  </a:t>
            </a:r>
            <a:endParaRPr lang="en-US">
              <a:cs typeface="Calibri"/>
            </a:endParaRPr>
          </a:p>
          <a:p>
            <a:pPr>
              <a:defRPr/>
            </a:pPr>
            <a:r>
              <a:rPr lang="en-US"/>
              <a:t>  </a:t>
            </a:r>
            <a:endParaRPr lang="en-US">
              <a:cs typeface="Calibri"/>
            </a:endParaRPr>
          </a:p>
          <a:p>
            <a:pPr>
              <a:defRPr/>
            </a:pPr>
            <a:r>
              <a:rPr lang="en-US"/>
              <a:t>After explicitly validating that the user/session and device risk is low enough, access is granted access to the resource.   </a:t>
            </a:r>
            <a:endParaRPr lang="en-US">
              <a:cs typeface="Calibri"/>
            </a:endParaRPr>
          </a:p>
          <a:p>
            <a:pPr>
              <a:defRPr/>
            </a:pPr>
            <a:r>
              <a:rPr lang="en-US"/>
              <a:t>  </a:t>
            </a:r>
            <a:endParaRPr lang="en-US">
              <a:cs typeface="Calibri"/>
            </a:endParaRPr>
          </a:p>
          <a:p>
            <a:pPr>
              <a:defRPr/>
            </a:pPr>
            <a:r>
              <a:rPr lang="en-US"/>
              <a:t>The first integrations are usually:   </a:t>
            </a:r>
            <a:endParaRPr lang="en-US">
              <a:cs typeface="Calibri"/>
            </a:endParaRPr>
          </a:p>
          <a:p>
            <a:pPr marL="285750" indent="-285750">
              <a:buFont typeface="Arial"/>
              <a:buChar char="•"/>
              <a:defRPr/>
            </a:pPr>
            <a:r>
              <a:rPr lang="en-US" b="1" i="1"/>
              <a:t>Microsoft Applications, </a:t>
            </a:r>
            <a:r>
              <a:rPr lang="en-US"/>
              <a:t>as these cloud applications natively support Azure AD and Conditional Access.  </a:t>
            </a:r>
            <a:endParaRPr lang="en-US">
              <a:cs typeface="Calibri"/>
            </a:endParaRPr>
          </a:p>
          <a:p>
            <a:pPr marL="285750" indent="-285750">
              <a:buFont typeface="Arial"/>
              <a:buChar char="•"/>
              <a:defRPr/>
            </a:pPr>
            <a:r>
              <a:rPr lang="en-US" b="1" i="1"/>
              <a:t>3rd Party VPN and Remote Access Devices - </a:t>
            </a:r>
            <a:r>
              <a:rPr lang="en-US"/>
              <a:t>to rapidly increase security for remote access of your applications and network for remote and hybrid work </a:t>
            </a:r>
            <a:r>
              <a:rPr lang="en-US" err="1"/>
              <a:t>senarios</a:t>
            </a:r>
            <a:r>
              <a:rPr lang="en-US"/>
              <a:t>. This quickly adds sophisticated user and device risk validation authentication  which mitigates common password and device risks.  </a:t>
            </a:r>
            <a:br>
              <a:rPr lang="en-US">
                <a:cs typeface="+mn-lt"/>
              </a:rPr>
            </a:br>
            <a:r>
              <a:rPr lang="en-US"/>
              <a:t> Many vendors support Azure AD authentication including Cisco AnyConnect, Palo Alto Networks </a:t>
            </a:r>
            <a:r>
              <a:rPr lang="en-US" err="1"/>
              <a:t>GlobalProtect</a:t>
            </a:r>
            <a:r>
              <a:rPr lang="en-US"/>
              <a:t> and Captive Portal, F5, Fortinet FortiGate SSL VPN, Citrix NetScaler, </a:t>
            </a:r>
            <a:r>
              <a:rPr lang="en-US" err="1"/>
              <a:t>Zscaler</a:t>
            </a:r>
            <a:r>
              <a:rPr lang="en-US"/>
              <a:t> Private Access (ZPA), Azure VPN AAD, and more.  </a:t>
            </a:r>
            <a:br>
              <a:rPr lang="en-US">
                <a:cs typeface="+mn-lt"/>
              </a:rPr>
            </a:br>
            <a:r>
              <a:rPr lang="en-US"/>
              <a:t> For more information on these, see </a:t>
            </a:r>
            <a:r>
              <a:rPr lang="en-US">
                <a:hlinkClick r:id="rId7"/>
              </a:rPr>
              <a:t>https://docs.microsoft.com/azure/active-directory/saas-apps/tutorial-list</a:t>
            </a:r>
            <a:r>
              <a:rPr lang="en-US"/>
              <a:t> </a:t>
            </a:r>
            <a:endParaRPr lang="en-US">
              <a:cs typeface="Calibri"/>
            </a:endParaRPr>
          </a:p>
          <a:p>
            <a:pPr>
              <a:defRPr/>
            </a:pPr>
            <a:r>
              <a:rPr lang="en-US"/>
              <a:t>  </a:t>
            </a:r>
            <a:endParaRPr lang="en-US">
              <a:cs typeface="Calibri"/>
            </a:endParaRPr>
          </a:p>
          <a:p>
            <a:pPr>
              <a:defRPr/>
            </a:pPr>
            <a:r>
              <a:rPr lang="en-US" b="1"/>
              <a:t>CLICK 6 – Enable your Enterprise Estate</a:t>
            </a:r>
            <a:r>
              <a:rPr lang="en-US"/>
              <a:t>  </a:t>
            </a:r>
            <a:endParaRPr lang="en-US">
              <a:cs typeface="Calibri"/>
            </a:endParaRPr>
          </a:p>
          <a:p>
            <a:pPr>
              <a:defRPr/>
            </a:pPr>
            <a:r>
              <a:rPr lang="en-US"/>
              <a:t>  </a:t>
            </a:r>
            <a:endParaRPr lang="en-US">
              <a:cs typeface="Calibri"/>
            </a:endParaRPr>
          </a:p>
          <a:p>
            <a:pPr>
              <a:defRPr/>
            </a:pPr>
            <a:r>
              <a:rPr lang="en-US"/>
              <a:t>Next, we expand to your full estate of enterprise applications across cloud, mobile, and on-premises applications  </a:t>
            </a:r>
            <a:endParaRPr lang="en-US">
              <a:cs typeface="Calibri"/>
            </a:endParaRPr>
          </a:p>
          <a:p>
            <a:pPr>
              <a:defRPr/>
            </a:pPr>
            <a:r>
              <a:rPr lang="en-US"/>
              <a:t>  </a:t>
            </a:r>
            <a:endParaRPr lang="en-US">
              <a:cs typeface="Calibri"/>
            </a:endParaRPr>
          </a:p>
          <a:p>
            <a:pPr>
              <a:defRPr/>
            </a:pPr>
            <a:r>
              <a:rPr lang="en-US" b="1"/>
              <a:t>CLICK 7 – Legacy Applications and Session Monitoring</a:t>
            </a:r>
            <a:r>
              <a:rPr lang="en-US"/>
              <a:t>  </a:t>
            </a:r>
            <a:endParaRPr lang="en-US">
              <a:cs typeface="Calibri"/>
            </a:endParaRPr>
          </a:p>
          <a:p>
            <a:pPr>
              <a:defRPr/>
            </a:pPr>
            <a:r>
              <a:rPr lang="en-US"/>
              <a:t>  </a:t>
            </a:r>
            <a:endParaRPr lang="en-US">
              <a:cs typeface="Calibri"/>
            </a:endParaRPr>
          </a:p>
          <a:p>
            <a:pPr>
              <a:defRPr/>
            </a:pPr>
            <a:r>
              <a:rPr lang="en-US" b="1"/>
              <a:t>Azure AD App Proxy </a:t>
            </a:r>
            <a:r>
              <a:rPr lang="en-US"/>
              <a:t>provides the ability to publish legacy on-premises applications to take advantage of these strong assurances (and also simplify user experience) that can help you move Beyond VPN  </a:t>
            </a:r>
            <a:endParaRPr lang="en-US">
              <a:cs typeface="Calibri"/>
            </a:endParaRPr>
          </a:p>
          <a:p>
            <a:pPr>
              <a:defRPr/>
            </a:pPr>
            <a:r>
              <a:rPr lang="en-US"/>
              <a:t>  </a:t>
            </a:r>
            <a:endParaRPr lang="en-US">
              <a:cs typeface="Calibri"/>
            </a:endParaRPr>
          </a:p>
          <a:p>
            <a:pPr>
              <a:defRPr/>
            </a:pPr>
            <a:r>
              <a:rPr lang="nn-NO" b="1"/>
              <a:t>Microsoft Defender for </a:t>
            </a:r>
            <a:r>
              <a:rPr lang="nn-NO" b="1" err="1"/>
              <a:t>Cloud</a:t>
            </a:r>
            <a:r>
              <a:rPr lang="nn-NO" b="1"/>
              <a:t> Apps</a:t>
            </a:r>
            <a:r>
              <a:rPr lang="en-US" b="1"/>
              <a:t> (Conditional Access App Control) </a:t>
            </a:r>
            <a:r>
              <a:rPr lang="en-US"/>
              <a:t>also enables </a:t>
            </a:r>
            <a:r>
              <a:rPr lang="en-US" b="1"/>
              <a:t>Session Monitoring and Restrictions. </a:t>
            </a:r>
            <a:r>
              <a:rPr lang="en-US"/>
              <a:t>You can monitor sessions and restrict functionality with session policies based on signals from conditional access and other MDCA detections within the session including:  </a:t>
            </a:r>
            <a:endParaRPr lang="en-US">
              <a:cs typeface="Calibri"/>
            </a:endParaRPr>
          </a:p>
          <a:p>
            <a:pPr marL="285750" indent="-285750">
              <a:buFont typeface="Arial"/>
              <a:buChar char="•"/>
              <a:defRPr/>
            </a:pPr>
            <a:r>
              <a:rPr lang="en-US"/>
              <a:t>Prevent data exfiltration </a:t>
            </a:r>
            <a:endParaRPr lang="en-US">
              <a:cs typeface="Calibri"/>
            </a:endParaRPr>
          </a:p>
          <a:p>
            <a:pPr marL="285750" indent="-285750">
              <a:buFont typeface="Arial"/>
              <a:buChar char="•"/>
              <a:defRPr/>
            </a:pPr>
            <a:r>
              <a:rPr lang="en-US"/>
              <a:t>Protect on download </a:t>
            </a:r>
            <a:endParaRPr lang="en-US">
              <a:cs typeface="Calibri"/>
            </a:endParaRPr>
          </a:p>
          <a:p>
            <a:pPr marL="285750" indent="-285750">
              <a:buFont typeface="Arial"/>
              <a:buChar char="•"/>
              <a:defRPr/>
            </a:pPr>
            <a:r>
              <a:rPr lang="en-US"/>
              <a:t>Prevent upload of unlabeled files </a:t>
            </a:r>
            <a:endParaRPr lang="en-US">
              <a:cs typeface="Calibri"/>
            </a:endParaRPr>
          </a:p>
          <a:p>
            <a:pPr marL="285750" indent="-285750">
              <a:buFont typeface="Arial"/>
              <a:buChar char="•"/>
              <a:defRPr/>
            </a:pPr>
            <a:r>
              <a:rPr lang="en-US"/>
              <a:t>Monitor user sessions for compliance </a:t>
            </a:r>
            <a:endParaRPr lang="en-US">
              <a:cs typeface="Calibri"/>
            </a:endParaRPr>
          </a:p>
          <a:p>
            <a:pPr marL="285750" indent="-285750">
              <a:buFont typeface="Arial"/>
              <a:buChar char="•"/>
              <a:defRPr/>
            </a:pPr>
            <a:r>
              <a:rPr lang="en-US"/>
              <a:t>Block access </a:t>
            </a:r>
            <a:endParaRPr lang="en-US">
              <a:cs typeface="Calibri"/>
            </a:endParaRPr>
          </a:p>
          <a:p>
            <a:pPr marL="285750" indent="-285750">
              <a:buFont typeface="Arial"/>
              <a:buChar char="•"/>
              <a:defRPr/>
            </a:pPr>
            <a:r>
              <a:rPr lang="en-US"/>
              <a:t>Block custom activities </a:t>
            </a:r>
            <a:endParaRPr lang="en-US">
              <a:cs typeface="Calibri"/>
            </a:endParaRPr>
          </a:p>
          <a:p>
            <a:pPr>
              <a:defRPr/>
            </a:pPr>
            <a:r>
              <a:rPr lang="en-US"/>
              <a:t>For more information on MDCA CAAC, see </a:t>
            </a:r>
            <a:r>
              <a:rPr lang="en-US">
                <a:hlinkClick r:id="rId8"/>
              </a:rPr>
              <a:t>https://docs.microsoft.com/cloud-app-security/proxy-intro-aad</a:t>
            </a:r>
            <a:r>
              <a:rPr lang="en-US"/>
              <a:t>  </a:t>
            </a:r>
            <a:endParaRPr lang="en-US">
              <a:cs typeface="Calibri"/>
            </a:endParaRPr>
          </a:p>
          <a:p>
            <a:pPr>
              <a:defRPr/>
            </a:pPr>
            <a:r>
              <a:rPr lang="en-US"/>
              <a:t>  </a:t>
            </a:r>
            <a:endParaRPr lang="en-US">
              <a:cs typeface="Calibri"/>
            </a:endParaRPr>
          </a:p>
          <a:p>
            <a:pPr>
              <a:defRPr/>
            </a:pPr>
            <a:r>
              <a:rPr lang="en-US" b="1" u="sng"/>
              <a:t>Additional Information</a:t>
            </a:r>
            <a:r>
              <a:rPr lang="en-US"/>
              <a:t>  </a:t>
            </a:r>
            <a:endParaRPr lang="en-US">
              <a:cs typeface="Calibri"/>
            </a:endParaRPr>
          </a:p>
          <a:p>
            <a:pPr marL="285750" indent="-285750">
              <a:buFont typeface="Arial"/>
              <a:buChar char="•"/>
              <a:defRPr/>
            </a:pPr>
            <a:r>
              <a:rPr lang="en-US" b="1"/>
              <a:t>Lower Access </a:t>
            </a:r>
            <a:r>
              <a:rPr lang="en-US"/>
              <a:t>– You can restrict access to aspects of the application or data in it using native application features like this SharePoint site restriction on downloading, printing, or syncing files - </a:t>
            </a:r>
            <a:r>
              <a:rPr lang="en-US">
                <a:hlinkClick r:id="rId9"/>
              </a:rPr>
              <a:t>https://docs.microsoft.com/sharepoint/control-access-from-unmanaged-devices</a:t>
            </a:r>
            <a:r>
              <a:rPr lang="en-US"/>
              <a:t> </a:t>
            </a:r>
            <a:endParaRPr lang="en-US">
              <a:cs typeface="Calibri"/>
            </a:endParaRPr>
          </a:p>
          <a:p>
            <a:pPr>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9078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Azure Landing Zones is an architecture approach and reference implementation that enables effective construction and operationalization of landing zones on Azure, at scale and aligned with the Azure roadmap and the Microsoft Cloud Adoption Framework for Azure. The Azure Landing Zones architecture provides prescriptive guidance coupled with Azure best practices, and it follows design principles across the critical design areas for the customer's Azure environment.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92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 in library comes with set of principals.  Azure Landing Zones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The Azure Landing Zones architecture should </a:t>
            </a:r>
            <a:r>
              <a:rPr lang="en-US" sz="900" b="1" i="0" kern="1200">
                <a:solidFill>
                  <a:schemeClr val="tx1"/>
                </a:solidFill>
                <a:effectLst/>
                <a:latin typeface="Segoe UI" panose="020B0502040204020203" pitchFamily="34" charset="0"/>
                <a:ea typeface="+mn-ea"/>
                <a:cs typeface="+mn-cs"/>
              </a:rPr>
              <a:t>NOT</a:t>
            </a:r>
            <a:r>
              <a:rPr lang="en-US" sz="900" b="0" i="0"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err="1">
                <a:solidFill>
                  <a:schemeClr val="tx1"/>
                </a:solidFill>
                <a:effectLst/>
                <a:latin typeface="Segoe UI" panose="020B0502040204020203" pitchFamily="34" charset="0"/>
                <a:ea typeface="+mn-ea"/>
                <a:cs typeface="+mn-cs"/>
              </a:rPr>
              <a:t>AppOps</a:t>
            </a:r>
            <a:r>
              <a:rPr lang="en-US" sz="900" b="0" i="0"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a:latin typeface="Segoe UI"/>
                <a:cs typeface="Segoe UI"/>
              </a:rPr>
              <a:t>The Azure Landing Zones architecture</a:t>
            </a:r>
            <a:r>
              <a:rPr lang="en-US" sz="900" b="0" i="0"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a:solidFill>
                  <a:schemeClr val="tx1"/>
                </a:solidFill>
                <a:effectLst/>
                <a:latin typeface="Segoe UI"/>
                <a:cs typeface="Segoe UI"/>
              </a:rPr>
              <a:t>The</a:t>
            </a:r>
            <a:r>
              <a:rPr lang="en-US" sz="900">
                <a:latin typeface="Segoe UI"/>
                <a:cs typeface="Segoe UI"/>
              </a:rPr>
              <a:t> Azure Landing Zones</a:t>
            </a:r>
            <a:r>
              <a:rPr lang="en-US" sz="900" b="0" i="0"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a:latin typeface="Segoe UI"/>
              <a:cs typeface="Segoe UI"/>
            </a:endParaRP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7C56C44-A18F-4520-9556-91759B34E923}"/>
              </a:ext>
            </a:extLst>
          </p:cNvPr>
          <p:cNvSpPr>
            <a:spLocks noGrp="1"/>
          </p:cNvSpPr>
          <p:nvPr>
            <p:ph type="body" idx="1"/>
          </p:nvPr>
        </p:nvSpPr>
        <p:spPr/>
        <p:txBody>
          <a:bodyPr/>
          <a:lstStyle/>
          <a:p>
            <a:r>
              <a:rPr lang="en-US" b="1" kern="0">
                <a:solidFill>
                  <a:schemeClr val="tx1">
                    <a:lumMod val="50000"/>
                  </a:schemeClr>
                </a:solidFill>
              </a:rPr>
              <a:t>Key Takeaway</a:t>
            </a:r>
            <a:r>
              <a:rPr lang="en-US" kern="0">
                <a:solidFill>
                  <a:schemeClr val="tx1">
                    <a:lumMod val="50000"/>
                  </a:schemeClr>
                </a:solidFill>
              </a:rPr>
              <a:t>: Microsoft operates datacenters and a </a:t>
            </a:r>
            <a:r>
              <a:rPr lang="en-US"/>
              <a:t>fiber optic network that provides local connectivity around the globe</a:t>
            </a:r>
          </a:p>
          <a:p>
            <a:endParaRPr lang="en-US"/>
          </a:p>
          <a:p>
            <a:r>
              <a:rPr lang="en-US"/>
              <a:t>More information</a:t>
            </a:r>
          </a:p>
          <a:p>
            <a:pPr marL="171450" indent="-171450">
              <a:buFont typeface="Arial" panose="020B0604020202020204" pitchFamily="34" charset="0"/>
              <a:buChar char="•"/>
            </a:pPr>
            <a:r>
              <a:rPr lang="en-US"/>
              <a:t>Microsoft applies a consistent set of controls across these assets including stringent supply chain security. </a:t>
            </a:r>
            <a:br>
              <a:rPr lang="en-US"/>
            </a:br>
            <a:r>
              <a:rPr lang="en-US"/>
              <a:t>See https://servicetrust.microsoft.com for documentation (note that some documents require you to log on to access them)</a:t>
            </a:r>
          </a:p>
        </p:txBody>
      </p:sp>
    </p:spTree>
    <p:extLst>
      <p:ext uri="{BB962C8B-B14F-4D97-AF65-F5344CB8AC3E}">
        <p14:creationId xmlns:p14="http://schemas.microsoft.com/office/powerpoint/2010/main" val="2364994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a:solidFill>
                  <a:srgbClr val="171717"/>
                </a:solidFill>
                <a:effectLst/>
                <a:latin typeface="Segoe UI" panose="020B0502040204020203" pitchFamily="34" charset="0"/>
              </a:rPr>
              <a:t>Proper tenant creation, enrolment, and billing setup are important early steps.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a:effectLst/>
              </a:rPr>
              <a:t>As cloud adoption scales, considerations for subscription design and management group hierarchy have an impact on governance, operations management, and adoption patterns.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a:solidFill>
                  <a:srgbClr val="171717"/>
                </a:solidFill>
                <a:effectLst/>
                <a:latin typeface="Segoe UI" panose="020B0502040204020203" pitchFamily="34" charset="0"/>
              </a:rPr>
              <a:t>Networking and connectivity decisions are an equally important foundational aspect of any cloud architecture.</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a:solidFill>
                  <a:srgbClr val="171717"/>
                </a:solidFill>
                <a:effectLst/>
                <a:latin typeface="Segoe UI" panose="020B0502040204020203" pitchFamily="34" charset="0"/>
              </a:rPr>
              <a:t>Implement controls and process to protect your cloud environments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a:solidFill>
                  <a:srgbClr val="171717"/>
                </a:solidFill>
                <a:effectLst/>
                <a:latin typeface="Segoe UI" panose="020B0502040204020203" pitchFamily="34" charset="0"/>
              </a:rPr>
              <a:t>Automate auditing and enforcement of governance policies.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a:solidFill>
                  <a:srgbClr val="171717"/>
                </a:solidFill>
                <a:effectLst/>
                <a:latin typeface="Segoe UI" panose="020B0502040204020203" pitchFamily="34" charset="0"/>
              </a:rPr>
              <a:t>Align the best tools and templates to deploy your landing zones and supporting resources.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a:p>
          <a:p>
            <a:endParaRPr lang="en-US" sz="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ea typeface="Calibri" panose="020F0502020204030204" pitchFamily="34" charset="0"/>
                <a:cs typeface="Times New Roman" panose="02020603050405020304" pitchFamily="18" charset="0"/>
              </a:rPr>
              <a:t>Key Takeaway: </a:t>
            </a:r>
            <a:r>
              <a:rPr lang="en-US" sz="1200" b="0">
                <a:effectLst/>
                <a:latin typeface="Segoe UI" panose="020B0502040204020203" pitchFamily="34" charset="0"/>
                <a:ea typeface="Calibri" panose="020F0502020204030204" pitchFamily="34" charset="0"/>
                <a:cs typeface="Times New Roman" panose="02020603050405020304" pitchFamily="18" charset="0"/>
              </a:rPr>
              <a:t>Microsoft’s Threat Intelligence is composed of a diverse set of signal sources</a:t>
            </a:r>
          </a:p>
          <a:p>
            <a:endParaRPr lang="en-US"/>
          </a:p>
          <a:p>
            <a:r>
              <a:rPr lang="en-US"/>
              <a:t>Over 1.2 billion PCs, servers, and IoT devices that run variations of the Windows operating system (including HoloLens and Xbox) provide anonymized telemetry. Hundreds of millions of iOS and Android mobile devices, plus macOS, Linux, and IoT end points, access Microsoft services. And we have more than one billion users of our Azure cloud services. </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a:t>
            </a:r>
            <a:r>
              <a:rPr lang="en-US" sz="900" i="1" kern="1200">
                <a:solidFill>
                  <a:schemeClr val="tx1"/>
                </a:solidFill>
                <a:effectLst/>
                <a:latin typeface="Segoe UI Light" pitchFamily="34" charset="0"/>
                <a:ea typeface="+mn-ea"/>
                <a:cs typeface="+mn-cs"/>
              </a:rPr>
              <a:t>Optional talking points and background</a:t>
            </a:r>
            <a:r>
              <a:rPr lang="en-US" sz="900" kern="1200">
                <a:solidFill>
                  <a:schemeClr val="tx1"/>
                </a:solidFill>
                <a:effectLst/>
                <a:latin typeface="Segoe UI Light" pitchFamily="34" charset="0"/>
                <a:ea typeface="+mn-ea"/>
                <a:cs typeface="+mn-cs"/>
              </a:rPr>
              <a:t>]</a:t>
            </a:r>
            <a:endParaRPr lang="en-US"/>
          </a:p>
          <a:p>
            <a:r>
              <a:rPr lang="en-US" b="1"/>
              <a:t>Platform stats</a:t>
            </a:r>
          </a:p>
          <a:p>
            <a:pPr marL="171450" indent="-171450">
              <a:buFont typeface="Arial" panose="020B0604020202020204" pitchFamily="34" charset="0"/>
              <a:buChar char="•"/>
            </a:pPr>
            <a:r>
              <a:rPr lang="en-US"/>
              <a:t>We receive telemetry from more than 1.2 billion Windows PCs across both consumer and commercial segments</a:t>
            </a:r>
          </a:p>
          <a:p>
            <a:pPr marL="171450" indent="-171450">
              <a:buFont typeface="Arial" panose="020B0604020202020204" pitchFamily="34" charset="0"/>
              <a:buChar char="•"/>
            </a:pPr>
            <a:r>
              <a:rPr lang="en-US"/>
              <a:t>Azure has over 1 billion users of cloud services</a:t>
            </a:r>
          </a:p>
          <a:p>
            <a:pPr marL="171450" indent="-171450">
              <a:buFont typeface="Arial" panose="020B0604020202020204" pitchFamily="34" charset="0"/>
              <a:buChar char="•"/>
            </a:pPr>
            <a:r>
              <a:rPr lang="en-US"/>
              <a:t>In the consumer space, there are more than 65 million active Xbox Live gamers</a:t>
            </a:r>
          </a:p>
          <a:p>
            <a:endParaRPr lang="en-US"/>
          </a:p>
          <a:p>
            <a:r>
              <a:rPr lang="en-US" b="1"/>
              <a:t>Transaction stats</a:t>
            </a:r>
          </a:p>
          <a:p>
            <a:pPr marL="171450" indent="-171450">
              <a:buFont typeface="Arial" panose="020B0604020202020204" pitchFamily="34" charset="0"/>
              <a:buChar char="•"/>
            </a:pPr>
            <a:r>
              <a:rPr lang="en-US"/>
              <a:t>Every month we process more than 630 billion identity transactions</a:t>
            </a:r>
          </a:p>
          <a:p>
            <a:pPr marL="171450" indent="-171450">
              <a:buFont typeface="Arial" panose="020B0604020202020204" pitchFamily="34" charset="0"/>
              <a:buChar char="•"/>
            </a:pPr>
            <a:r>
              <a:rPr lang="en-US"/>
              <a:t>More than 470 billion emails pass through (and are scanned by) our email pipeline/services each month</a:t>
            </a:r>
          </a:p>
          <a:p>
            <a:pPr marL="171450" indent="-171450">
              <a:buFont typeface="Arial" panose="020B0604020202020204" pitchFamily="34" charset="0"/>
              <a:buChar char="•"/>
            </a:pPr>
            <a:r>
              <a:rPr lang="en-US"/>
              <a:t>We host more than 600 billion documents in our cloud services</a:t>
            </a:r>
          </a:p>
          <a:p>
            <a:pPr marL="171450" indent="-171450">
              <a:buFont typeface="Arial" panose="020B0604020202020204" pitchFamily="34" charset="0"/>
              <a:buChar char="•"/>
            </a:pPr>
            <a:r>
              <a:rPr lang="en-US"/>
              <a:t>Every month we scan more than 18 billion web pages as part of the SmartScreen service to block malicious websites</a:t>
            </a:r>
          </a:p>
          <a:p>
            <a:endParaRPr lang="en-US"/>
          </a:p>
          <a:p>
            <a:r>
              <a:rPr lang="en-US" b="1"/>
              <a:t>Threat stats</a:t>
            </a:r>
          </a:p>
          <a:p>
            <a:pPr marL="171450" indent="-171450">
              <a:buFont typeface="Arial" panose="020B0604020202020204" pitchFamily="34" charset="0"/>
              <a:buChar char="•"/>
            </a:pPr>
            <a:r>
              <a:rPr lang="en-US"/>
              <a:t>More than 5 billion threat attempts blocked each month</a:t>
            </a:r>
          </a:p>
          <a:p>
            <a:pPr marL="171450" indent="-171450">
              <a:buFont typeface="Arial" panose="020B0604020202020204" pitchFamily="34" charset="0"/>
              <a:buChar char="•"/>
            </a:pPr>
            <a:r>
              <a:rPr lang="en-US"/>
              <a:t>Our threat intelligence database (corpus) has over 300 million entries</a:t>
            </a:r>
          </a:p>
          <a:p>
            <a:endParaRPr lang="en-US"/>
          </a:p>
          <a:p>
            <a:r>
              <a:rPr lang="en-US" sz="1200" b="1" kern="1200">
                <a:solidFill>
                  <a:schemeClr val="tx1"/>
                </a:solidFill>
                <a:effectLst/>
                <a:latin typeface="+mn-lt"/>
                <a:ea typeface="+mn-ea"/>
                <a:cs typeface="+mn-cs"/>
              </a:rPr>
              <a:t>More Microsoft stats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see more than 24 trillion signals every day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Microsoft employs more than 8,500 security experts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Microsoft Intelligent Security Association hosts more than 133 member organizations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Multifactor authentication (MFA) for businesses can help reduce the risk of identity compromise by more than 99.9 percent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More than 100,000 organizations use Azure Active Directory Premium for identity, access management, and SaaS application security across heterogeneous environments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Microsoft Identity platform already adds security like MFA to 1.4 million unique apps (up 117% YoY), including brands like ServiceNow, </a:t>
            </a:r>
            <a:r>
              <a:rPr lang="en-US" sz="1200" kern="1200" err="1">
                <a:solidFill>
                  <a:schemeClr val="tx1"/>
                </a:solidFill>
                <a:effectLst/>
                <a:latin typeface="+mn-lt"/>
                <a:ea typeface="+mn-ea"/>
                <a:cs typeface="+mn-cs"/>
              </a:rPr>
              <a:t>GoogleApps</a:t>
            </a:r>
            <a:r>
              <a:rPr lang="en-US" sz="1200" kern="1200">
                <a:solidFill>
                  <a:schemeClr val="tx1"/>
                </a:solidFill>
                <a:effectLst/>
                <a:latin typeface="+mn-lt"/>
                <a:ea typeface="+mn-ea"/>
                <a:cs typeface="+mn-cs"/>
              </a:rPr>
              <a:t>, and Salesforce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More than 12,000 customers gave us feedback in the Microsoft Sentinel preview</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Azure AD authenticates more ServiceNow customers than any other identity provider</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Azure AD authenticates more </a:t>
            </a:r>
            <a:r>
              <a:rPr lang="en-US" sz="1200" kern="1200" err="1">
                <a:solidFill>
                  <a:schemeClr val="tx1"/>
                </a:solidFill>
                <a:effectLst/>
                <a:latin typeface="+mn-lt"/>
                <a:ea typeface="+mn-ea"/>
                <a:cs typeface="+mn-cs"/>
              </a:rPr>
              <a:t>Zscaler</a:t>
            </a:r>
            <a:r>
              <a:rPr lang="en-US" sz="1200" kern="1200">
                <a:solidFill>
                  <a:schemeClr val="tx1"/>
                </a:solidFill>
                <a:effectLst/>
                <a:latin typeface="+mn-lt"/>
                <a:ea typeface="+mn-ea"/>
                <a:cs typeface="+mn-cs"/>
              </a:rPr>
              <a:t> Global 2000 customers than any other identity provider</a:t>
            </a:r>
          </a:p>
          <a:p>
            <a:endParaRPr lang="en-US"/>
          </a:p>
          <a:p>
            <a:r>
              <a:rPr lang="en-US" b="1"/>
              <a:t>Threat Research</a:t>
            </a:r>
          </a:p>
          <a:p>
            <a:r>
              <a:rPr lang="en-US" b="0"/>
              <a:t>Microsoft conducts a significant amount of proactive threat research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Microsoft tracks nation state activities to protect our customers and our platforms and services. </a:t>
            </a:r>
          </a:p>
          <a:p>
            <a:pPr marL="171450" indent="-171450">
              <a:buFont typeface="Arial" panose="020B0604020202020204" pitchFamily="34" charset="0"/>
              <a:buChar char="•"/>
            </a:pPr>
            <a:r>
              <a:rPr lang="en-US" b="0" i="0">
                <a:solidFill>
                  <a:srgbClr val="242424"/>
                </a:solidFill>
                <a:effectLst/>
                <a:latin typeface="Segoe UI" panose="020B0502040204020203" pitchFamily="34" charset="0"/>
              </a:rPr>
              <a:t>Section 52 is Microsoft’s IoT/OT security researches and data scientists focused on tracking IoT/OT vulnerabilities, malware, and campaigns, with 30+ IoT/OT zero days reported to CISA to date.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All data sources: Microsoft internal</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12/10/2021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0340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Segoe"/>
              </a:rPr>
              <a:t>With Azure Well-Architected, build workloads with confidence based on proven deep technical guidance, that is actionable and simple-to-use, and helps you identify where to focus efforts for workload optimization.</a:t>
            </a:r>
            <a:r>
              <a:rPr lang="en-US" sz="1800" b="0" i="0">
                <a:effectLst/>
                <a:latin typeface="Segoe"/>
              </a:rPr>
              <a:t>​</a:t>
            </a:r>
            <a:endParaRPr lang="en-US" b="0" i="0">
              <a:effectLst/>
            </a:endParaRPr>
          </a:p>
          <a:p>
            <a:pPr algn="l" rtl="0" fontAlgn="base"/>
            <a:r>
              <a:rPr lang="en-US" sz="1800" b="0" i="0">
                <a:effectLst/>
                <a:latin typeface="Segoe"/>
              </a:rPr>
              <a:t>​</a:t>
            </a:r>
            <a:endParaRPr lang="en-US" b="0" i="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Well-Architected enables you to achieve:</a:t>
            </a:r>
            <a:endParaRPr lang="en-US" b="0" i="0">
              <a:effectLst/>
            </a:endParaRPr>
          </a:p>
          <a:p>
            <a:pPr marL="285750" indent="-285750" rtl="0" fontAlgn="base">
              <a:buFont typeface="Wingdings" panose="05000000000000000000" pitchFamily="2" charset="2"/>
              <a:buChar char="§"/>
            </a:pPr>
            <a:r>
              <a:rPr lang="en-US" sz="1800" b="0" i="0" u="none" strike="noStrike" kern="1200">
                <a:solidFill>
                  <a:schemeClr val="tx1"/>
                </a:solidFill>
                <a:effectLst/>
                <a:latin typeface="Segoe "/>
                <a:ea typeface="+mn-ea"/>
                <a:cs typeface="+mn-cs"/>
              </a:rPr>
              <a:t>Build with confidence across all workload deployments and operations against.</a:t>
            </a:r>
          </a:p>
          <a:p>
            <a:pPr marL="285750" lvl="0" indent="-285750" rtl="0" fontAlgn="base">
              <a:buFont typeface="Wingdings" panose="05000000000000000000" pitchFamily="2" charset="2"/>
              <a:buChar char="§"/>
            </a:pPr>
            <a:r>
              <a:rPr lang="en-US" sz="1800" b="0" i="0" u="none" strike="noStrike" kern="1200" cap="none" baseline="0">
                <a:solidFill>
                  <a:schemeClr val="tx1"/>
                </a:solidFill>
                <a:effectLst/>
                <a:latin typeface="Segoe "/>
                <a:ea typeface="+mn-ea"/>
                <a:cs typeface="+mn-cs"/>
              </a:rPr>
              <a:t>Design</a:t>
            </a:r>
            <a:r>
              <a:rPr lang="en-US" sz="1800" b="0" i="0" u="none" strike="noStrike" kern="1200" cap="all" baseline="0">
                <a:solidFill>
                  <a:schemeClr val="tx1"/>
                </a:solidFill>
                <a:effectLst/>
                <a:latin typeface="Segoe "/>
                <a:ea typeface="+mn-ea"/>
                <a:cs typeface="+mn-cs"/>
              </a:rPr>
              <a:t> </a:t>
            </a:r>
            <a:r>
              <a:rPr lang="en-US" sz="1800" b="0" i="0" u="none" strike="noStrike" kern="1200" cap="none" baseline="0">
                <a:solidFill>
                  <a:schemeClr val="tx1"/>
                </a:solidFill>
                <a:effectLst/>
                <a:latin typeface="Segoe "/>
                <a:ea typeface="+mn-ea"/>
                <a:cs typeface="+mn-cs"/>
              </a:rPr>
              <a:t>workloads using</a:t>
            </a:r>
            <a:r>
              <a:rPr lang="en-US" sz="1800" b="0" i="0" u="none" strike="noStrike" kern="1200">
                <a:solidFill>
                  <a:schemeClr val="tx1"/>
                </a:solidFill>
                <a:effectLst/>
                <a:latin typeface="Segoe "/>
                <a:ea typeface="+mn-ea"/>
                <a:cs typeface="+mn-cs"/>
              </a:rPr>
              <a:t> actionable and simple-to-use deep technical guidance.</a:t>
            </a:r>
          </a:p>
          <a:p>
            <a:pPr marL="285750" lvl="0" indent="-285750" rtl="0" fontAlgn="base">
              <a:buFont typeface="Wingdings" panose="05000000000000000000" pitchFamily="2" charset="2"/>
              <a:buChar char="§"/>
            </a:pPr>
            <a:r>
              <a:rPr lang="en-US" sz="1800" b="0" i="0" u="none" strike="noStrike" kern="1200" baseline="0">
                <a:solidFill>
                  <a:schemeClr val="tx1"/>
                </a:solidFill>
                <a:effectLst/>
                <a:latin typeface="Segoe "/>
                <a:ea typeface="+mn-ea"/>
                <a:cs typeface="+mn-cs"/>
              </a:rPr>
              <a:t>Perform</a:t>
            </a:r>
            <a:r>
              <a:rPr lang="en-US" sz="1800" b="0" i="0" u="none" strike="noStrike" kern="1200">
                <a:solidFill>
                  <a:schemeClr val="tx1"/>
                </a:solidFill>
                <a:effectLst/>
                <a:latin typeface="Segoe "/>
                <a:ea typeface="+mn-ea"/>
                <a:cs typeface="+mn-cs"/>
              </a:rPr>
              <a:t> gap analysis to identify areas of improvement, and where to focus optimization efforts.</a:t>
            </a:r>
          </a:p>
          <a:p>
            <a:pPr algn="l" rtl="0" fontAlgn="base"/>
            <a:endParaRPr lang="en-US" sz="1800" b="0" i="0" u="none" strike="noStrike">
              <a:solidFill>
                <a:srgbClr val="000000"/>
              </a:solidFill>
              <a:effectLst/>
              <a:latin typeface="Segoe"/>
            </a:endParaRPr>
          </a:p>
          <a:p>
            <a:pPr algn="l" rtl="0" fontAlgn="base"/>
            <a:r>
              <a:rPr lang="en-US" sz="1800" b="0" i="0" u="none" strike="noStrike">
                <a:solidFill>
                  <a:srgbClr val="000000"/>
                </a:solidFill>
                <a:effectLst/>
                <a:latin typeface="Segoe"/>
              </a:rPr>
              <a:t>The Framework = the center of an </a:t>
            </a:r>
            <a:r>
              <a:rPr lang="en-US" sz="1800" b="0" i="0" u="none" strike="noStrike">
                <a:solidFill>
                  <a:srgbClr val="50E6FF"/>
                </a:solidFill>
                <a:effectLst/>
                <a:latin typeface="Segoe UI Semibold" panose="020B0702040204020203" pitchFamily="34" charset="0"/>
              </a:rPr>
              <a:t>ecosystem (best practices, documentation, assessments, reference architectures, and design principles). </a:t>
            </a:r>
          </a:p>
          <a:p>
            <a:pPr algn="l" rtl="0" fontAlgn="base"/>
            <a:r>
              <a:rPr lang="en-US" sz="1800" b="0" i="0" u="none" strike="noStrike">
                <a:solidFill>
                  <a:srgbClr val="50E6FF"/>
                </a:solidFill>
                <a:effectLst/>
                <a:latin typeface="Segoe UI Semibold" panose="020B0702040204020203" pitchFamily="34" charset="0"/>
              </a:rPr>
              <a:t>Ecosystem is amplified by partner and services offers to help you improve workload quality.</a:t>
            </a:r>
            <a:r>
              <a:rPr lang="en-US" sz="1800" b="0" i="0">
                <a:effectLst/>
                <a:latin typeface="Segoe UI Semibold" panose="020B0702040204020203" pitchFamily="34" charset="0"/>
              </a:rPr>
              <a:t>​</a:t>
            </a:r>
            <a:endParaRPr lang="en-US" b="0" i="0">
              <a:effectLst/>
            </a:endParaRPr>
          </a:p>
          <a:p>
            <a:pPr algn="l" rtl="0" fontAlgn="base"/>
            <a:r>
              <a:rPr lang="en-US" sz="1800" b="0" i="0">
                <a:effectLst/>
                <a:latin typeface="Segoe"/>
              </a:rPr>
              <a:t>​</a:t>
            </a:r>
            <a:endParaRPr lang="en-US" b="0" i="0">
              <a:effectLst/>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Azure Well-Architected Framework enables you to a</a:t>
            </a:r>
            <a:r>
              <a:rPr lang="en-US" sz="1800" b="0" i="0" u="none" strike="noStrike">
                <a:solidFill>
                  <a:srgbClr val="50E6FF"/>
                </a:solidFill>
                <a:effectLst/>
                <a:latin typeface="Segoe UI Semibold" panose="020B0702040204020203" pitchFamily="34" charset="0"/>
              </a:rPr>
              <a:t>chieving your business objectives, operationalizing how to design, build, and optimize cloud solutions.</a:t>
            </a:r>
            <a:r>
              <a:rPr lang="en-US" sz="1800" b="0" i="0">
                <a:effectLst/>
                <a:latin typeface="Segoe UI Semibold" panose="020B0702040204020203" pitchFamily="34" charset="0"/>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Microsoft Azure Well-Architected Review provides evaluates workloads with gap analysis and identifies areas of where to focus your optimization efforts.</a:t>
            </a:r>
            <a:r>
              <a:rPr lang="en-US" sz="1800" b="0" i="0">
                <a:effectLst/>
                <a:latin typeface="Segoe"/>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Reference Architectures help you to build and deploy any workload to scale and meet your business needs.</a:t>
            </a:r>
            <a:r>
              <a:rPr lang="en-US" sz="1800" b="0" i="0">
                <a:effectLst/>
                <a:latin typeface="Segoe"/>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Design principles </a:t>
            </a:r>
            <a:r>
              <a:rPr lang="en-US" sz="1800" b="0" i="0" u="none" strike="noStrike">
                <a:solidFill>
                  <a:srgbClr val="000000"/>
                </a:solidFill>
                <a:effectLst/>
                <a:latin typeface="Calibri" panose="020F0502020204030204" pitchFamily="34" charset="0"/>
              </a:rPr>
              <a:t>based on proven practices and design patterns from successful customer and partner deployments.</a:t>
            </a:r>
            <a:r>
              <a:rPr lang="en-US" sz="1800" b="0" i="0">
                <a:effectLst/>
                <a:latin typeface="Calibri" panose="020F0502020204030204" pitchFamily="34" charset="0"/>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Microsoft Partner &amp; Service Offers support you—and help you build effective cloud solutions.</a:t>
            </a:r>
            <a:r>
              <a:rPr lang="en-US" sz="1800" b="0" i="0">
                <a:effectLst/>
                <a:latin typeface="Segoe"/>
              </a:rPr>
              <a:t>​</a:t>
            </a:r>
            <a:endParaRPr lang="en-US" sz="1800" b="0" i="0">
              <a:effectLst/>
              <a:latin typeface="Arial" panose="020B0604020202020204" pitchFamily="34" charset="0"/>
            </a:endParaRPr>
          </a:p>
          <a:p>
            <a:pPr algn="l" rtl="0" fontAlgn="base">
              <a:buFont typeface="Arial" panose="020B0604020202020204" pitchFamily="34" charset="0"/>
              <a:buNone/>
            </a:pPr>
            <a:endParaRPr lang="en-US" sz="1800" b="0" i="0">
              <a:effectLst/>
              <a:latin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kern="1200">
                <a:solidFill>
                  <a:schemeClr val="tx1"/>
                </a:solidFill>
                <a:effectLst/>
                <a:latin typeface="Segoe "/>
                <a:ea typeface="+mn-ea"/>
                <a:cs typeface="+mn-cs"/>
              </a:rPr>
              <a:t>Let's look at how to overcome inhibitors to workload quality.</a:t>
            </a:r>
            <a:endParaRPr lang="en-US" sz="1800" b="0" i="0" u="none" strike="noStrike" kern="1200">
              <a:solidFill>
                <a:schemeClr val="tx1"/>
              </a:solidFill>
              <a:effectLst/>
              <a:latin typeface="Segoe "/>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33181-74FB-3949-AD0A-56C157810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131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955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Zero Trust focuses on the original mission of security (keeping assets out of the control of attackers) with a fresh strategic perspective</a:t>
            </a:r>
          </a:p>
          <a:p>
            <a:endParaRPr lang="en-US"/>
          </a:p>
          <a:p>
            <a:r>
              <a:rPr lang="en-US" b="0"/>
              <a:t>The IT environments we run have been complex since their early days, composed of many devices, user identities, and interactions between them</a:t>
            </a:r>
          </a:p>
          <a:p>
            <a:endParaRPr lang="en-US" b="1"/>
          </a:p>
          <a:p>
            <a:r>
              <a:rPr lang="en-US" b="1"/>
              <a:t>CLICK 1 – We tried “Trusted Networks” protected by a security perimeter (#2)</a:t>
            </a:r>
          </a:p>
          <a:p>
            <a:endParaRPr lang="en-US" b="1"/>
          </a:p>
          <a:p>
            <a:r>
              <a:rPr lang="en-US" b="0"/>
              <a:t>As the attacks started to emerge on our IT systems, the first thing we tried in IT Security was to adapt the concept of a security perimeter from military doctrine. This tactic worked at first and </a:t>
            </a:r>
            <a:r>
              <a:rPr lang="en-US" b="0" i="1"/>
              <a:t>seemed </a:t>
            </a:r>
            <a:r>
              <a:rPr lang="en-US" b="0"/>
              <a:t>to be a good simple solution to the problem because most productivity at the time was done in the office on physical corporate networks (desktops, servers, mainframes, and terminals)</a:t>
            </a:r>
          </a:p>
          <a:p>
            <a:endParaRPr lang="en-US" b="0"/>
          </a:p>
          <a:p>
            <a:r>
              <a:rPr lang="en-US" b="1"/>
              <a:t>CLICK 2 – But that didn’t hold up over time (#3 and #4)</a:t>
            </a:r>
          </a:p>
          <a:p>
            <a:endParaRPr lang="en-US" b="0"/>
          </a:p>
          <a:p>
            <a:r>
              <a:rPr lang="en-US" b="0"/>
              <a:t>Over time, the world of productivity grew with mobile devices, </a:t>
            </a:r>
            <a:r>
              <a:rPr lang="en-US" b="0" err="1"/>
              <a:t>WiFi</a:t>
            </a:r>
            <a:r>
              <a:rPr lang="en-US" b="0"/>
              <a:t>, cloud services, and remote productivity. At the same time, security threats expanded into a full spectrum of attacker motivations (criminal, nation-state espionage, hacktivism, and more) and continuously adds new creative attack techniques to get around this network perimeter consistently. </a:t>
            </a:r>
          </a:p>
          <a:p>
            <a:endParaRPr lang="en-US" b="0"/>
          </a:p>
          <a:p>
            <a:r>
              <a:rPr lang="en-US" b="0"/>
              <a:t>These two factors eroded the underlying assumptions that everything to be protected is on the corporate network. The network security perimeter tactic started to fail to meet the strategic needs of the organization. </a:t>
            </a:r>
          </a:p>
          <a:p>
            <a:endParaRPr lang="en-US" b="0"/>
          </a:p>
          <a:p>
            <a:r>
              <a:rPr lang="en-US" b="0"/>
              <a:t>Security needed a comprehensive security strategy to guide and prioritize how to deal with this new complexity (which incorporates network security perimeters where appropriate), a strategy we now call </a:t>
            </a:r>
            <a:r>
              <a:rPr lang="en-US" b="1"/>
              <a:t>Zero Trust</a:t>
            </a:r>
            <a:r>
              <a:rPr lang="en-US" b="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34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Zero Trust focuses on the original mission of security (keeping assets out of the control of attackers) with a fresh strategic perspective</a:t>
            </a:r>
          </a:p>
          <a:p>
            <a:endParaRPr lang="en-US"/>
          </a:p>
          <a:p>
            <a:r>
              <a:rPr lang="en-US" b="0"/>
              <a:t>The IT environments we run have been complex since their early days, composed of many devices, user identities, and interactions between them</a:t>
            </a:r>
          </a:p>
          <a:p>
            <a:endParaRPr lang="en-US" b="1"/>
          </a:p>
          <a:p>
            <a:r>
              <a:rPr lang="en-US" b="1"/>
              <a:t>CLICK 1 – We tried “Trusted Networks” protected by a security perimeter (#2)</a:t>
            </a:r>
          </a:p>
          <a:p>
            <a:endParaRPr lang="en-US" b="1"/>
          </a:p>
          <a:p>
            <a:r>
              <a:rPr lang="en-US" b="0"/>
              <a:t>As the attacks started to emerge on our IT systems, the first thing we tried in IT Security was to adapt the concept of a security perimeter from military doctrine. This tactic worked at first and </a:t>
            </a:r>
            <a:r>
              <a:rPr lang="en-US" b="0" i="1"/>
              <a:t>seemed </a:t>
            </a:r>
            <a:r>
              <a:rPr lang="en-US" b="0"/>
              <a:t>to be a good simple solution to the problem because most productivity at the time was done in the office on physical corporate networks (desktops, servers, mainframes, and terminals)</a:t>
            </a:r>
          </a:p>
          <a:p>
            <a:endParaRPr lang="en-US" b="0"/>
          </a:p>
          <a:p>
            <a:r>
              <a:rPr lang="en-US" b="1"/>
              <a:t>CLICK 2 – But that didn’t hold up over time (#3 and #4)</a:t>
            </a:r>
          </a:p>
          <a:p>
            <a:endParaRPr lang="en-US" b="0"/>
          </a:p>
          <a:p>
            <a:r>
              <a:rPr lang="en-US" b="0"/>
              <a:t>Over time, the world of productivity grew with mobile devices, </a:t>
            </a:r>
            <a:r>
              <a:rPr lang="en-US" b="0" err="1"/>
              <a:t>WiFi</a:t>
            </a:r>
            <a:r>
              <a:rPr lang="en-US" b="0"/>
              <a:t>, cloud services, and remote productivity. At the same time, security threats expanded into a full spectrum of attacker motivations (criminal, nation-state espionage, hacktivism, and more) and continuously adds new creative attack techniques to get around this network perimeter consistently. </a:t>
            </a:r>
          </a:p>
          <a:p>
            <a:endParaRPr lang="en-US" b="0"/>
          </a:p>
          <a:p>
            <a:r>
              <a:rPr lang="en-US" b="0"/>
              <a:t>These two factors eroded the underlying assumptions that everything to be protected is on the corporate network. The network security perimeter tactic started to fail to meet the strategic needs of the organization. </a:t>
            </a:r>
          </a:p>
          <a:p>
            <a:endParaRPr lang="en-US" b="0"/>
          </a:p>
          <a:p>
            <a:r>
              <a:rPr lang="en-US" b="0"/>
              <a:t>Security needed a comprehensive security strategy to guide and prioritize how to deal with this new complexity (which incorporates network security perimeters where appropriate), a strategy we now call </a:t>
            </a:r>
            <a:r>
              <a:rPr lang="en-US" b="1"/>
              <a:t>Zero Trust</a:t>
            </a:r>
            <a:r>
              <a:rPr lang="en-US" b="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9/8/2023 5:08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68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Master" Target="../slideMasters/slideMaster11.xml"/><Relationship Id="rId4" Type="http://schemas.openxmlformats.org/officeDocument/2006/relationships/image" Target="../media/image18.svg"/></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1.xml"/><Relationship Id="rId4"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4" Type="http://schemas.openxmlformats.org/officeDocument/2006/relationships/image" Target="../media/image32.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1.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4" Type="http://schemas.openxmlformats.org/officeDocument/2006/relationships/image" Target="../media/image32.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1701-63F1-42C0-81BF-94CD4CC039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AD6B13-BD5A-40E0-878B-FFAFED045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5CF268-40A0-40CF-83B3-874A2DF9132A}"/>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DFB0F1E1-59D8-4881-AE30-2CC542B88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EA61A-7CE4-4AA3-B3F9-5AE0E18DD6E8}"/>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63690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35A-D622-4EBC-8F4A-442D12A62B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8135A7-5A8B-404E-8EB8-93FA95C914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E4676-467C-49AF-B9E6-91E2210EADCC}"/>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CB48918A-53EA-47D2-ACE3-C2EFB06F2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9C8AD-DA72-4E62-A526-6CF8CB7E5D8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5206051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1" y="0"/>
            <a:ext cx="7520900" cy="6858000"/>
          </a:xfrm>
          <a:prstGeom prst="rect">
            <a:avLst/>
          </a:prstGeom>
        </p:spPr>
      </p:pic>
    </p:spTree>
    <p:extLst>
      <p:ext uri="{BB962C8B-B14F-4D97-AF65-F5344CB8AC3E}">
        <p14:creationId xmlns:p14="http://schemas.microsoft.com/office/powerpoint/2010/main" val="333146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3"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89089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1222564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gray">
    <p:bg>
      <p:bgPr>
        <a:solidFill>
          <a:schemeClr val="bg2"/>
        </a:solidFill>
        <a:effectLst/>
      </p:bgPr>
    </p:bg>
    <p:spTree>
      <p:nvGrpSpPr>
        <p:cNvPr id="1" name=""/>
        <p:cNvGrpSpPr/>
        <p:nvPr/>
      </p:nvGrpSpPr>
      <p:grpSpPr>
        <a:xfrm>
          <a:off x="0" y="0"/>
          <a:ext cx="0" cy="0"/>
          <a:chOff x="0" y="0"/>
          <a:chExt cx="0" cy="0"/>
        </a:xfrm>
      </p:grpSpPr>
      <p:pic>
        <p:nvPicPr>
          <p:cNvPr id="9" name="Picture 8" descr="A picture containing person, person, computer&#10;&#10;Description automatically generated">
            <a:extLst>
              <a:ext uri="{FF2B5EF4-FFF2-40B4-BE49-F238E27FC236}">
                <a16:creationId xmlns:a16="http://schemas.microsoft.com/office/drawing/2014/main" id="{5AE26000-63B5-442C-A185-428E53D048E8}"/>
              </a:ext>
            </a:extLst>
          </p:cNvPr>
          <p:cNvPicPr>
            <a:picLocks noChangeAspect="1"/>
          </p:cNvPicPr>
          <p:nvPr userDrawn="1"/>
        </p:nvPicPr>
        <p:blipFill>
          <a:blip r:embed="rId2"/>
          <a:srcRect t="16677" b="10364"/>
          <a:stretch>
            <a:fillRect/>
          </a:stretch>
        </p:blipFill>
        <p:spPr>
          <a:xfrm>
            <a:off x="5925058" y="0"/>
            <a:ext cx="6266943" cy="6858000"/>
          </a:xfrm>
          <a:custGeom>
            <a:avLst/>
            <a:gdLst>
              <a:gd name="connsiteX0" fmla="*/ 0 w 4700207"/>
              <a:gd name="connsiteY0" fmla="*/ 0 h 5143500"/>
              <a:gd name="connsiteX1" fmla="*/ 4700207 w 4700207"/>
              <a:gd name="connsiteY1" fmla="*/ 0 h 5143500"/>
              <a:gd name="connsiteX2" fmla="*/ 4700207 w 4700207"/>
              <a:gd name="connsiteY2" fmla="*/ 5143500 h 5143500"/>
              <a:gd name="connsiteX3" fmla="*/ 2019585 w 4700207"/>
              <a:gd name="connsiteY3" fmla="*/ 5143500 h 5143500"/>
              <a:gd name="connsiteX4" fmla="*/ 0 w 4700207"/>
              <a:gd name="connsiteY4" fmla="*/ 2973993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0207" h="5143500">
                <a:moveTo>
                  <a:pt x="0" y="0"/>
                </a:moveTo>
                <a:lnTo>
                  <a:pt x="4700207" y="0"/>
                </a:lnTo>
                <a:lnTo>
                  <a:pt x="4700207" y="5143500"/>
                </a:lnTo>
                <a:lnTo>
                  <a:pt x="2019585" y="5143500"/>
                </a:lnTo>
                <a:cubicBezTo>
                  <a:pt x="904199" y="5143500"/>
                  <a:pt x="0" y="4172179"/>
                  <a:pt x="0" y="2973993"/>
                </a:cubicBezTo>
                <a:close/>
              </a:path>
            </a:pathLst>
          </a:cu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2663559"/>
            <a:ext cx="5030292" cy="1661993"/>
          </a:xfrm>
          <a:noFill/>
        </p:spPr>
        <p:txBody>
          <a:bodyPr lIns="0" tIns="0" rIns="0" bIns="182880" anchor="b" anchorCtr="0"/>
          <a:lstStyle>
            <a:lvl1pPr>
              <a:defRPr sz="4800" strike="noStrike" spc="-147" baseline="0">
                <a:gradFill>
                  <a:gsLst>
                    <a:gs pos="0">
                      <a:schemeClr val="accent1"/>
                    </a:gs>
                    <a:gs pos="100000">
                      <a:schemeClr val="accent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1"/>
            <a:ext cx="5030292" cy="945435"/>
          </a:xfrm>
          <a:noFill/>
        </p:spPr>
        <p:txBody>
          <a:bodyPr lIns="0" tIns="0" rIns="0" bIns="0">
            <a:noAutofit/>
          </a:bodyPr>
          <a:lstStyle>
            <a:lvl1pPr marL="0" indent="0">
              <a:lnSpc>
                <a:spcPct val="100000"/>
              </a:lnSpc>
              <a:spcBef>
                <a:spcPts val="0"/>
              </a:spcBef>
              <a:buNone/>
              <a:defRPr sz="2200"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7" name="Picture 6" descr="Graphical user interface&#10;&#10;Description automatically generated">
            <a:extLst>
              <a:ext uri="{FF2B5EF4-FFF2-40B4-BE49-F238E27FC236}">
                <a16:creationId xmlns:a16="http://schemas.microsoft.com/office/drawing/2014/main" id="{E07D89D7-468C-4E05-9255-1683BD6A85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spTree>
    <p:extLst>
      <p:ext uri="{BB962C8B-B14F-4D97-AF65-F5344CB8AC3E}">
        <p14:creationId xmlns:p14="http://schemas.microsoft.com/office/powerpoint/2010/main" val="4273864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03EB02-8412-46B9-973C-3E35B4295E7E}"/>
              </a:ext>
            </a:extLst>
          </p:cNvPr>
          <p:cNvSpPr/>
          <p:nvPr userDrawn="1"/>
        </p:nvSpPr>
        <p:spPr bwMode="auto">
          <a:xfrm>
            <a:off x="0" y="1457095"/>
            <a:ext cx="12192000" cy="54009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A8C70B0B-6A61-4C9D-9CA7-73939FC72D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434" r="11199"/>
          <a:stretch/>
        </p:blipFill>
        <p:spPr>
          <a:xfrm>
            <a:off x="6092882" y="1570358"/>
            <a:ext cx="6099119" cy="5174381"/>
          </a:xfrm>
          <a:prstGeom prst="rect">
            <a:avLst/>
          </a:prstGeom>
        </p:spPr>
      </p:pic>
      <p:sp>
        <p:nvSpPr>
          <p:cNvPr id="9" name="Title 1"/>
          <p:cNvSpPr>
            <a:spLocks noGrp="1"/>
          </p:cNvSpPr>
          <p:nvPr>
            <p:ph type="title" hasCustomPrompt="1"/>
          </p:nvPr>
        </p:nvSpPr>
        <p:spPr>
          <a:xfrm>
            <a:off x="429541" y="3326552"/>
            <a:ext cx="5666459" cy="1661993"/>
          </a:xfrm>
          <a:noFill/>
        </p:spPr>
        <p:txBody>
          <a:bodyPr lIns="0" tIns="0" rIns="0" bIns="182880" anchor="ctr" anchorCtr="0"/>
          <a:lstStyle>
            <a:lvl1pPr>
              <a:defRPr sz="4800" strike="noStrike" spc="-147" baseline="0">
                <a:gradFill>
                  <a:gsLst>
                    <a:gs pos="0">
                      <a:schemeClr val="bg1"/>
                    </a:gs>
                    <a:gs pos="100000">
                      <a:schemeClr val="bg1"/>
                    </a:gs>
                  </a:gsLst>
                  <a:lin ang="5400000" scaled="0"/>
                </a:gradFill>
              </a:defRPr>
            </a:lvl1pPr>
          </a:lstStyle>
          <a:p>
            <a:r>
              <a:rPr lang="en-US"/>
              <a:t>Microsoft 365 title </a:t>
            </a:r>
            <a:br>
              <a:rPr lang="en-US"/>
            </a:br>
            <a:r>
              <a:rPr lang="en-US"/>
              <a:t>or event name</a:t>
            </a:r>
          </a:p>
        </p:txBody>
      </p:sp>
      <p:sp>
        <p:nvSpPr>
          <p:cNvPr id="5" name="Text Placeholder 4"/>
          <p:cNvSpPr>
            <a:spLocks noGrp="1"/>
          </p:cNvSpPr>
          <p:nvPr>
            <p:ph type="body" sz="quarter" idx="12" hasCustomPrompt="1"/>
          </p:nvPr>
        </p:nvSpPr>
        <p:spPr>
          <a:xfrm>
            <a:off x="426422" y="5148441"/>
            <a:ext cx="5666459" cy="945435"/>
          </a:xfrm>
          <a:noFill/>
        </p:spPr>
        <p:txBody>
          <a:bodyPr lIns="0" tIns="0" rIns="0" bIns="0">
            <a:noAutofit/>
          </a:bodyPr>
          <a:lstStyle>
            <a:lvl1pPr marL="0" indent="0">
              <a:lnSpc>
                <a:spcPct val="100000"/>
              </a:lnSpc>
              <a:spcBef>
                <a:spcPts val="0"/>
              </a:spcBef>
              <a:buNone/>
              <a:defRPr sz="2200"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pic>
        <p:nvPicPr>
          <p:cNvPr id="19" name="Picture 18" descr="Graphical user interface&#10;&#10;Description automatically generated">
            <a:extLst>
              <a:ext uri="{FF2B5EF4-FFF2-40B4-BE49-F238E27FC236}">
                <a16:creationId xmlns:a16="http://schemas.microsoft.com/office/drawing/2014/main" id="{1F0BD44D-A1D6-404B-9BDE-1C6FB8179B1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spTree>
    <p:extLst>
      <p:ext uri="{BB962C8B-B14F-4D97-AF65-F5344CB8AC3E}">
        <p14:creationId xmlns:p14="http://schemas.microsoft.com/office/powerpoint/2010/main" val="38708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2663559"/>
            <a:ext cx="5666456" cy="1661993"/>
          </a:xfrm>
          <a:noFill/>
        </p:spPr>
        <p:txBody>
          <a:bodyPr lIns="0" tIns="0" rIns="0" bIns="182880" anchor="b" anchorCtr="0"/>
          <a:lstStyle>
            <a:lvl1pPr>
              <a:defRPr sz="4800" strike="noStrike" spc="-147" baseline="0">
                <a:gradFill>
                  <a:gsLst>
                    <a:gs pos="0">
                      <a:schemeClr val="accent1"/>
                    </a:gs>
                    <a:gs pos="100000">
                      <a:schemeClr val="accent1"/>
                    </a:gs>
                  </a:gsLst>
                  <a:lin ang="5400000" scaled="0"/>
                </a:gra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5" y="4838791"/>
            <a:ext cx="5666456" cy="945435"/>
          </a:xfrm>
          <a:noFill/>
        </p:spPr>
        <p:txBody>
          <a:bodyPr lIns="0" tIns="0" rIns="0" bIns="0">
            <a:noAutofit/>
          </a:bodyPr>
          <a:lstStyle>
            <a:lvl1pPr marL="0" indent="0">
              <a:lnSpc>
                <a:spcPct val="100000"/>
              </a:lnSpc>
              <a:spcBef>
                <a:spcPts val="0"/>
              </a:spcBef>
              <a:buNone/>
              <a:defRPr sz="2200"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6" name="Picture 5" descr="Graphical user interface&#10;&#10;Description automatically generated">
            <a:extLst>
              <a:ext uri="{FF2B5EF4-FFF2-40B4-BE49-F238E27FC236}">
                <a16:creationId xmlns:a16="http://schemas.microsoft.com/office/drawing/2014/main" id="{E755C919-4B5E-425B-A59F-FEB3277892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pic>
        <p:nvPicPr>
          <p:cNvPr id="3" name="Picture 2" descr="A person sitting on a couch using a computer&#10;&#10;Description automatically generated with medium confidence">
            <a:extLst>
              <a:ext uri="{FF2B5EF4-FFF2-40B4-BE49-F238E27FC236}">
                <a16:creationId xmlns:a16="http://schemas.microsoft.com/office/drawing/2014/main" id="{9D9B2629-5592-4B94-9E70-B2DEEDDE5F35}"/>
              </a:ext>
            </a:extLst>
          </p:cNvPr>
          <p:cNvPicPr>
            <a:picLocks noChangeAspect="1"/>
          </p:cNvPicPr>
          <p:nvPr userDrawn="1"/>
        </p:nvPicPr>
        <p:blipFill rotWithShape="1">
          <a:blip r:embed="rId3"/>
          <a:srcRect l="7749" r="36904"/>
          <a:stretch/>
        </p:blipFill>
        <p:spPr>
          <a:xfrm flipH="1">
            <a:off x="6497053" y="0"/>
            <a:ext cx="5694947" cy="6858000"/>
          </a:xfrm>
          <a:prstGeom prst="rect">
            <a:avLst/>
          </a:prstGeom>
        </p:spPr>
      </p:pic>
      <p:sp>
        <p:nvSpPr>
          <p:cNvPr id="2" name="Graphic 14">
            <a:extLst>
              <a:ext uri="{FF2B5EF4-FFF2-40B4-BE49-F238E27FC236}">
                <a16:creationId xmlns:a16="http://schemas.microsoft.com/office/drawing/2014/main" id="{10BC9444-BFEE-44BF-907B-3F85EE1D5EA6}"/>
              </a:ext>
            </a:extLst>
          </p:cNvPr>
          <p:cNvSpPr/>
          <p:nvPr/>
        </p:nvSpPr>
        <p:spPr>
          <a:xfrm>
            <a:off x="10536087" y="-133985"/>
            <a:ext cx="3642887" cy="3589491"/>
          </a:xfrm>
          <a:custGeom>
            <a:avLst/>
            <a:gdLst>
              <a:gd name="connsiteX0" fmla="*/ 0 w 3642887"/>
              <a:gd name="connsiteY0" fmla="*/ 3589491 h 3589491"/>
              <a:gd name="connsiteX1" fmla="*/ 3642888 w 3642887"/>
              <a:gd name="connsiteY1" fmla="*/ 0 h 3589491"/>
            </a:gdLst>
            <a:ahLst/>
            <a:cxnLst>
              <a:cxn ang="0">
                <a:pos x="connsiteX0" y="connsiteY0"/>
              </a:cxn>
              <a:cxn ang="0">
                <a:pos x="connsiteX1" y="connsiteY1"/>
              </a:cxn>
            </a:cxnLst>
            <a:rect l="l" t="t" r="r" b="b"/>
            <a:pathLst>
              <a:path w="3642887" h="3589491">
                <a:moveTo>
                  <a:pt x="0" y="3589491"/>
                </a:moveTo>
                <a:cubicBezTo>
                  <a:pt x="0" y="2055887"/>
                  <a:pt x="1628976" y="0"/>
                  <a:pt x="3642888" y="0"/>
                </a:cubicBezTo>
              </a:path>
            </a:pathLst>
          </a:custGeom>
          <a:noFill/>
          <a:ln w="546100" cap="rnd">
            <a:solidFill>
              <a:schemeClr val="accent1">
                <a:alpha val="80000"/>
              </a:schemeClr>
            </a:solid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EE9A653F-A432-48E4-9F61-145051667DE3}"/>
              </a:ext>
            </a:extLst>
          </p:cNvPr>
          <p:cNvGrpSpPr/>
          <p:nvPr userDrawn="1"/>
        </p:nvGrpSpPr>
        <p:grpSpPr>
          <a:xfrm>
            <a:off x="10273632" y="3224546"/>
            <a:ext cx="524911" cy="524907"/>
            <a:chOff x="10273632" y="3224546"/>
            <a:chExt cx="524911" cy="524907"/>
          </a:xfrm>
          <a:solidFill>
            <a:schemeClr val="accent1"/>
          </a:solidFill>
        </p:grpSpPr>
        <p:sp>
          <p:nvSpPr>
            <p:cNvPr id="4" name="Graphic 14">
              <a:extLst>
                <a:ext uri="{FF2B5EF4-FFF2-40B4-BE49-F238E27FC236}">
                  <a16:creationId xmlns:a16="http://schemas.microsoft.com/office/drawing/2014/main" id="{10BC9444-BFEE-44BF-907B-3F85EE1D5EA6}"/>
                </a:ext>
              </a:extLst>
            </p:cNvPr>
            <p:cNvSpPr/>
            <p:nvPr/>
          </p:nvSpPr>
          <p:spPr>
            <a:xfrm>
              <a:off x="10273632" y="3224546"/>
              <a:ext cx="524911" cy="524907"/>
            </a:xfrm>
            <a:custGeom>
              <a:avLst/>
              <a:gdLst>
                <a:gd name="connsiteX0" fmla="*/ 262456 w 524911"/>
                <a:gd name="connsiteY0" fmla="*/ 0 h 524907"/>
                <a:gd name="connsiteX1" fmla="*/ 0 w 524911"/>
                <a:gd name="connsiteY1" fmla="*/ 262454 h 524907"/>
                <a:gd name="connsiteX2" fmla="*/ 262456 w 524911"/>
                <a:gd name="connsiteY2" fmla="*/ 524907 h 524907"/>
                <a:gd name="connsiteX3" fmla="*/ 524912 w 524911"/>
                <a:gd name="connsiteY3" fmla="*/ 262454 h 524907"/>
                <a:gd name="connsiteX4" fmla="*/ 262456 w 524911"/>
                <a:gd name="connsiteY4" fmla="*/ 0 h 524907"/>
                <a:gd name="connsiteX5" fmla="*/ 262456 w 524911"/>
                <a:gd name="connsiteY5" fmla="*/ 0 h 52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911" h="524907">
                  <a:moveTo>
                    <a:pt x="262456" y="0"/>
                  </a:moveTo>
                  <a:cubicBezTo>
                    <a:pt x="117230" y="0"/>
                    <a:pt x="0" y="117229"/>
                    <a:pt x="0" y="262454"/>
                  </a:cubicBezTo>
                  <a:cubicBezTo>
                    <a:pt x="0" y="407678"/>
                    <a:pt x="117230" y="524907"/>
                    <a:pt x="262456" y="524907"/>
                  </a:cubicBezTo>
                  <a:cubicBezTo>
                    <a:pt x="407681" y="524907"/>
                    <a:pt x="524912" y="407678"/>
                    <a:pt x="524912" y="262454"/>
                  </a:cubicBezTo>
                  <a:cubicBezTo>
                    <a:pt x="524912" y="117229"/>
                    <a:pt x="407681" y="0"/>
                    <a:pt x="262456" y="0"/>
                  </a:cubicBezTo>
                  <a:lnTo>
                    <a:pt x="262456" y="0"/>
                  </a:lnTo>
                  <a:close/>
                </a:path>
              </a:pathLst>
            </a:custGeom>
            <a:grpFill/>
            <a:ln w="4022" cap="flat">
              <a:noFill/>
              <a:prstDash val="solid"/>
              <a:miter/>
            </a:ln>
          </p:spPr>
          <p:txBody>
            <a:bodyPr rtlCol="0" anchor="ctr"/>
            <a:lstStyle/>
            <a:p>
              <a:endParaRPr lang="en-US"/>
            </a:p>
          </p:txBody>
        </p:sp>
        <p:sp>
          <p:nvSpPr>
            <p:cNvPr id="5" name="Graphic 14">
              <a:extLst>
                <a:ext uri="{FF2B5EF4-FFF2-40B4-BE49-F238E27FC236}">
                  <a16:creationId xmlns:a16="http://schemas.microsoft.com/office/drawing/2014/main" id="{10BC9444-BFEE-44BF-907B-3F85EE1D5EA6}"/>
                </a:ext>
              </a:extLst>
            </p:cNvPr>
            <p:cNvSpPr/>
            <p:nvPr userDrawn="1"/>
          </p:nvSpPr>
          <p:spPr>
            <a:xfrm>
              <a:off x="10343620" y="3294534"/>
              <a:ext cx="384935" cy="384932"/>
            </a:xfrm>
            <a:custGeom>
              <a:avLst/>
              <a:gdLst>
                <a:gd name="connsiteX0" fmla="*/ 192468 w 384935"/>
                <a:gd name="connsiteY0" fmla="*/ 0 h 384932"/>
                <a:gd name="connsiteX1" fmla="*/ 384935 w 384935"/>
                <a:gd name="connsiteY1" fmla="*/ 192466 h 384932"/>
                <a:gd name="connsiteX2" fmla="*/ 192468 w 384935"/>
                <a:gd name="connsiteY2" fmla="*/ 384932 h 384932"/>
                <a:gd name="connsiteX3" fmla="*/ 0 w 384935"/>
                <a:gd name="connsiteY3" fmla="*/ 192466 h 384932"/>
                <a:gd name="connsiteX4" fmla="*/ 192468 w 384935"/>
                <a:gd name="connsiteY4" fmla="*/ 0 h 38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35" h="384932">
                  <a:moveTo>
                    <a:pt x="192468" y="0"/>
                  </a:moveTo>
                  <a:cubicBezTo>
                    <a:pt x="298325" y="0"/>
                    <a:pt x="384935" y="86610"/>
                    <a:pt x="384935" y="192466"/>
                  </a:cubicBezTo>
                  <a:cubicBezTo>
                    <a:pt x="384935" y="298322"/>
                    <a:pt x="298325" y="384932"/>
                    <a:pt x="192468" y="384932"/>
                  </a:cubicBezTo>
                  <a:cubicBezTo>
                    <a:pt x="86610" y="384932"/>
                    <a:pt x="0" y="298322"/>
                    <a:pt x="0" y="192466"/>
                  </a:cubicBezTo>
                  <a:cubicBezTo>
                    <a:pt x="0" y="86610"/>
                    <a:pt x="86610" y="0"/>
                    <a:pt x="192468" y="0"/>
                  </a:cubicBezTo>
                </a:path>
              </a:pathLst>
            </a:custGeom>
            <a:grpFill/>
            <a:ln w="4022" cap="flat">
              <a:noFill/>
              <a:prstDash val="solid"/>
              <a:miter/>
            </a:ln>
          </p:spPr>
          <p:txBody>
            <a:bodyPr rtlCol="0" anchor="ctr"/>
            <a:lstStyle/>
            <a:p>
              <a:endParaRPr lang="en-US"/>
            </a:p>
          </p:txBody>
        </p:sp>
      </p:grpSp>
      <p:sp>
        <p:nvSpPr>
          <p:cNvPr id="13" name="Graphic 4">
            <a:extLst>
              <a:ext uri="{FF2B5EF4-FFF2-40B4-BE49-F238E27FC236}">
                <a16:creationId xmlns:a16="http://schemas.microsoft.com/office/drawing/2014/main" id="{C6476E2D-E7FB-4BFB-890C-732449584936}"/>
              </a:ext>
              <a:ext uri="{C183D7F6-B498-43B3-948B-1728B52AA6E4}">
                <adec:decorative xmlns:adec="http://schemas.microsoft.com/office/drawing/2017/decorative" val="1"/>
              </a:ext>
            </a:extLst>
          </p:cNvPr>
          <p:cNvSpPr/>
          <p:nvPr userDrawn="1"/>
        </p:nvSpPr>
        <p:spPr>
          <a:xfrm rot="5400000">
            <a:off x="10409651" y="3771565"/>
            <a:ext cx="252873" cy="41215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9525" cap="flat">
            <a:no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Graphic 4">
            <a:extLst>
              <a:ext uri="{FF2B5EF4-FFF2-40B4-BE49-F238E27FC236}">
                <a16:creationId xmlns:a16="http://schemas.microsoft.com/office/drawing/2014/main" id="{7E2F6D7B-0ADE-4BB7-A814-D1E1C6F4DEBB}"/>
              </a:ext>
              <a:ext uri="{C183D7F6-B498-43B3-948B-1728B52AA6E4}">
                <adec:decorative xmlns:adec="http://schemas.microsoft.com/office/drawing/2017/decorative" val="1"/>
              </a:ext>
            </a:extLst>
          </p:cNvPr>
          <p:cNvSpPr/>
          <p:nvPr userDrawn="1"/>
        </p:nvSpPr>
        <p:spPr>
          <a:xfrm rot="5400000">
            <a:off x="10409651" y="4043599"/>
            <a:ext cx="252873" cy="41215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9525" cap="flat">
            <a:no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55356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0" presetClass="path" presetSubtype="0" decel="100000" fill="hold" nodeType="withEffect">
                                  <p:stCondLst>
                                    <p:cond delay="0"/>
                                  </p:stCondLst>
                                  <p:childTnLst>
                                    <p:animMotion origin="layout" path="M -2.70833E-6 -3.33333E-6 C 0.00339 -0.03703 0.00313 -0.06828 0.01081 -0.11088 C 0.01849 -0.15347 0.02787 -0.20532 0.04623 -0.25486 C 0.06459 -0.30439 0.09961 -0.37314 0.12045 -0.40764 C 0.14115 -0.44236 0.15378 -0.4456 0.17071 -0.46365 " pathEditMode="relative" rAng="0" ptsTypes="AAAAA">
                                      <p:cBhvr>
                                        <p:cTn id="9" dur="750" spd="-100000" fill="hold"/>
                                        <p:tgtEl>
                                          <p:spTgt spid="16"/>
                                        </p:tgtEl>
                                        <p:attrNameLst>
                                          <p:attrName>ppt_x</p:attrName>
                                          <p:attrName>ppt_y</p:attrName>
                                        </p:attrNameLst>
                                      </p:cBhvr>
                                      <p:rCtr x="8529" y="-23194"/>
                                    </p:animMotion>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42" presetClass="path" presetSubtype="0" accel="50000" decel="50000" fill="hold" grpId="1" nodeType="withEffect">
                                  <p:stCondLst>
                                    <p:cond delay="750"/>
                                  </p:stCondLst>
                                  <p:childTnLst>
                                    <p:animMotion origin="layout" path="M -2.70833E-6 -1.11111E-6 L -2.70833E-6 0.04954 " pathEditMode="relative" rAng="0" ptsTypes="AA">
                                      <p:cBhvr>
                                        <p:cTn id="17" dur="500" fill="hold"/>
                                        <p:tgtEl>
                                          <p:spTgt spid="13"/>
                                        </p:tgtEl>
                                        <p:attrNameLst>
                                          <p:attrName>ppt_x</p:attrName>
                                          <p:attrName>ppt_y</p:attrName>
                                        </p:attrNameLst>
                                      </p:cBhvr>
                                      <p:rCtr x="0" y="2477"/>
                                    </p:animMotion>
                                  </p:childTnLst>
                                </p:cTn>
                              </p:par>
                              <p:par>
                                <p:cTn id="18" presetID="10" presetClass="entr" presetSubtype="0" fill="hold" grpId="0" nodeType="withEffect">
                                  <p:stCondLst>
                                    <p:cond delay="7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path" presetSubtype="0" accel="50000" decel="50000" fill="hold" grpId="1" nodeType="withEffect">
                                  <p:stCondLst>
                                    <p:cond delay="750"/>
                                  </p:stCondLst>
                                  <p:childTnLst>
                                    <p:animMotion origin="layout" path="M -2.70833E-6 4.07407E-6 L -2.70833E-6 0.04953 " pathEditMode="relative" rAng="0" ptsTypes="AA">
                                      <p:cBhvr>
                                        <p:cTn id="22" dur="500" fill="hold"/>
                                        <p:tgtEl>
                                          <p:spTgt spid="14"/>
                                        </p:tgtEl>
                                        <p:attrNameLst>
                                          <p:attrName>ppt_x</p:attrName>
                                          <p:attrName>ppt_y</p:attrName>
                                        </p:attrNameLst>
                                      </p:cBhvr>
                                      <p:rCtr x="0" y="2477"/>
                                    </p:animMotion>
                                  </p:childTnLst>
                                </p:cTn>
                              </p:par>
                              <p:par>
                                <p:cTn id="23" presetID="10" presetClass="exit" presetSubtype="0" fill="hold" grpId="2" nodeType="withEffect">
                                  <p:stCondLst>
                                    <p:cond delay="100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grpId="2" nodeType="withEffect">
                                  <p:stCondLst>
                                    <p:cond delay="100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xit" presetSubtype="0" fill="hold" nodeType="withEffect">
                                  <p:stCondLst>
                                    <p:cond delay="100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22" presetClass="exit" presetSubtype="1" fill="hold" grpId="1" nodeType="withEffect">
                                  <p:stCondLst>
                                    <p:cond delay="1000"/>
                                  </p:stCondLst>
                                  <p:childTnLst>
                                    <p:animEffect transition="out" filter="wipe(up)">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3" grpId="0" animBg="1"/>
      <p:bldP spid="13" grpId="1" animBg="1"/>
      <p:bldP spid="13" grpId="2" animBg="1"/>
      <p:bldP spid="14" grpId="0" animBg="1"/>
      <p:bldP spid="14" grpId="1" animBg="1"/>
      <p:bldP spid="14" grpId="2"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2663559"/>
            <a:ext cx="5666456" cy="1661993"/>
          </a:xfrm>
          <a:noFill/>
        </p:spPr>
        <p:txBody>
          <a:bodyPr lIns="0" tIns="0" rIns="0" bIns="182880" anchor="b" anchorCtr="0"/>
          <a:lstStyle>
            <a:lvl1pPr>
              <a:defRPr sz="4800" strike="noStrike" spc="-147" baseline="0">
                <a:gradFill>
                  <a:gsLst>
                    <a:gs pos="0">
                      <a:schemeClr val="accent1"/>
                    </a:gs>
                    <a:gs pos="100000">
                      <a:schemeClr val="accent1"/>
                    </a:gs>
                  </a:gsLst>
                  <a:lin ang="5400000" scaled="0"/>
                </a:gra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5" y="4838791"/>
            <a:ext cx="5666456" cy="945435"/>
          </a:xfrm>
          <a:noFill/>
        </p:spPr>
        <p:txBody>
          <a:bodyPr lIns="0" tIns="0" rIns="0" bIns="0">
            <a:noAutofit/>
          </a:bodyPr>
          <a:lstStyle>
            <a:lvl1pPr marL="0" indent="0">
              <a:lnSpc>
                <a:spcPct val="100000"/>
              </a:lnSpc>
              <a:spcBef>
                <a:spcPts val="0"/>
              </a:spcBef>
              <a:buNone/>
              <a:defRPr sz="2200"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6" name="Picture 5" descr="Graphical user interface&#10;&#10;Description automatically generated">
            <a:extLst>
              <a:ext uri="{FF2B5EF4-FFF2-40B4-BE49-F238E27FC236}">
                <a16:creationId xmlns:a16="http://schemas.microsoft.com/office/drawing/2014/main" id="{E755C919-4B5E-425B-A59F-FEB3277892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sp>
        <p:nvSpPr>
          <p:cNvPr id="14" name="Freeform: Shape 13">
            <a:extLst>
              <a:ext uri="{FF2B5EF4-FFF2-40B4-BE49-F238E27FC236}">
                <a16:creationId xmlns:a16="http://schemas.microsoft.com/office/drawing/2014/main" id="{FF277472-F06F-4288-BEFC-33CEAAB701C9}"/>
              </a:ext>
            </a:extLst>
          </p:cNvPr>
          <p:cNvSpPr/>
          <p:nvPr userDrawn="1"/>
        </p:nvSpPr>
        <p:spPr bwMode="auto">
          <a:xfrm>
            <a:off x="8314113" y="1937691"/>
            <a:ext cx="1431080" cy="1906725"/>
          </a:xfrm>
          <a:custGeom>
            <a:avLst/>
            <a:gdLst>
              <a:gd name="connsiteX0" fmla="*/ 20546 w 1073310"/>
              <a:gd name="connsiteY0" fmla="*/ 0 h 1430044"/>
              <a:gd name="connsiteX1" fmla="*/ 1073310 w 1073310"/>
              <a:gd name="connsiteY1" fmla="*/ 1052764 h 1430044"/>
              <a:gd name="connsiteX2" fmla="*/ 1025980 w 1073310"/>
              <a:gd name="connsiteY2" fmla="*/ 1365824 h 1430044"/>
              <a:gd name="connsiteX3" fmla="*/ 1002476 w 1073310"/>
              <a:gd name="connsiteY3" fmla="*/ 1430044 h 1430044"/>
              <a:gd name="connsiteX4" fmla="*/ 957569 w 1073310"/>
              <a:gd name="connsiteY4" fmla="*/ 1408411 h 1430044"/>
              <a:gd name="connsiteX5" fmla="*/ 22508 w 1073310"/>
              <a:gd name="connsiteY5" fmla="*/ 148518 h 1430044"/>
              <a:gd name="connsiteX6" fmla="*/ 0 w 1073310"/>
              <a:gd name="connsiteY6" fmla="*/ 1038 h 1430044"/>
              <a:gd name="connsiteX7" fmla="*/ 20546 w 1073310"/>
              <a:gd name="connsiteY7" fmla="*/ 0 h 143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10" h="1430044">
                <a:moveTo>
                  <a:pt x="20546" y="0"/>
                </a:moveTo>
                <a:cubicBezTo>
                  <a:pt x="601972" y="0"/>
                  <a:pt x="1073310" y="471338"/>
                  <a:pt x="1073310" y="1052764"/>
                </a:cubicBezTo>
                <a:cubicBezTo>
                  <a:pt x="1073310" y="1161782"/>
                  <a:pt x="1056740" y="1266929"/>
                  <a:pt x="1025980" y="1365824"/>
                </a:cubicBezTo>
                <a:lnTo>
                  <a:pt x="1002476" y="1430044"/>
                </a:lnTo>
                <a:lnTo>
                  <a:pt x="957569" y="1408411"/>
                </a:lnTo>
                <a:cubicBezTo>
                  <a:pt x="483466" y="1150863"/>
                  <a:pt x="133937" y="693057"/>
                  <a:pt x="22508" y="148518"/>
                </a:cubicBezTo>
                <a:lnTo>
                  <a:pt x="0" y="1038"/>
                </a:lnTo>
                <a:lnTo>
                  <a:pt x="20546" y="0"/>
                </a:lnTo>
                <a:close/>
              </a:path>
            </a:pathLst>
          </a:custGeom>
          <a:solidFill>
            <a:srgbClr val="003A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57CA5834-A4C2-4A5E-B5A4-4D915DA88507}"/>
              </a:ext>
            </a:extLst>
          </p:cNvPr>
          <p:cNvSpPr/>
          <p:nvPr userDrawn="1"/>
        </p:nvSpPr>
        <p:spPr bwMode="auto">
          <a:xfrm>
            <a:off x="8293771" y="0"/>
            <a:ext cx="3898229" cy="4114715"/>
          </a:xfrm>
          <a:custGeom>
            <a:avLst/>
            <a:gdLst>
              <a:gd name="connsiteX0" fmla="*/ 465138 w 2923672"/>
              <a:gd name="connsiteY0" fmla="*/ 0 h 3086036"/>
              <a:gd name="connsiteX1" fmla="*/ 2923672 w 2923672"/>
              <a:gd name="connsiteY1" fmla="*/ 0 h 3086036"/>
              <a:gd name="connsiteX2" fmla="*/ 2923672 w 2923672"/>
              <a:gd name="connsiteY2" fmla="*/ 2749518 h 3086036"/>
              <a:gd name="connsiteX3" fmla="*/ 2898196 w 2923672"/>
              <a:gd name="connsiteY3" fmla="*/ 2768569 h 3086036"/>
              <a:gd name="connsiteX4" fmla="*/ 1858879 w 2923672"/>
              <a:gd name="connsiteY4" fmla="*/ 3086036 h 3086036"/>
              <a:gd name="connsiteX5" fmla="*/ 1135319 w 2923672"/>
              <a:gd name="connsiteY5" fmla="*/ 2939956 h 3086036"/>
              <a:gd name="connsiteX6" fmla="*/ 1017734 w 2923672"/>
              <a:gd name="connsiteY6" fmla="*/ 2883312 h 3086036"/>
              <a:gd name="connsiteX7" fmla="*/ 1041238 w 2923672"/>
              <a:gd name="connsiteY7" fmla="*/ 2819092 h 3086036"/>
              <a:gd name="connsiteX8" fmla="*/ 1088568 w 2923672"/>
              <a:gd name="connsiteY8" fmla="*/ 2506032 h 3086036"/>
              <a:gd name="connsiteX9" fmla="*/ 35804 w 2923672"/>
              <a:gd name="connsiteY9" fmla="*/ 1453268 h 3086036"/>
              <a:gd name="connsiteX10" fmla="*/ 15258 w 2923672"/>
              <a:gd name="connsiteY10" fmla="*/ 1454306 h 3086036"/>
              <a:gd name="connsiteX11" fmla="*/ 9597 w 2923672"/>
              <a:gd name="connsiteY11" fmla="*/ 1417217 h 3086036"/>
              <a:gd name="connsiteX12" fmla="*/ 0 w 2923672"/>
              <a:gd name="connsiteY12" fmla="*/ 1227157 h 3086036"/>
              <a:gd name="connsiteX13" fmla="*/ 424478 w 2923672"/>
              <a:gd name="connsiteY13" fmla="*/ 44737 h 308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23672" h="3086036">
                <a:moveTo>
                  <a:pt x="465138" y="0"/>
                </a:moveTo>
                <a:lnTo>
                  <a:pt x="2923672" y="0"/>
                </a:lnTo>
                <a:lnTo>
                  <a:pt x="2923672" y="2749518"/>
                </a:lnTo>
                <a:lnTo>
                  <a:pt x="2898196" y="2768569"/>
                </a:lnTo>
                <a:cubicBezTo>
                  <a:pt x="2601517" y="2969001"/>
                  <a:pt x="2243866" y="3086036"/>
                  <a:pt x="1858879" y="3086036"/>
                </a:cubicBezTo>
                <a:cubicBezTo>
                  <a:pt x="1602221" y="3086036"/>
                  <a:pt x="1357713" y="3034021"/>
                  <a:pt x="1135319" y="2939956"/>
                </a:cubicBezTo>
                <a:lnTo>
                  <a:pt x="1017734" y="2883312"/>
                </a:lnTo>
                <a:lnTo>
                  <a:pt x="1041238" y="2819092"/>
                </a:lnTo>
                <a:cubicBezTo>
                  <a:pt x="1071998" y="2720197"/>
                  <a:pt x="1088568" y="2615050"/>
                  <a:pt x="1088568" y="2506032"/>
                </a:cubicBezTo>
                <a:cubicBezTo>
                  <a:pt x="1088568" y="1924606"/>
                  <a:pt x="617230" y="1453268"/>
                  <a:pt x="35804" y="1453268"/>
                </a:cubicBezTo>
                <a:lnTo>
                  <a:pt x="15258" y="1454306"/>
                </a:lnTo>
                <a:lnTo>
                  <a:pt x="9597" y="1417217"/>
                </a:lnTo>
                <a:cubicBezTo>
                  <a:pt x="3251" y="1354727"/>
                  <a:pt x="0" y="1291322"/>
                  <a:pt x="0" y="1227157"/>
                </a:cubicBezTo>
                <a:cubicBezTo>
                  <a:pt x="0" y="778006"/>
                  <a:pt x="159298" y="366061"/>
                  <a:pt x="424478" y="4473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25DC427-ED6E-409C-9FF0-46711058AD49}"/>
              </a:ext>
            </a:extLst>
          </p:cNvPr>
          <p:cNvSpPr/>
          <p:nvPr userDrawn="1"/>
        </p:nvSpPr>
        <p:spPr bwMode="auto">
          <a:xfrm>
            <a:off x="6937823" y="1939075"/>
            <a:ext cx="2712925" cy="2805987"/>
          </a:xfrm>
          <a:custGeom>
            <a:avLst/>
            <a:gdLst>
              <a:gd name="connsiteX0" fmla="*/ 1032218 w 2034694"/>
              <a:gd name="connsiteY0" fmla="*/ 0 h 2104490"/>
              <a:gd name="connsiteX1" fmla="*/ 1054726 w 2034694"/>
              <a:gd name="connsiteY1" fmla="*/ 147480 h 2104490"/>
              <a:gd name="connsiteX2" fmla="*/ 1989787 w 2034694"/>
              <a:gd name="connsiteY2" fmla="*/ 1407373 h 2104490"/>
              <a:gd name="connsiteX3" fmla="*/ 2034694 w 2034694"/>
              <a:gd name="connsiteY3" fmla="*/ 1429006 h 2104490"/>
              <a:gd name="connsiteX4" fmla="*/ 2022797 w 2034694"/>
              <a:gd name="connsiteY4" fmla="*/ 1461509 h 2104490"/>
              <a:gd name="connsiteX5" fmla="*/ 1052764 w 2034694"/>
              <a:gd name="connsiteY5" fmla="*/ 2104490 h 2104490"/>
              <a:gd name="connsiteX6" fmla="*/ 0 w 2034694"/>
              <a:gd name="connsiteY6" fmla="*/ 1051726 h 2104490"/>
              <a:gd name="connsiteX7" fmla="*/ 945125 w 2034694"/>
              <a:gd name="connsiteY7" fmla="*/ 4397 h 2104490"/>
              <a:gd name="connsiteX8" fmla="*/ 1032218 w 2034694"/>
              <a:gd name="connsiteY8" fmla="*/ 0 h 21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4694" h="2104490">
                <a:moveTo>
                  <a:pt x="1032218" y="0"/>
                </a:moveTo>
                <a:lnTo>
                  <a:pt x="1054726" y="147480"/>
                </a:lnTo>
                <a:cubicBezTo>
                  <a:pt x="1166155" y="692019"/>
                  <a:pt x="1515684" y="1149825"/>
                  <a:pt x="1989787" y="1407373"/>
                </a:cubicBezTo>
                <a:lnTo>
                  <a:pt x="2034694" y="1429006"/>
                </a:lnTo>
                <a:lnTo>
                  <a:pt x="2022797" y="1461509"/>
                </a:lnTo>
                <a:cubicBezTo>
                  <a:pt x="1862979" y="1839363"/>
                  <a:pt x="1488834" y="2104490"/>
                  <a:pt x="1052764" y="2104490"/>
                </a:cubicBezTo>
                <a:cubicBezTo>
                  <a:pt x="471338" y="2104490"/>
                  <a:pt x="0" y="1633152"/>
                  <a:pt x="0" y="1051726"/>
                </a:cubicBezTo>
                <a:cubicBezTo>
                  <a:pt x="0" y="506639"/>
                  <a:pt x="414262" y="58309"/>
                  <a:pt x="945125" y="4397"/>
                </a:cubicBezTo>
                <a:lnTo>
                  <a:pt x="103221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45C25EFF-3A32-4360-81BC-B3A4BCDD3D1D}"/>
              </a:ext>
            </a:extLst>
          </p:cNvPr>
          <p:cNvSpPr/>
          <p:nvPr userDrawn="1"/>
        </p:nvSpPr>
        <p:spPr bwMode="auto">
          <a:xfrm>
            <a:off x="10156237" y="5037221"/>
            <a:ext cx="1219200" cy="12192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0921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white">
    <p:bg>
      <p:bgPr>
        <a:solidFill>
          <a:schemeClr val="bg1"/>
        </a:solidFill>
        <a:effectLst/>
      </p:bgPr>
    </p:bg>
    <p:spTree>
      <p:nvGrpSpPr>
        <p:cNvPr id="1" name=""/>
        <p:cNvGrpSpPr/>
        <p:nvPr/>
      </p:nvGrpSpPr>
      <p:grpSpPr>
        <a:xfrm>
          <a:off x="0" y="0"/>
          <a:ext cx="0" cy="0"/>
          <a:chOff x="0" y="0"/>
          <a:chExt cx="0" cy="0"/>
        </a:xfrm>
      </p:grpSpPr>
      <p:pic>
        <p:nvPicPr>
          <p:cNvPr id="41" name="Picture 40" descr="A picture containing person, computer, indoor, electronics&#10;&#10;Description automatically generated">
            <a:extLst>
              <a:ext uri="{FF2B5EF4-FFF2-40B4-BE49-F238E27FC236}">
                <a16:creationId xmlns:a16="http://schemas.microsoft.com/office/drawing/2014/main" id="{DEE3958F-F807-47DF-B04F-35F41563870E}"/>
              </a:ext>
            </a:extLst>
          </p:cNvPr>
          <p:cNvPicPr>
            <a:picLocks noChangeAspect="1"/>
          </p:cNvPicPr>
          <p:nvPr userDrawn="1"/>
        </p:nvPicPr>
        <p:blipFill rotWithShape="1">
          <a:blip r:embed="rId2"/>
          <a:srcRect l="31380" t="51047" r="8724"/>
          <a:stretch/>
        </p:blipFill>
        <p:spPr>
          <a:xfrm>
            <a:off x="6066330" y="3489157"/>
            <a:ext cx="6043479" cy="3291839"/>
          </a:xfrm>
          <a:custGeom>
            <a:avLst/>
            <a:gdLst>
              <a:gd name="connsiteX0" fmla="*/ 1297185 w 4681680"/>
              <a:gd name="connsiteY0" fmla="*/ 1143000 h 2468879"/>
              <a:gd name="connsiteX1" fmla="*/ 1206959 w 4681680"/>
              <a:gd name="connsiteY1" fmla="*/ 1233226 h 2468879"/>
              <a:gd name="connsiteX2" fmla="*/ 1206959 w 4681680"/>
              <a:gd name="connsiteY2" fmla="*/ 1235654 h 2468879"/>
              <a:gd name="connsiteX3" fmla="*/ 1297185 w 4681680"/>
              <a:gd name="connsiteY3" fmla="*/ 1325880 h 2468879"/>
              <a:gd name="connsiteX4" fmla="*/ 4681678 w 4681680"/>
              <a:gd name="connsiteY4" fmla="*/ 1325881 h 2468879"/>
              <a:gd name="connsiteX5" fmla="*/ 4681678 w 4681680"/>
              <a:gd name="connsiteY5" fmla="*/ 1143001 h 2468879"/>
              <a:gd name="connsiteX6" fmla="*/ 1218047 w 4681680"/>
              <a:gd name="connsiteY6" fmla="*/ 0 h 2468879"/>
              <a:gd name="connsiteX7" fmla="*/ 4681680 w 4681680"/>
              <a:gd name="connsiteY7" fmla="*/ 0 h 2468879"/>
              <a:gd name="connsiteX8" fmla="*/ 4681680 w 4681680"/>
              <a:gd name="connsiteY8" fmla="*/ 2468879 h 2468879"/>
              <a:gd name="connsiteX9" fmla="*/ 1218036 w 4681680"/>
              <a:gd name="connsiteY9" fmla="*/ 2468879 h 2468879"/>
              <a:gd name="connsiteX10" fmla="*/ 1093509 w 4681680"/>
              <a:gd name="connsiteY10" fmla="*/ 2462591 h 2468879"/>
              <a:gd name="connsiteX11" fmla="*/ 0 w 4681680"/>
              <a:gd name="connsiteY11" fmla="*/ 1250833 h 2468879"/>
              <a:gd name="connsiteX12" fmla="*/ 0 w 4681680"/>
              <a:gd name="connsiteY12" fmla="*/ 1218047 h 2468879"/>
              <a:gd name="connsiteX13" fmla="*/ 1218047 w 4681680"/>
              <a:gd name="connsiteY13" fmla="*/ 0 h 246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80" h="2468879">
                <a:moveTo>
                  <a:pt x="1297185" y="1143000"/>
                </a:moveTo>
                <a:cubicBezTo>
                  <a:pt x="1247355" y="1143000"/>
                  <a:pt x="1206959" y="1183396"/>
                  <a:pt x="1206959" y="1233226"/>
                </a:cubicBezTo>
                <a:lnTo>
                  <a:pt x="1206959" y="1235654"/>
                </a:lnTo>
                <a:cubicBezTo>
                  <a:pt x="1206959" y="1285484"/>
                  <a:pt x="1247355" y="1325880"/>
                  <a:pt x="1297185" y="1325880"/>
                </a:cubicBezTo>
                <a:lnTo>
                  <a:pt x="4681678" y="1325881"/>
                </a:lnTo>
                <a:lnTo>
                  <a:pt x="4681678" y="1143001"/>
                </a:lnTo>
                <a:close/>
                <a:moveTo>
                  <a:pt x="1218047" y="0"/>
                </a:moveTo>
                <a:lnTo>
                  <a:pt x="4681680" y="0"/>
                </a:lnTo>
                <a:lnTo>
                  <a:pt x="4681680" y="2468879"/>
                </a:lnTo>
                <a:lnTo>
                  <a:pt x="1218036" y="2468879"/>
                </a:lnTo>
                <a:lnTo>
                  <a:pt x="1093509" y="2462591"/>
                </a:lnTo>
                <a:cubicBezTo>
                  <a:pt x="479301" y="2400215"/>
                  <a:pt x="0" y="1881497"/>
                  <a:pt x="0" y="1250833"/>
                </a:cubicBezTo>
                <a:lnTo>
                  <a:pt x="0" y="1218047"/>
                </a:lnTo>
                <a:cubicBezTo>
                  <a:pt x="0" y="545338"/>
                  <a:pt x="545338" y="0"/>
                  <a:pt x="1218047" y="0"/>
                </a:cubicBezTo>
                <a:close/>
              </a:path>
            </a:pathLst>
          </a:custGeom>
        </p:spPr>
      </p:pic>
      <p:pic>
        <p:nvPicPr>
          <p:cNvPr id="38" name="Picture 37" descr="A picture containing person, computer, indoor, electronics&#10;&#10;Description automatically generated">
            <a:extLst>
              <a:ext uri="{FF2B5EF4-FFF2-40B4-BE49-F238E27FC236}">
                <a16:creationId xmlns:a16="http://schemas.microsoft.com/office/drawing/2014/main" id="{6EA1F734-5FF4-4309-8539-505A28CBAF7A}"/>
              </a:ext>
            </a:extLst>
          </p:cNvPr>
          <p:cNvPicPr>
            <a:picLocks noChangeAspect="1"/>
          </p:cNvPicPr>
          <p:nvPr userDrawn="1"/>
        </p:nvPicPr>
        <p:blipFill rotWithShape="1">
          <a:blip r:embed="rId2"/>
          <a:srcRect l="31380" r="8724" b="51047"/>
          <a:stretch/>
        </p:blipFill>
        <p:spPr>
          <a:xfrm>
            <a:off x="6066330" y="77007"/>
            <a:ext cx="6043479" cy="3291840"/>
          </a:xfrm>
          <a:custGeom>
            <a:avLst/>
            <a:gdLst>
              <a:gd name="connsiteX0" fmla="*/ 1218036 w 4681680"/>
              <a:gd name="connsiteY0" fmla="*/ 0 h 2468880"/>
              <a:gd name="connsiteX1" fmla="*/ 4681680 w 4681680"/>
              <a:gd name="connsiteY1" fmla="*/ 0 h 2468880"/>
              <a:gd name="connsiteX2" fmla="*/ 4681680 w 4681680"/>
              <a:gd name="connsiteY2" fmla="*/ 1143001 h 2468880"/>
              <a:gd name="connsiteX3" fmla="*/ 1297186 w 4681680"/>
              <a:gd name="connsiteY3" fmla="*/ 1143000 h 2468880"/>
              <a:gd name="connsiteX4" fmla="*/ 1206960 w 4681680"/>
              <a:gd name="connsiteY4" fmla="*/ 1233226 h 2468880"/>
              <a:gd name="connsiteX5" fmla="*/ 1206960 w 4681680"/>
              <a:gd name="connsiteY5" fmla="*/ 1235654 h 2468880"/>
              <a:gd name="connsiteX6" fmla="*/ 1297186 w 4681680"/>
              <a:gd name="connsiteY6" fmla="*/ 1325880 h 2468880"/>
              <a:gd name="connsiteX7" fmla="*/ 4681680 w 4681680"/>
              <a:gd name="connsiteY7" fmla="*/ 1325881 h 2468880"/>
              <a:gd name="connsiteX8" fmla="*/ 4681680 w 4681680"/>
              <a:gd name="connsiteY8" fmla="*/ 2468880 h 2468880"/>
              <a:gd name="connsiteX9" fmla="*/ 1218047 w 4681680"/>
              <a:gd name="connsiteY9" fmla="*/ 2468880 h 2468880"/>
              <a:gd name="connsiteX10" fmla="*/ 0 w 4681680"/>
              <a:gd name="connsiteY10" fmla="*/ 1250833 h 2468880"/>
              <a:gd name="connsiteX11" fmla="*/ 0 w 4681680"/>
              <a:gd name="connsiteY11" fmla="*/ 1218047 h 2468880"/>
              <a:gd name="connsiteX12" fmla="*/ 1093509 w 4681680"/>
              <a:gd name="connsiteY12" fmla="*/ 6288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81680" h="2468880">
                <a:moveTo>
                  <a:pt x="1218036" y="0"/>
                </a:moveTo>
                <a:lnTo>
                  <a:pt x="4681680" y="0"/>
                </a:lnTo>
                <a:lnTo>
                  <a:pt x="4681680" y="1143001"/>
                </a:lnTo>
                <a:lnTo>
                  <a:pt x="1297186" y="1143000"/>
                </a:lnTo>
                <a:cubicBezTo>
                  <a:pt x="1247356" y="1143000"/>
                  <a:pt x="1206960" y="1183396"/>
                  <a:pt x="1206960" y="1233226"/>
                </a:cubicBezTo>
                <a:lnTo>
                  <a:pt x="1206960" y="1235654"/>
                </a:lnTo>
                <a:cubicBezTo>
                  <a:pt x="1206960" y="1285484"/>
                  <a:pt x="1247356" y="1325880"/>
                  <a:pt x="1297186" y="1325880"/>
                </a:cubicBezTo>
                <a:lnTo>
                  <a:pt x="4681680" y="1325881"/>
                </a:lnTo>
                <a:lnTo>
                  <a:pt x="4681680" y="2468880"/>
                </a:lnTo>
                <a:lnTo>
                  <a:pt x="1218047" y="2468880"/>
                </a:lnTo>
                <a:cubicBezTo>
                  <a:pt x="545338" y="2468880"/>
                  <a:pt x="0" y="1923542"/>
                  <a:pt x="0" y="1250833"/>
                </a:cubicBezTo>
                <a:lnTo>
                  <a:pt x="0" y="1218047"/>
                </a:lnTo>
                <a:cubicBezTo>
                  <a:pt x="0" y="587382"/>
                  <a:pt x="479301" y="68664"/>
                  <a:pt x="1093509" y="6288"/>
                </a:cubicBezTo>
                <a:close/>
              </a:path>
            </a:pathLst>
          </a:custGeom>
        </p:spPr>
      </p:pic>
      <p:sp>
        <p:nvSpPr>
          <p:cNvPr id="5" name="Title 1">
            <a:extLst>
              <a:ext uri="{FF2B5EF4-FFF2-40B4-BE49-F238E27FC236}">
                <a16:creationId xmlns:a16="http://schemas.microsoft.com/office/drawing/2014/main" id="{8E73B716-5AC1-4E6F-99C0-F195B0C5870F}"/>
              </a:ext>
            </a:extLst>
          </p:cNvPr>
          <p:cNvSpPr>
            <a:spLocks noGrp="1"/>
          </p:cNvSpPr>
          <p:nvPr userDrawn="1">
            <p:ph type="title" hasCustomPrompt="1"/>
          </p:nvPr>
        </p:nvSpPr>
        <p:spPr>
          <a:xfrm>
            <a:off x="429544" y="2663559"/>
            <a:ext cx="5120640" cy="1661993"/>
          </a:xfrm>
          <a:noFill/>
        </p:spPr>
        <p:txBody>
          <a:bodyPr lIns="0" tIns="0" rIns="0" bIns="182880" anchor="b" anchorCtr="0"/>
          <a:lstStyle>
            <a:lvl1pPr>
              <a:defRPr sz="4800" strike="noStrike" spc="-147" baseline="0">
                <a:gradFill>
                  <a:gsLst>
                    <a:gs pos="0">
                      <a:schemeClr val="accent1"/>
                    </a:gs>
                    <a:gs pos="100000">
                      <a:schemeClr val="accent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userDrawn="1">
            <p:ph type="body" sz="quarter" idx="12" hasCustomPrompt="1"/>
          </p:nvPr>
        </p:nvSpPr>
        <p:spPr>
          <a:xfrm>
            <a:off x="426425" y="4838791"/>
            <a:ext cx="5120640" cy="945435"/>
          </a:xfrm>
          <a:noFill/>
        </p:spPr>
        <p:txBody>
          <a:bodyPr lIns="0" tIns="0" rIns="0" bIns="0">
            <a:noAutofit/>
          </a:bodyPr>
          <a:lstStyle>
            <a:lvl1pPr marL="0" indent="0">
              <a:lnSpc>
                <a:spcPct val="100000"/>
              </a:lnSpc>
              <a:spcBef>
                <a:spcPts val="0"/>
              </a:spcBef>
              <a:buNone/>
              <a:defRPr sz="2200"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24" name="Picture 23" descr="Graphical user interface&#10;&#10;Description automatically generated">
            <a:extLst>
              <a:ext uri="{FF2B5EF4-FFF2-40B4-BE49-F238E27FC236}">
                <a16:creationId xmlns:a16="http://schemas.microsoft.com/office/drawing/2014/main" id="{52C020A0-374F-4F1D-BDFA-852AF2DDD5C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spTree>
    <p:extLst>
      <p:ext uri="{BB962C8B-B14F-4D97-AF65-F5344CB8AC3E}">
        <p14:creationId xmlns:p14="http://schemas.microsoft.com/office/powerpoint/2010/main" val="2967090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930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901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8"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8912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43FA4D-DE86-4F5C-ADD9-5736DC7C77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FE07D5-89C1-479B-8763-FCC06C3BD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8733-0BE1-40CB-803A-5987752F56F9}"/>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33C49BA7-77C7-453A-8595-6D3221C9B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95415-05A2-466B-869E-8B314D35A4E0}"/>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409893115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0463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46839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1">
          <p15:clr>
            <a:srgbClr val="5ACBF0"/>
          </p15:clr>
        </p15:guide>
        <p15:guide id="2" orient="horz" pos="5916">
          <p15:clr>
            <a:srgbClr val="5ACBF0"/>
          </p15:clr>
        </p15:guide>
        <p15:guide id="3" pos="14535">
          <p15:clr>
            <a:srgbClr val="5ACBF0"/>
          </p15:clr>
        </p15:guide>
        <p15:guide id="4" orient="horz" pos="5120">
          <p15:clr>
            <a:srgbClr val="FBAE40"/>
          </p15:clr>
        </p15:guide>
      </p15:sldGuideLst>
    </p:ext>
  </p:extLst>
</p:sldLayout>
</file>

<file path=ppt/slideLayouts/slideLayout1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12/10/2021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9605641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1"/>
            <a:ext cx="5215637" cy="492443"/>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1"/>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40"/>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7732350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8" y="457200"/>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241586366"/>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31875505"/>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292714"/>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2145">
          <p15:clr>
            <a:srgbClr val="5ACBF0"/>
          </p15:clr>
        </p15:guide>
        <p15:guide id="4" orient="horz" pos="301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9425586"/>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413316"/>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38833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741892"/>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883657"/>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212673"/>
      </p:ext>
    </p:extLst>
  </p:cSld>
  <p:clrMapOvr>
    <a:masterClrMapping/>
  </p:clrMapOvr>
  <p:transition>
    <p:fade/>
  </p:transition>
  <p:extLst>
    <p:ext uri="{DCECCB84-F9BA-43D5-87BE-67443E8EF086}">
      <p15:sldGuideLst xmlns:p15="http://schemas.microsoft.com/office/powerpoint/2012/main">
        <p15:guide id="3" orient="horz" pos="3569">
          <p15:clr>
            <a:srgbClr val="5ACBF0"/>
          </p15:clr>
        </p15:guide>
        <p15:guide id="4" orient="horz" pos="2148">
          <p15:clr>
            <a:srgbClr val="5ACBF0"/>
          </p15:clr>
        </p15:guide>
        <p15:guide id="5" orient="horz" pos="683">
          <p15:clr>
            <a:srgbClr val="5ACBF0"/>
          </p15:clr>
        </p15:guide>
        <p15:guide id="6" pos="5760">
          <p15:clr>
            <a:srgbClr val="5ACBF0"/>
          </p15:clr>
        </p15:guide>
        <p15:guide id="7" pos="6663">
          <p15:clr>
            <a:srgbClr val="5ACBF0"/>
          </p15:clr>
        </p15:guide>
        <p15:guide id="8" pos="11547">
          <p15:clr>
            <a:srgbClr val="5ACBF0"/>
          </p15:clr>
        </p15:guide>
        <p15:guide id="9" pos="12447">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0523"/>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132902"/>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240595276"/>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311355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79022812"/>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38091126"/>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45">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guide id="31" pos="910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3" cy="98488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86235075"/>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7" orient="horz" pos="4665">
          <p15:clr>
            <a:srgbClr val="5ACBF0"/>
          </p15:clr>
        </p15:guide>
        <p15:guide id="8" orient="horz" pos="5276">
          <p15:clr>
            <a:srgbClr val="5ACBF0"/>
          </p15:clr>
        </p15:guide>
        <p15:guide id="10" pos="8839">
          <p15:clr>
            <a:srgbClr val="C35EA4"/>
          </p15:clr>
        </p15:guide>
        <p15:guide id="11" pos="7095">
          <p15:clr>
            <a:srgbClr val="5ACBF0"/>
          </p15:clr>
        </p15:guide>
        <p15:guide id="12" pos="8399">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70"/>
            <a:ext cx="4159951" cy="98488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94852033"/>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5" orient="horz" pos="5120">
          <p15:clr>
            <a:srgbClr val="5ACBF0"/>
          </p15:clr>
        </p15:guide>
        <p15:guide id="6" pos="7089">
          <p15:clr>
            <a:srgbClr val="5ACBF0"/>
          </p15:clr>
        </p15:guide>
        <p15:guide id="7" pos="8837">
          <p15:clr>
            <a:srgbClr val="C35EA4"/>
          </p15:clr>
        </p15:guide>
        <p15:guide id="8" pos="8400">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5554932"/>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3" orient="horz" pos="4449">
          <p15:clr>
            <a:srgbClr val="5ACBF0"/>
          </p15:clr>
        </p15:guide>
        <p15:guide id="4" pos="8844">
          <p15:clr>
            <a:srgbClr val="C35EA4"/>
          </p15:clr>
        </p15:guide>
        <p15:guide id="5" pos="7095">
          <p15:clr>
            <a:srgbClr val="5ACBF0"/>
          </p15:clr>
        </p15:guide>
        <p15:guide id="6" pos="840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3098813"/>
      </p:ext>
    </p:extLst>
  </p:cSld>
  <p:clrMapOvr>
    <a:masterClrMapping/>
  </p:clrMapOvr>
  <p:transition>
    <p:fade/>
  </p:transition>
  <p:extLst>
    <p:ext uri="{DCECCB84-F9BA-43D5-87BE-67443E8EF086}">
      <p15:sldGuideLst xmlns:p15="http://schemas.microsoft.com/office/powerpoint/2012/main">
        <p15:guide id="1" orient="horz" pos="546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26396177"/>
      </p:ext>
    </p:extLst>
  </p:cSld>
  <p:clrMapOvr>
    <a:masterClrMapping/>
  </p:clrMapOvr>
  <p:transition>
    <p:fade/>
  </p:transition>
  <p:extLst>
    <p:ext uri="{DCECCB84-F9BA-43D5-87BE-67443E8EF086}">
      <p15:sldGuideLst xmlns:p15="http://schemas.microsoft.com/office/powerpoint/2012/main">
        <p15:guide id="7" pos="8476">
          <p15:clr>
            <a:srgbClr val="5ACBF0"/>
          </p15:clr>
        </p15:guide>
        <p15:guide id="8" orient="horz" pos="51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9187300"/>
      </p:ext>
    </p:extLst>
  </p:cSld>
  <p:clrMapOvr>
    <a:masterClrMapping/>
  </p:clrMapOvr>
  <p:transition>
    <p:fade/>
  </p:transition>
  <p:extLst>
    <p:ext uri="{DCECCB84-F9BA-43D5-87BE-67443E8EF086}">
      <p15:sldGuideLst xmlns:p15="http://schemas.microsoft.com/office/powerpoint/2012/main">
        <p15:guide id="7" pos="9729">
          <p15:clr>
            <a:srgbClr val="5ACBF0"/>
          </p15:clr>
        </p15:guide>
        <p15:guide id="8" orient="horz" pos="512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5"/>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5864775"/>
      </p:ext>
    </p:extLst>
  </p:cSld>
  <p:clrMapOvr>
    <a:masterClrMapping/>
  </p:clrMapOvr>
  <p:transition>
    <p:fade/>
  </p:transition>
  <p:extLst>
    <p:ext uri="{DCECCB84-F9BA-43D5-87BE-67443E8EF086}">
      <p15:sldGuideLst xmlns:p15="http://schemas.microsoft.com/office/powerpoint/2012/main">
        <p15:guide id="5" orient="horz" pos="6827">
          <p15:clr>
            <a:srgbClr val="5ACBF0"/>
          </p15:clr>
        </p15:guide>
        <p15:guide id="6" orient="horz" pos="853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4"/>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43808322"/>
      </p:ext>
    </p:extLst>
  </p:cSld>
  <p:clrMapOvr>
    <a:masterClrMapping/>
  </p:clrMapOvr>
  <p:transition>
    <p:fade/>
  </p:transition>
  <p:extLst>
    <p:ext uri="{DCECCB84-F9BA-43D5-87BE-67443E8EF086}">
      <p15:sldGuideLst xmlns:p15="http://schemas.microsoft.com/office/powerpoint/2012/main">
        <p15:guide id="5" orient="horz" pos="3413">
          <p15:clr>
            <a:srgbClr val="5ACBF0"/>
          </p15:clr>
        </p15:guide>
        <p15:guide id="6" orient="horz" pos="1707">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5076453"/>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8887">
          <p15:clr>
            <a:srgbClr val="5ACBF0"/>
          </p15:clr>
        </p15:guide>
        <p15:guide id="7" pos="9317">
          <p15:clr>
            <a:srgbClr val="5ACBF0"/>
          </p15:clr>
        </p15:guide>
        <p15:guide id="8" orient="horz" pos="821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96242993"/>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6060">
          <p15:clr>
            <a:srgbClr val="5ACBF0"/>
          </p15:clr>
        </p15:guide>
        <p15:guide id="7" pos="6505">
          <p15:clr>
            <a:srgbClr val="5ACBF0"/>
          </p15:clr>
        </p15:guide>
        <p15:guide id="8" pos="11700">
          <p15:clr>
            <a:srgbClr val="5ACBF0"/>
          </p15:clr>
        </p15:guide>
        <p15:guide id="9" pos="12144">
          <p15:clr>
            <a:srgbClr val="5ACBF0"/>
          </p15:clr>
        </p15:guide>
        <p15:guide id="10" orient="horz" pos="82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10841598"/>
      </p:ext>
    </p:extLst>
  </p:cSld>
  <p:clrMapOvr>
    <a:masterClrMapping/>
  </p:clrMapOvr>
  <p:transition>
    <p:fade/>
  </p:transition>
  <p:extLst>
    <p:ext uri="{DCECCB84-F9BA-43D5-87BE-67443E8EF086}">
      <p15:sldGuideLst xmlns:p15="http://schemas.microsoft.com/office/powerpoint/2012/main">
        <p15:guide id="3" orient="horz" pos="7095">
          <p15:clr>
            <a:srgbClr val="5ACBF0"/>
          </p15:clr>
        </p15:guide>
        <p15:guide id="4" orient="horz" pos="3024">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68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0801505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4" orient="horz" pos="7607">
          <p15:clr>
            <a:srgbClr val="5ACBF0"/>
          </p15:clr>
        </p15:guide>
        <p15:guide id="5" pos="9068">
          <p15:clr>
            <a:srgbClr val="5ACBF0"/>
          </p15:clr>
        </p15:guide>
        <p15:guide id="6" pos="9147">
          <p15:clr>
            <a:srgbClr val="5ACBF0"/>
          </p15:clr>
        </p15:guide>
        <p15:guide id="11" pos="4528">
          <p15:clr>
            <a:srgbClr val="5ACBF0"/>
          </p15:clr>
        </p15:guide>
        <p15:guide id="12" pos="13676">
          <p15:clr>
            <a:srgbClr val="5ACBF0"/>
          </p15:clr>
        </p15:guide>
        <p15:guide id="13" orient="horz" pos="7964">
          <p15:clr>
            <a:srgbClr val="5ACBF0"/>
          </p15:clr>
        </p15:guide>
        <p15:guide id="14" orient="horz">
          <p15:clr>
            <a:srgbClr val="5ACBF0"/>
          </p15:clr>
        </p15:guide>
        <p15:guide id="15" pos="8180">
          <p15:clr>
            <a:srgbClr val="5ACBF0"/>
          </p15:clr>
        </p15:guide>
        <p15:guide id="16" pos="1002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49"/>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07877525"/>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6007">
          <p15:clr>
            <a:srgbClr val="5ACBF0"/>
          </p15:clr>
        </p15:guide>
        <p15:guide id="6" pos="6100">
          <p15:clr>
            <a:srgbClr val="5ACBF0"/>
          </p15:clr>
        </p15:guide>
        <p15:guide id="8" pos="12111">
          <p15:clr>
            <a:srgbClr val="5ACBF0"/>
          </p15:clr>
        </p15:guide>
        <p15:guide id="9" pos="12196">
          <p15:clr>
            <a:srgbClr val="5ACBF0"/>
          </p15:clr>
        </p15:guide>
        <p15:guide id="11" pos="3001">
          <p15:clr>
            <a:srgbClr val="5ACBF0"/>
          </p15:clr>
        </p15:guide>
        <p15:guide id="12" pos="9103">
          <p15:clr>
            <a:srgbClr val="5ACBF0"/>
          </p15:clr>
        </p15:guide>
        <p15:guide id="13" pos="15204">
          <p15:clr>
            <a:srgbClr val="5ACBF0"/>
          </p15:clr>
        </p15:guide>
        <p15:guide id="14" orient="horz" pos="2545">
          <p15:clr>
            <a:srgbClr val="5ACBF0"/>
          </p15:clr>
        </p15:guide>
        <p15:guide id="15" pos="5140">
          <p15:clr>
            <a:srgbClr val="5ACBF0"/>
          </p15:clr>
        </p15:guide>
        <p15:guide id="16" pos="6977">
          <p15:clr>
            <a:srgbClr val="5ACBF0"/>
          </p15:clr>
        </p15:guide>
        <p15:guide id="17" pos="11231">
          <p15:clr>
            <a:srgbClr val="5ACBF0"/>
          </p15:clr>
        </p15:guide>
        <p15:guide id="18" pos="1307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11659573"/>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4480">
          <p15:clr>
            <a:srgbClr val="5ACBF0"/>
          </p15:clr>
        </p15:guide>
        <p15:guide id="6" pos="4575">
          <p15:clr>
            <a:srgbClr val="5ACBF0"/>
          </p15:clr>
        </p15:guide>
        <p15:guide id="7" pos="13627">
          <p15:clr>
            <a:srgbClr val="5ACBF0"/>
          </p15:clr>
        </p15:guide>
        <p15:guide id="8" pos="9055">
          <p15:clr>
            <a:srgbClr val="5ACBF0"/>
          </p15:clr>
        </p15:guide>
        <p15:guide id="9" pos="9151">
          <p15:clr>
            <a:srgbClr val="5ACBF0"/>
          </p15:clr>
        </p15:guide>
        <p15:guide id="10" pos="13723">
          <p15:clr>
            <a:srgbClr val="5ACBF0"/>
          </p15:clr>
        </p15:guide>
        <p15:guide id="11" pos="2239">
          <p15:clr>
            <a:srgbClr val="5ACBF0"/>
          </p15:clr>
        </p15:guide>
        <p15:guide id="12" pos="6817">
          <p15:clr>
            <a:srgbClr val="5ACBF0"/>
          </p15:clr>
        </p15:guide>
        <p15:guide id="13" pos="11393">
          <p15:clr>
            <a:srgbClr val="5ACBF0"/>
          </p15:clr>
        </p15:guide>
        <p15:guide id="14" pos="15967">
          <p15:clr>
            <a:srgbClr val="5ACBF0"/>
          </p15:clr>
        </p15:guide>
        <p15:guide id="15" orient="horz">
          <p15:clr>
            <a:srgbClr val="5ACBF0"/>
          </p15:clr>
        </p15:guide>
        <p15:guide id="16" pos="3612">
          <p15:clr>
            <a:srgbClr val="5ACBF0"/>
          </p15:clr>
        </p15:guide>
        <p15:guide id="17" pos="5447">
          <p15:clr>
            <a:srgbClr val="5ACBF0"/>
          </p15:clr>
        </p15:guide>
        <p15:guide id="18" pos="8177">
          <p15:clr>
            <a:srgbClr val="5ACBF0"/>
          </p15:clr>
        </p15:guide>
        <p15:guide id="19" pos="10027">
          <p15:clr>
            <a:srgbClr val="5ACBF0"/>
          </p15:clr>
        </p15:guide>
        <p15:guide id="20" pos="12752">
          <p15:clr>
            <a:srgbClr val="5ACBF0"/>
          </p15:clr>
        </p15:guide>
        <p15:guide id="21" pos="1459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74233170"/>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8" pos="10977">
          <p15:clr>
            <a:srgbClr val="5ACBF0"/>
          </p15:clr>
        </p15:guide>
        <p15:guide id="9" pos="10887">
          <p15:clr>
            <a:srgbClr val="5ACBF0"/>
          </p15:clr>
        </p15:guide>
        <p15:guide id="10" pos="14540">
          <p15:clr>
            <a:srgbClr val="5ACBF0"/>
          </p15:clr>
        </p15:guide>
        <p15:guide id="11" pos="3136">
          <p15:clr>
            <a:srgbClr val="5ACBF0"/>
          </p15:clr>
        </p15:guide>
        <p15:guide id="12" pos="6791">
          <p15:clr>
            <a:srgbClr val="5ACBF0"/>
          </p15:clr>
        </p15:guide>
        <p15:guide id="13" pos="11413">
          <p15:clr>
            <a:srgbClr val="5ACBF0"/>
          </p15:clr>
        </p15:guide>
        <p15:guide id="14" pos="15077">
          <p15:clr>
            <a:srgbClr val="5ACBF0"/>
          </p15:clr>
        </p15:guide>
        <p15:guide id="15" orient="horz">
          <p15:clr>
            <a:srgbClr val="5ACBF0"/>
          </p15:clr>
        </p15:guide>
        <p15:guide id="16" pos="4095">
          <p15:clr>
            <a:srgbClr val="5ACBF0"/>
          </p15:clr>
        </p15:guide>
        <p15:guide id="17" pos="5439">
          <p15:clr>
            <a:srgbClr val="5ACBF0"/>
          </p15:clr>
        </p15:guide>
        <p15:guide id="18" pos="7759">
          <p15:clr>
            <a:srgbClr val="5ACBF0"/>
          </p15:clr>
        </p15:guide>
        <p15:guide id="19" pos="10455">
          <p15:clr>
            <a:srgbClr val="5ACBF0"/>
          </p15:clr>
        </p15:guide>
        <p15:guide id="21" pos="14647">
          <p15:clr>
            <a:srgbClr val="5ACBF0"/>
          </p15:clr>
        </p15:guide>
        <p15:guide id="22" pos="3557">
          <p15:clr>
            <a:srgbClr val="5ACBF0"/>
          </p15:clr>
        </p15:guide>
        <p15:guide id="23" pos="3657">
          <p15:clr>
            <a:srgbClr val="5ACBF0"/>
          </p15:clr>
        </p15:guide>
        <p15:guide id="24" pos="7227">
          <p15:clr>
            <a:srgbClr val="5ACBF0"/>
          </p15:clr>
        </p15:guide>
        <p15:guide id="25" pos="7319">
          <p15:clr>
            <a:srgbClr val="5ACBF0"/>
          </p15:clr>
        </p15:guide>
        <p15:guide id="26" pos="14113">
          <p15:clr>
            <a:srgbClr val="5ACBF0"/>
          </p15:clr>
        </p15:guide>
        <p15:guide id="27" pos="9103">
          <p15:clr>
            <a:srgbClr val="5ACBF0"/>
          </p15:clr>
        </p15:guide>
        <p15:guide id="28" pos="12767">
          <p15:clr>
            <a:srgbClr val="5ACBF0"/>
          </p15:clr>
        </p15:guide>
        <p15:guide id="29" pos="1785">
          <p15:clr>
            <a:srgbClr val="5ACBF0"/>
          </p15:clr>
        </p15:guide>
        <p15:guide id="30" pos="1642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1565157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103">
          <p15:clr>
            <a:srgbClr val="5ACBF0"/>
          </p15:clr>
        </p15:guide>
        <p15:guide id="4" pos="3041">
          <p15:clr>
            <a:srgbClr val="5ACBF0"/>
          </p15:clr>
        </p15:guide>
        <p15:guide id="5" pos="13431">
          <p15:clr>
            <a:srgbClr val="5ACBF0"/>
          </p15:clr>
        </p15:guide>
        <p15:guide id="6" pos="6497">
          <p15:clr>
            <a:srgbClr val="5ACBF0"/>
          </p15:clr>
        </p15:guide>
        <p15:guide id="7" pos="4769">
          <p15:clr>
            <a:srgbClr val="5ACBF0"/>
          </p15:clr>
        </p15:guide>
        <p15:guide id="8" pos="7369">
          <p15:clr>
            <a:srgbClr val="5ACBF0"/>
          </p15:clr>
        </p15:guide>
        <p15:guide id="9" pos="10832">
          <p15:clr>
            <a:srgbClr val="5ACBF0"/>
          </p15:clr>
        </p15:guide>
        <p15:guide id="11" pos="15163">
          <p15:clr>
            <a:srgbClr val="5ACBF0"/>
          </p15:clr>
        </p15:guide>
        <p15:guide id="12" orient="horz" pos="3413">
          <p15:clr>
            <a:srgbClr val="5ACBF0"/>
          </p15:clr>
        </p15:guide>
        <p15:guide id="13" pos="11705">
          <p15:clr>
            <a:srgbClr val="5ACBF0"/>
          </p15:clr>
        </p15:guide>
        <p15:guide id="14" orient="horz" pos="68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92848924"/>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541">
          <p15:clr>
            <a:srgbClr val="5ACBF0"/>
          </p15:clr>
        </p15:guide>
        <p15:guide id="5" pos="13876">
          <p15:clr>
            <a:srgbClr val="5ACBF0"/>
          </p15:clr>
        </p15:guide>
        <p15:guide id="7" pos="8661">
          <p15:clr>
            <a:srgbClr val="5ACBF0"/>
          </p15:clr>
        </p15:guide>
        <p15:guide id="8" pos="5204">
          <p15:clr>
            <a:srgbClr val="5ACBF0"/>
          </p15:clr>
        </p15:guide>
        <p15:guide id="10" pos="6935">
          <p15:clr>
            <a:srgbClr val="5ACBF0"/>
          </p15:clr>
        </p15:guide>
        <p15:guide id="11" pos="11273">
          <p15:clr>
            <a:srgbClr val="5ACBF0"/>
          </p15:clr>
        </p15:guide>
        <p15:guide id="12" pos="15600">
          <p15:clr>
            <a:srgbClr val="5ACBF0"/>
          </p15:clr>
        </p15:guide>
        <p15:guide id="13" pos="2601">
          <p15:clr>
            <a:srgbClr val="5ACBF0"/>
          </p15:clr>
        </p15:guide>
        <p15:guide id="14" orient="horz" pos="3413">
          <p15:clr>
            <a:srgbClr val="5ACBF0"/>
          </p15:clr>
        </p15:guide>
        <p15:guide id="15" pos="4329">
          <p15:clr>
            <a:srgbClr val="5ACBF0"/>
          </p15:clr>
        </p15:guide>
        <p15:guide id="18" pos="12997">
          <p15:clr>
            <a:srgbClr val="5ACBF0"/>
          </p15:clr>
        </p15:guide>
        <p15:guide id="19" orient="horz" pos="686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43174898"/>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6315">
          <p15:clr>
            <a:srgbClr val="5ACBF0"/>
          </p15:clr>
        </p15:guide>
        <p15:guide id="3" pos="14735">
          <p15:clr>
            <a:srgbClr val="5ACBF0"/>
          </p15:clr>
        </p15:guide>
        <p15:guide id="5" pos="13867">
          <p15:clr>
            <a:srgbClr val="5ACBF0"/>
          </p15:clr>
        </p15:guide>
        <p15:guide id="7" pos="10411">
          <p15:clr>
            <a:srgbClr val="5ACBF0"/>
          </p15:clr>
        </p15:guide>
        <p15:guide id="8" pos="7803">
          <p15:clr>
            <a:srgbClr val="5ACBF0"/>
          </p15:clr>
        </p15:guide>
        <p15:guide id="10" pos="6935">
          <p15:clr>
            <a:srgbClr val="5ACBF0"/>
          </p15:clr>
        </p15:guide>
        <p15:guide id="11" pos="11269">
          <p15:clr>
            <a:srgbClr val="5ACBF0"/>
          </p15:clr>
        </p15:guide>
        <p15:guide id="13" pos="3471">
          <p15:clr>
            <a:srgbClr val="5ACBF0"/>
          </p15:clr>
        </p15:guide>
        <p15:guide id="14" orient="horz" pos="3413">
          <p15:clr>
            <a:srgbClr val="5ACBF0"/>
          </p15:clr>
        </p15:guide>
        <p15:guide id="15" pos="4337">
          <p15:clr>
            <a:srgbClr val="5ACBF0"/>
          </p15:clr>
        </p15:guide>
        <p15:guide id="16" orient="horz" pos="60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4924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10433"/>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118749"/>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3015">
          <p15:clr>
            <a:srgbClr val="5ACBF0"/>
          </p15:clr>
        </p15:guide>
        <p15:guide id="30" pos="5632">
          <p15:clr>
            <a:srgbClr val="5ACBF0"/>
          </p15:clr>
        </p15:guide>
        <p15:guide id="32" orient="horz" pos="3449">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92"/>
            <a:ext cx="3182027" cy="492443"/>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22197"/>
            <a:ext cx="6667500" cy="410433"/>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4373894"/>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5120">
          <p15:clr>
            <a:srgbClr val="5ACBF0"/>
          </p15:clr>
        </p15:guide>
        <p15:guide id="30" pos="5632">
          <p15:clr>
            <a:srgbClr val="5ACBF0"/>
          </p15:clr>
        </p15:guide>
        <p15:guide id="31" pos="738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62826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20616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75435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599378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76272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2833185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2700484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26441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769595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9666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8290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6744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9240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6914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966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1" y="0"/>
            <a:ext cx="6921500" cy="6858000"/>
          </a:xfrm>
          <a:prstGeom prst="rect">
            <a:avLst/>
          </a:prstGeom>
          <a:solidFill>
            <a:srgbClr val="FFB900"/>
          </a:solidFill>
        </p:spPr>
      </p:pic>
    </p:spTree>
    <p:extLst>
      <p:ext uri="{BB962C8B-B14F-4D97-AF65-F5344CB8AC3E}">
        <p14:creationId xmlns:p14="http://schemas.microsoft.com/office/powerpoint/2010/main" val="2188934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1" y="2"/>
            <a:ext cx="6921500" cy="6857999"/>
          </a:xfrm>
          <a:prstGeom prst="rect">
            <a:avLst/>
          </a:prstGeom>
          <a:solidFill>
            <a:srgbClr val="0078D4"/>
          </a:solidFill>
        </p:spPr>
      </p:pic>
    </p:spTree>
    <p:extLst>
      <p:ext uri="{BB962C8B-B14F-4D97-AF65-F5344CB8AC3E}">
        <p14:creationId xmlns:p14="http://schemas.microsoft.com/office/powerpoint/2010/main" val="189128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1"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1" y="2241551"/>
            <a:ext cx="6921500" cy="2374900"/>
          </a:xfrm>
          <a:prstGeom prst="rect">
            <a:avLst/>
          </a:prstGeom>
        </p:spPr>
      </p:pic>
    </p:spTree>
    <p:extLst>
      <p:ext uri="{BB962C8B-B14F-4D97-AF65-F5344CB8AC3E}">
        <p14:creationId xmlns:p14="http://schemas.microsoft.com/office/powerpoint/2010/main" val="33049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1"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835336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1" y="-1"/>
            <a:ext cx="6921500" cy="6858001"/>
          </a:xfrm>
          <a:prstGeom prst="rect">
            <a:avLst/>
          </a:prstGeom>
          <a:solidFill>
            <a:srgbClr val="FFB900"/>
          </a:solidFill>
        </p:spPr>
      </p:pic>
    </p:spTree>
    <p:extLst>
      <p:ext uri="{BB962C8B-B14F-4D97-AF65-F5344CB8AC3E}">
        <p14:creationId xmlns:p14="http://schemas.microsoft.com/office/powerpoint/2010/main" val="4246637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1"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05045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13319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654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23712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3948683"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680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511868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914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43">
          <p15:clr>
            <a:srgbClr val="5ACBF0"/>
          </p15:clr>
        </p15:guide>
        <p15:guide id="2" orient="horz" pos="68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6927893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0554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4141470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91521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1608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11984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42938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51115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151143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4407362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136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6119395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07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03880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4130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DAE7-E762-4269-927D-A043CD1D86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2440C-65C5-4A8A-AD37-B2E75A2054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067E99-BC9F-433A-B9AE-640EB5584EF8}"/>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0AEE0FFD-D0FE-4FFB-923E-BFC7D6EF8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3DF4C-C5AE-4FB2-859E-524B84339FC5}"/>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9212996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807305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452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83563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853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476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4513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641794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23897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5932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04273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0166908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3044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995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355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447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140918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346596910"/>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9/8/2023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29112854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699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102187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657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46481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4549660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9774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66246329"/>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845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834510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6499016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787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1819098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580870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416859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82634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887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9B4A-5EAC-4A7F-8848-E76B4223B6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D8C9A8-9488-4E13-9CAF-137396503A97}"/>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4" name="Footer Placeholder 3">
            <a:extLst>
              <a:ext uri="{FF2B5EF4-FFF2-40B4-BE49-F238E27FC236}">
                <a16:creationId xmlns:a16="http://schemas.microsoft.com/office/drawing/2014/main" id="{FE1CAEE1-E8A2-47BF-8820-22FAC96F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5B6252-7182-4122-B641-BE25D4E8DEDE}"/>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139074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9638212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731017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9457863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9523300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626987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309444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9312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257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05250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832828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FF84D-96C2-47AC-8374-84C9E2B1764F}"/>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3" name="Footer Placeholder 2">
            <a:extLst>
              <a:ext uri="{FF2B5EF4-FFF2-40B4-BE49-F238E27FC236}">
                <a16:creationId xmlns:a16="http://schemas.microsoft.com/office/drawing/2014/main" id="{FD8E5FA8-41B0-4F6F-A2CD-75EC349E5A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932A01-EAB6-46E0-A5F4-413D5B26B96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7970054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082187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649096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6565796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12700941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Left align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a:xfrm>
            <a:off x="427038" y="449263"/>
            <a:ext cx="11303917" cy="742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lvl1pPr>
              <a:lnSpc>
                <a:spcPct val="120000"/>
              </a:lnSpc>
              <a:defRPr>
                <a:solidFill>
                  <a:schemeClr val="bg1"/>
                </a:solidFill>
              </a:defRPr>
            </a:lvl1pPr>
            <a:lvl2pPr>
              <a:lnSpc>
                <a:spcPct val="120000"/>
              </a:lnSpc>
              <a:defRPr>
                <a:solidFill>
                  <a:schemeClr val="bg1"/>
                </a:solidFill>
              </a:defRPr>
            </a:lvl2pPr>
            <a:lvl3pPr>
              <a:lnSpc>
                <a:spcPct val="120000"/>
              </a:lnSpc>
              <a:defRPr>
                <a:solidFill>
                  <a:schemeClr val="accent5"/>
                </a:solidFill>
              </a:defRPr>
            </a:lvl3pPr>
            <a:lvl4pPr>
              <a:lnSpc>
                <a:spcPct val="120000"/>
              </a:lnSpc>
              <a:defRPr>
                <a:solidFill>
                  <a:schemeClr val="bg1"/>
                </a:solidFill>
              </a:defRPr>
            </a:lvl4pPr>
            <a:lvl5pPr>
              <a:lnSpc>
                <a:spcPct val="120000"/>
              </a:lnSpc>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59714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ramp layout - for examp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310"/>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27037" y="1696924"/>
            <a:ext cx="11306469" cy="287771"/>
          </a:xfrm>
          <a:prstGeom prst="rect">
            <a:avLst/>
          </a:prstGeom>
        </p:spPr>
        <p:txBody>
          <a:bodyPr wrap="square" lIns="0" tIns="0" rIns="0" bIns="0">
            <a:no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28864" y="2922366"/>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27037" y="4430181"/>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25211" y="4226273"/>
            <a:ext cx="11306469" cy="243143"/>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27038" y="3165654"/>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64990158"/>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27038" y="1693863"/>
            <a:ext cx="9384447" cy="2134430"/>
          </a:xfrm>
          <a:prstGeom prst="rect">
            <a:avLst/>
          </a:prstGeom>
        </p:spPr>
        <p:txBody>
          <a:bodyPr wrap="square" lIns="0" tIns="0" rIns="0" bIns="0">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p:txBody>
      </p:sp>
      <p:sp>
        <p:nvSpPr>
          <p:cNvPr id="4" name="Title 1">
            <a:extLst>
              <a:ext uri="{FF2B5EF4-FFF2-40B4-BE49-F238E27FC236}">
                <a16:creationId xmlns:a16="http://schemas.microsoft.com/office/drawing/2014/main" id="{5CCFAE01-71ED-4AB3-9B29-358FA45430DC}"/>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908914046"/>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with 3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27038" y="1192213"/>
            <a:ext cx="9384447" cy="603538"/>
          </a:xfrm>
          <a:prstGeom prst="rect">
            <a:avLst/>
          </a:prstGeom>
        </p:spPr>
        <p:txBody>
          <a:bodyPr wrap="square" lIns="0" tIns="0" rIns="0" bIns="0">
            <a:no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02625"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5212"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89438"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09431"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7828491"/>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2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270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894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32A8F166-EFD0-456F-95ED-BAC8D0C09AA5}"/>
              </a:ext>
            </a:extLst>
          </p:cNvPr>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7B969E52-DD21-482B-922C-E6A9B904D68E}"/>
              </a:ext>
            </a:extLst>
          </p:cNvPr>
          <p:cNvSpPr>
            <a:spLocks noGrp="1"/>
          </p:cNvSpPr>
          <p:nvPr>
            <p:ph type="body" sz="quarter" idx="19"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869859594"/>
      </p:ext>
    </p:extLst>
  </p:cSld>
  <p:clrMapOvr>
    <a:masterClrMapping/>
  </p:clrMapOvr>
  <p:transition>
    <p:fade/>
  </p:transition>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27038" y="449263"/>
            <a:ext cx="3344862" cy="6096000"/>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53000" y="449263"/>
            <a:ext cx="7056438" cy="6096000"/>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71771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85C1-D385-45A5-A117-8CDC86E26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7CFBED-0D8E-4516-BBAE-387785BEF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EDE2-7725-48A4-815C-D14FB9D885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42D7F-6B62-46F4-B09B-B570DF0665B8}"/>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6" name="Footer Placeholder 5">
            <a:extLst>
              <a:ext uri="{FF2B5EF4-FFF2-40B4-BE49-F238E27FC236}">
                <a16:creationId xmlns:a16="http://schemas.microsoft.com/office/drawing/2014/main" id="{F905BD84-BF58-4DF7-881B-310078263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47DCB-10B6-4440-9938-4D6F701DE2F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7729566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27038" y="960438"/>
            <a:ext cx="11582400" cy="1241425"/>
          </a:xfrm>
          <a:prstGeom prst="rect">
            <a:avLst/>
          </a:prstGeo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180532734"/>
      </p:ext>
    </p:extLst>
  </p:cSld>
  <p:clrMapOvr>
    <a:masterClrMapping/>
  </p:clrMapOvr>
  <p:transition>
    <p:fade/>
  </p:transition>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33516" y="960438"/>
            <a:ext cx="11575922" cy="1241425"/>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37782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4" name="Text Placeholder 3"/>
          <p:cNvSpPr>
            <a:spLocks noGrp="1"/>
          </p:cNvSpPr>
          <p:nvPr>
            <p:ph type="body" sz="quarter" idx="10" hasCustomPrompt="1"/>
          </p:nvPr>
        </p:nvSpPr>
        <p:spPr>
          <a:xfrm>
            <a:off x="427038" y="1693863"/>
            <a:ext cx="4758211" cy="709612"/>
          </a:xfrm>
          <a:prstGeom prst="rect">
            <a:avLst/>
          </a:prstGeom>
        </p:spPr>
        <p:txBody>
          <a:bodyPr wrap="square" lIns="0" tIns="0" rIns="0" bIns="0">
            <a:no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27038" y="2642806"/>
            <a:ext cx="4758210" cy="2521331"/>
          </a:xfrm>
          <a:prstGeom prst="rect">
            <a:avLst/>
          </a:prstGeom>
        </p:spPr>
        <p:txBody>
          <a:bodyPr lIns="0" tIns="0" rIns="0" bIns="0"/>
          <a:lstStyle>
            <a:lvl1pPr marL="169863" indent="-169863">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
        <p:nvSpPr>
          <p:cNvPr id="7" name="Title 1">
            <a:extLst>
              <a:ext uri="{FF2B5EF4-FFF2-40B4-BE49-F238E27FC236}">
                <a16:creationId xmlns:a16="http://schemas.microsoft.com/office/drawing/2014/main" id="{649BD75C-1DC2-4152-B5D7-C1D7902FB637}"/>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10139576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50BF41-0D1A-4BF7-9FDE-F2B6A7C1918E}"/>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12" name="Picture Placeholder 11">
            <a:extLst>
              <a:ext uri="{FF2B5EF4-FFF2-40B4-BE49-F238E27FC236}">
                <a16:creationId xmlns:a16="http://schemas.microsoft.com/office/drawing/2014/main" id="{E34E5D00-1F12-47CC-871A-467FC690CA1B}"/>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27038" y="1704436"/>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a:t>
            </a:r>
            <a:br>
              <a:rPr lang="en-US"/>
            </a:br>
            <a:r>
              <a:rPr lang="en-US"/>
              <a:t>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3113617" y="1693862"/>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a:t>
            </a:r>
            <a:br>
              <a:rPr lang="en-US"/>
            </a:br>
            <a:r>
              <a:rPr lang="en-US"/>
              <a:t>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23536" y="2309538"/>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3113349" y="2298964"/>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9" name="Title 1">
            <a:extLst>
              <a:ext uri="{FF2B5EF4-FFF2-40B4-BE49-F238E27FC236}">
                <a16:creationId xmlns:a16="http://schemas.microsoft.com/office/drawing/2014/main" id="{D262CD82-196C-4235-89C6-50D926842FBE}"/>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113916673"/>
      </p:ext>
    </p:extLst>
  </p:cSld>
  <p:clrMapOvr>
    <a:masterClrMapping/>
  </p:clrMapOvr>
  <p:transition>
    <p:fade/>
  </p:transition>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86000" y="3490037"/>
            <a:ext cx="7686727"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5" name="Title 1">
            <a:extLst>
              <a:ext uri="{FF2B5EF4-FFF2-40B4-BE49-F238E27FC236}">
                <a16:creationId xmlns:a16="http://schemas.microsoft.com/office/drawing/2014/main" id="{01D6005B-9F8D-4092-A580-A44974F60BA1}"/>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7191082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4">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27038" y="1693863"/>
            <a:ext cx="5321755" cy="1687512"/>
          </a:xfrm>
          <a:prstGeom prst="rect">
            <a:avLst/>
          </a:prstGeom>
        </p:spPr>
        <p:txBody>
          <a:bodyPr wrap="square" lIns="0" tIns="0" rIns="0" bIns="0">
            <a:noAutofit/>
          </a:bodyPr>
          <a:lstStyle>
            <a:lvl1pPr>
              <a:lnSpc>
                <a:spcPct val="100000"/>
              </a:lnSpc>
              <a:spcAft>
                <a:spcPts val="600"/>
              </a:spcAft>
              <a:defRPr sz="3600">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27038" y="3649663"/>
            <a:ext cx="5407004" cy="939800"/>
          </a:xfrm>
          <a:prstGeom prst="rect">
            <a:avLst/>
          </a:prstGeom>
        </p:spPr>
        <p:txBody>
          <a:bodyPr wrap="square" lIns="0" tIns="0" rIns="0" bIns="0">
            <a:noAutofit/>
          </a:bodyPr>
          <a:lstStyle>
            <a:lvl1pPr marL="0" indent="0">
              <a:lnSpc>
                <a:spcPts val="2353"/>
              </a:lnSpc>
              <a:buNone/>
              <a:defRPr sz="1961" b="0" i="0">
                <a:solidFill>
                  <a:schemeClr val="accent5"/>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Tree>
    <p:extLst>
      <p:ext uri="{BB962C8B-B14F-4D97-AF65-F5344CB8AC3E}">
        <p14:creationId xmlns:p14="http://schemas.microsoft.com/office/powerpoint/2010/main" val="10127601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27043" y="1693863"/>
            <a:ext cx="361837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27039" y="5600245"/>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693863"/>
            <a:ext cx="360748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1" name="Chart Placeholder 6"/>
          <p:cNvSpPr>
            <a:spLocks noGrp="1"/>
          </p:cNvSpPr>
          <p:nvPr>
            <p:ph type="chart" sz="quarter" idx="23"/>
          </p:nvPr>
        </p:nvSpPr>
        <p:spPr>
          <a:xfrm>
            <a:off x="8302625" y="1693863"/>
            <a:ext cx="3623051"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2703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330"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29639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29639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52764364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Table styling</a:t>
            </a:r>
          </a:p>
        </p:txBody>
      </p:sp>
      <p:sp>
        <p:nvSpPr>
          <p:cNvPr id="4" name="Table Placeholder 3"/>
          <p:cNvSpPr>
            <a:spLocks noGrp="1"/>
          </p:cNvSpPr>
          <p:nvPr>
            <p:ph type="tbl" sz="quarter" idx="10"/>
          </p:nvPr>
        </p:nvSpPr>
        <p:spPr>
          <a:xfrm>
            <a:off x="442766" y="3155623"/>
            <a:ext cx="11306469" cy="546753"/>
          </a:xfrm>
          <a:prstGeom prst="rect">
            <a:avLst/>
          </a:prstGeom>
        </p:spPr>
        <p:txBody>
          <a:bodyPr anchor="ctr" anchorCtr="0"/>
          <a:lstStyle>
            <a:lvl1pPr algn="ctr">
              <a:defRPr>
                <a:solidFill>
                  <a:schemeClr val="bg1"/>
                </a:solidFill>
              </a:defRPr>
            </a:lvl1pPr>
          </a:lstStyle>
          <a:p>
            <a:r>
              <a:rPr lang="en-US"/>
              <a:t>Click icon to add table</a:t>
            </a:r>
          </a:p>
        </p:txBody>
      </p:sp>
    </p:spTree>
    <p:extLst>
      <p:ext uri="{BB962C8B-B14F-4D97-AF65-F5344CB8AC3E}">
        <p14:creationId xmlns:p14="http://schemas.microsoft.com/office/powerpoint/2010/main" val="15878237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28882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invGray">
          <a:xfrm>
            <a:off x="454170" y="439310"/>
            <a:ext cx="1335673" cy="190278"/>
          </a:xfrm>
          <a:prstGeom prst="rect">
            <a:avLst/>
          </a:prstGeom>
        </p:spPr>
      </p:pic>
    </p:spTree>
    <p:extLst>
      <p:ext uri="{BB962C8B-B14F-4D97-AF65-F5344CB8AC3E}">
        <p14:creationId xmlns:p14="http://schemas.microsoft.com/office/powerpoint/2010/main" val="3201267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332-5147-40E9-A38A-4D406B6FE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D22C2-6792-41B3-9B2A-1640C60AE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3518C-F5A6-4457-8007-4809EF5830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43923-4F40-456A-AC82-AAA3B7551EE6}"/>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6" name="Footer Placeholder 5">
            <a:extLst>
              <a:ext uri="{FF2B5EF4-FFF2-40B4-BE49-F238E27FC236}">
                <a16:creationId xmlns:a16="http://schemas.microsoft.com/office/drawing/2014/main" id="{1C8C75B8-86B8-49F1-A9A9-A5C6126B6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B61BB-6366-42FE-81DE-D4B4A62BAB5A}"/>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7329593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192213"/>
            <a:ext cx="11653523" cy="5046663"/>
          </a:xfrm>
          <a:prstGeom prst="rect">
            <a:avLst/>
          </a:prstGeom>
        </p:spPr>
        <p:txBody>
          <a:bodyPr/>
          <a:lstStyle>
            <a:lvl1pPr marL="344488" indent="-344488">
              <a:buClr>
                <a:schemeClr val="tx1"/>
              </a:buClr>
              <a:buSzPct val="90000"/>
              <a:buFont typeface="Arial" pitchFamily="34" charset="0"/>
              <a:buChar char="•"/>
              <a:defRPr sz="2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3088" indent="-228600">
              <a:buClr>
                <a:schemeClr val="tx1"/>
              </a:buClr>
              <a:buSzPct val="90000"/>
              <a:buFont typeface="Arial" pitchFamily="34" charset="0"/>
              <a:buChar char="•"/>
              <a:defRPr sz="24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1688" indent="-228600">
              <a:buClr>
                <a:schemeClr val="tx1"/>
              </a:buClr>
              <a:buSzPct val="90000"/>
              <a:buFont typeface="Arial" pitchFamily="34" charset="0"/>
              <a:buChar char="•"/>
              <a:defRPr sz="20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30288" indent="-228600">
              <a:buClr>
                <a:schemeClr val="tx1"/>
              </a:buClr>
              <a:buSzPct val="90000"/>
              <a:buFont typeface="Arial" pitchFamily="34" charset="0"/>
              <a:buChar char="•"/>
              <a:defRPr sz="1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buClr>
                <a:schemeClr val="tx1"/>
              </a:buClr>
              <a:buSzPct val="90000"/>
              <a:buFont typeface="Arial" pitchFamily="34" charset="0"/>
              <a:buChar char="•"/>
              <a:defRPr sz="1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427038" y="449263"/>
            <a:ext cx="11303917" cy="742950"/>
          </a:xfrm>
          <a:prstGeom prst="rect">
            <a:avLst/>
          </a:prstGeom>
        </p:spPr>
        <p:txBody>
          <a:bodyPr/>
          <a:lstStyle>
            <a:lvl1pPr algn="l" defTabSz="914367" rtl="0" eaLnBrk="1" latinLnBrk="0" hangingPunct="1">
              <a:lnSpc>
                <a:spcPts val="3137"/>
              </a:lnSpc>
              <a:spcBef>
                <a:spcPct val="0"/>
              </a:spcBef>
              <a:buNone/>
              <a:defRPr lang="en-US" sz="3200" b="0" kern="1200" cap="none" spc="-49" baseline="0" dirty="0">
                <a:ln w="3175">
                  <a:noFill/>
                </a:ln>
                <a:solidFill>
                  <a:schemeClr val="tx1"/>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931795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8169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665262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872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9B4A-5EAC-4A7F-8848-E76B4223B6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D8C9A8-9488-4E13-9CAF-137396503A97}"/>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4" name="Footer Placeholder 3">
            <a:extLst>
              <a:ext uri="{FF2B5EF4-FFF2-40B4-BE49-F238E27FC236}">
                <a16:creationId xmlns:a16="http://schemas.microsoft.com/office/drawing/2014/main" id="{FE1CAEE1-E8A2-47BF-8820-22FAC96F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5B6252-7182-4122-B641-BE25D4E8DEDE}"/>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9498846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846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2511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839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96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0915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40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5" Type="http://schemas.openxmlformats.org/officeDocument/2006/relationships/image" Target="../media/image14.svg"/><Relationship Id="rId4" Type="http://schemas.openxmlformats.org/officeDocument/2006/relationships/image" Target="../media/image12.png"/></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125.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16" Type="http://schemas.openxmlformats.org/officeDocument/2006/relationships/slideLayout" Target="../slideLayouts/slideLayout11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66" Type="http://schemas.openxmlformats.org/officeDocument/2006/relationships/slideLayout" Target="../slideLayouts/slideLayout165.xml"/><Relationship Id="rId74" Type="http://schemas.openxmlformats.org/officeDocument/2006/relationships/slideLayout" Target="../slideLayouts/slideLayout173.xml"/><Relationship Id="rId5" Type="http://schemas.openxmlformats.org/officeDocument/2006/relationships/slideLayout" Target="../slideLayouts/slideLayout104.xml"/><Relationship Id="rId61" Type="http://schemas.openxmlformats.org/officeDocument/2006/relationships/slideLayout" Target="../slideLayouts/slideLayout160.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slideLayout" Target="../slideLayouts/slideLayout155.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77" Type="http://schemas.openxmlformats.org/officeDocument/2006/relationships/image" Target="../media/image1.emf"/><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59" Type="http://schemas.openxmlformats.org/officeDocument/2006/relationships/slideLayout" Target="../slideLayouts/slideLayout158.xml"/><Relationship Id="rId67" Type="http://schemas.openxmlformats.org/officeDocument/2006/relationships/slideLayout" Target="../slideLayouts/slideLayout166.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62" Type="http://schemas.openxmlformats.org/officeDocument/2006/relationships/slideLayout" Target="../slideLayouts/slideLayout161.xml"/><Relationship Id="rId70" Type="http://schemas.openxmlformats.org/officeDocument/2006/relationships/slideLayout" Target="../slideLayouts/slideLayout169.xml"/><Relationship Id="rId75" Type="http://schemas.openxmlformats.org/officeDocument/2006/relationships/slideLayout" Target="../slideLayouts/slideLayout174.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slideLayout" Target="../slideLayouts/slideLayout15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slideLayout" Target="../slideLayouts/slideLayout17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6" Type="http://schemas.openxmlformats.org/officeDocument/2006/relationships/theme" Target="../theme/theme11.xml"/><Relationship Id="rId7" Type="http://schemas.openxmlformats.org/officeDocument/2006/relationships/slideLayout" Target="../slideLayouts/slideLayout106.xml"/><Relationship Id="rId71" Type="http://schemas.openxmlformats.org/officeDocument/2006/relationships/slideLayout" Target="../slideLayouts/slideLayout170.xml"/><Relationship Id="rId2" Type="http://schemas.openxmlformats.org/officeDocument/2006/relationships/slideLayout" Target="../slideLayouts/slideLayout101.xml"/><Relationship Id="rId29" Type="http://schemas.openxmlformats.org/officeDocument/2006/relationships/slideLayout" Target="../slideLayouts/slideLayout128.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270.xml"/><Relationship Id="rId1" Type="http://schemas.openxmlformats.org/officeDocument/2006/relationships/slideLayout" Target="../slideLayouts/slideLayout260.xml"/><Relationship Id="rId5" Type="http://schemas.openxmlformats.org/officeDocument/2006/relationships/image" Target="../media/image14.svg"/><Relationship Id="rId4" Type="http://schemas.openxmlformats.org/officeDocument/2006/relationships/image" Target="../media/image1210.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2.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slideLayout" Target="../slideLayouts/slideLayout510.xml"/><Relationship Id="rId1" Type="http://schemas.openxmlformats.org/officeDocument/2006/relationships/slideLayout" Target="../slideLayouts/slideLayout410.xml"/><Relationship Id="rId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theme" Target="../theme/theme5.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theme" Target="../theme/theme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95.xml"/><Relationship Id="rId1" Type="http://schemas.openxmlformats.org/officeDocument/2006/relationships/slideLayout" Target="../slideLayouts/slideLayout94.xml"/><Relationship Id="rId4" Type="http://schemas.openxmlformats.org/officeDocument/2006/relationships/image" Target="../media/image1.emf"/></Relationships>
</file>

<file path=ppt/slideMasters/_rels/slideMaster70.xml.rels><?xml version="1.0" encoding="UTF-8" standalone="yes"?>
<Relationships xmlns="http://schemas.openxmlformats.org/package/2006/relationships"><Relationship Id="rId3" Type="http://schemas.openxmlformats.org/officeDocument/2006/relationships/slideLayout" Target="../slideLayouts/slideLayout1110.xml"/><Relationship Id="rId2" Type="http://schemas.openxmlformats.org/officeDocument/2006/relationships/slideLayout" Target="../slideLayouts/slideLayout1010.xml"/><Relationship Id="rId1" Type="http://schemas.openxmlformats.org/officeDocument/2006/relationships/slideLayout" Target="../slideLayouts/slideLayout910.xml"/><Relationship Id="rId6" Type="http://schemas.openxmlformats.org/officeDocument/2006/relationships/image" Target="../media/image40.png"/><Relationship Id="rId5" Type="http://schemas.openxmlformats.org/officeDocument/2006/relationships/image" Target="../media/image30.emf"/><Relationship Id="rId4" Type="http://schemas.openxmlformats.org/officeDocument/2006/relationships/theme" Target="../theme/theme7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9.xml"/><Relationship Id="rId1" Type="http://schemas.openxmlformats.org/officeDocument/2006/relationships/slideLayout" Target="../slideLayouts/slideLayout97.xml"/><Relationship Id="rId4" Type="http://schemas.openxmlformats.org/officeDocument/2006/relationships/image" Target="../media/image1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32B14-BB70-4F09-9E54-68B4E53EE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67BC1F-DEC5-4379-99ED-B9C273212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2065F-CBC6-4DDB-9D64-6DF842F927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677B3FB2-04EF-452D-863A-EC9B9964B4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B2C3C8-C8DB-41FA-8E66-FEB685B8E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BB6A1-E510-4044-A63E-3BB75FB7E319}" type="slidenum">
              <a:rPr lang="en-US" smtClean="0"/>
              <a:t>‹#›</a:t>
            </a:fld>
            <a:endParaRPr lang="en-US"/>
          </a:p>
        </p:txBody>
      </p:sp>
    </p:spTree>
    <p:extLst>
      <p:ext uri="{BB962C8B-B14F-4D97-AF65-F5344CB8AC3E}">
        <p14:creationId xmlns:p14="http://schemas.microsoft.com/office/powerpoint/2010/main" val="1599453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957354745"/>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7"/>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330495120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7" r:id="rId32"/>
    <p:sldLayoutId id="2147483868" r:id="rId33"/>
    <p:sldLayoutId id="2147483869" r:id="rId34"/>
    <p:sldLayoutId id="2147483870" r:id="rId35"/>
    <p:sldLayoutId id="2147483871" r:id="rId36"/>
    <p:sldLayoutId id="2147483872" r:id="rId37"/>
    <p:sldLayoutId id="2147483873" r:id="rId38"/>
    <p:sldLayoutId id="2147483874" r:id="rId39"/>
    <p:sldLayoutId id="2147483875" r:id="rId40"/>
    <p:sldLayoutId id="2147483876" r:id="rId41"/>
    <p:sldLayoutId id="2147483877" r:id="rId42"/>
    <p:sldLayoutId id="2147483878" r:id="rId43"/>
    <p:sldLayoutId id="2147483879" r:id="rId44"/>
    <p:sldLayoutId id="2147483880" r:id="rId45"/>
    <p:sldLayoutId id="2147483881" r:id="rId46"/>
    <p:sldLayoutId id="2147483882" r:id="rId47"/>
    <p:sldLayoutId id="2147483883" r:id="rId48"/>
    <p:sldLayoutId id="2147483884" r:id="rId49"/>
    <p:sldLayoutId id="2147483885" r:id="rId50"/>
    <p:sldLayoutId id="2147483886" r:id="rId51"/>
    <p:sldLayoutId id="2147483887" r:id="rId52"/>
    <p:sldLayoutId id="2147483888" r:id="rId53"/>
    <p:sldLayoutId id="2147483889" r:id="rId54"/>
    <p:sldLayoutId id="2147483890" r:id="rId55"/>
    <p:sldLayoutId id="2147483891" r:id="rId56"/>
    <p:sldLayoutId id="2147483892" r:id="rId57"/>
    <p:sldLayoutId id="2147483893" r:id="rId58"/>
    <p:sldLayoutId id="2147483894" r:id="rId59"/>
    <p:sldLayoutId id="2147483895" r:id="rId60"/>
    <p:sldLayoutId id="2147483896" r:id="rId61"/>
    <p:sldLayoutId id="2147483897" r:id="rId62"/>
    <p:sldLayoutId id="2147483898" r:id="rId63"/>
    <p:sldLayoutId id="2147483899" r:id="rId64"/>
    <p:sldLayoutId id="2147483900" r:id="rId65"/>
    <p:sldLayoutId id="2147483901" r:id="rId66"/>
    <p:sldLayoutId id="2147483902" r:id="rId67"/>
    <p:sldLayoutId id="2147483903" r:id="rId68"/>
    <p:sldLayoutId id="2147483904" r:id="rId69"/>
    <p:sldLayoutId id="2147483905" r:id="rId70"/>
    <p:sldLayoutId id="2147483906" r:id="rId71"/>
    <p:sldLayoutId id="2147483907" r:id="rId72"/>
    <p:sldLayoutId id="2147483908" r:id="rId73"/>
    <p:sldLayoutId id="2147483909" r:id="rId74"/>
    <p:sldLayoutId id="2147483910" r:id="rId75"/>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2283718241"/>
      </p:ext>
    </p:extLst>
  </p:cSld>
  <p:clrMap bg1="lt1" tx1="dk1" bg2="lt2" tx2="dk2" accent1="accent1" accent2="accent2" accent3="accent3" accent4="accent4" accent5="accent5" accent6="accent6" hlink="hlink" folHlink="folHlink"/>
  <p:sldLayoutIdLst>
    <p:sldLayoutId id="2147484426" r:id="rId1"/>
    <p:sldLayoutId id="214748444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92"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25140668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0097674"/>
      </p:ext>
    </p:extLst>
  </p:cSld>
  <p:clrMap bg1="lt1" tx1="dk1" bg2="lt2" tx2="dk2" accent1="accent1" accent2="accent2" accent3="accent3" accent4="accent4" accent5="accent5" accent6="accent6" hlink="hlink" folHlink="folHlink"/>
  <p:sldLayoutIdLst>
    <p:sldLayoutId id="2147483710" r:id="rId1"/>
    <p:sldLayoutId id="2147483717" r:id="rId2"/>
    <p:sldLayoutId id="2147483718" r:id="rId3"/>
    <p:sldLayoutId id="2147483719" r:id="rId4"/>
    <p:sldLayoutId id="2147483720" r:id="rId5"/>
    <p:sldLayoutId id="2147483721" r:id="rId6"/>
    <p:sldLayoutId id="2147483722" r:id="rId7"/>
    <p:sldLayoutId id="2147483723" r:id="rId8"/>
    <p:sldLayoutId id="2147483726" r:id="rId9"/>
    <p:sldLayoutId id="2147483728" r:id="rId10"/>
    <p:sldLayoutId id="2147483738" r:id="rId11"/>
    <p:sldLayoutId id="2147483739" r:id="rId12"/>
    <p:sldLayoutId id="2147483740" r:id="rId13"/>
    <p:sldLayoutId id="2147483742" r:id="rId14"/>
    <p:sldLayoutId id="2147483745" r:id="rId15"/>
    <p:sldLayoutId id="2147483746" r:id="rId16"/>
    <p:sldLayoutId id="2147483747" r:id="rId17"/>
    <p:sldLayoutId id="2147483748" r:id="rId18"/>
    <p:sldLayoutId id="2147483749" r:id="rId1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61263018"/>
      </p:ext>
    </p:extLst>
  </p:cSld>
  <p:clrMap bg1="lt1" tx1="dk1" bg2="lt2" tx2="dk2" accent1="accent1" accent2="accent2" accent3="accent3" accent4="accent4" accent5="accent5" accent6="accent6" hlink="hlink" folHlink="folHlink"/>
  <p:sldLayoutIdLst>
    <p:sldLayoutId id="2147483893" r:id="rId1"/>
    <p:sldLayoutId id="2147483896"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6905396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64" r:id="rId3"/>
    <p:sldLayoutId id="2147483765" r:id="rId4"/>
    <p:sldLayoutId id="2147483766" r:id="rId5"/>
    <p:sldLayoutId id="2147483767" r:id="rId6"/>
    <p:sldLayoutId id="2147483768" r:id="rId7"/>
    <p:sldLayoutId id="2147483771" r:id="rId8"/>
    <p:sldLayoutId id="2147483772" r:id="rId9"/>
    <p:sldLayoutId id="2147483773" r:id="rId10"/>
    <p:sldLayoutId id="2147483775"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5" r:id="rId24"/>
    <p:sldLayoutId id="2147483796" r:id="rId25"/>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27038" y="1693863"/>
            <a:ext cx="11231768" cy="2021853"/>
          </a:xfrm>
          <a:prstGeom prst="rect">
            <a:avLst/>
          </a:prstGeom>
        </p:spPr>
        <p:txBody>
          <a:bodyPr vert="horz" wrap="square" lIns="0" tIns="0" rIns="0" bIns="0" rtlCol="0">
            <a:no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22">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
        <p:nvSpPr>
          <p:cNvPr id="6" name="Title Placeholder 1">
            <a:extLst>
              <a:ext uri="{FF2B5EF4-FFF2-40B4-BE49-F238E27FC236}">
                <a16:creationId xmlns:a16="http://schemas.microsoft.com/office/drawing/2014/main" id="{E362CDD4-BD24-4019-B024-9A42698375FC}"/>
              </a:ext>
            </a:extLst>
          </p:cNvPr>
          <p:cNvSpPr>
            <a:spLocks noGrp="1"/>
          </p:cNvSpPr>
          <p:nvPr>
            <p:ph type="title"/>
          </p:nvPr>
        </p:nvSpPr>
        <p:spPr>
          <a:xfrm>
            <a:off x="427038" y="449263"/>
            <a:ext cx="11303917" cy="742950"/>
          </a:xfrm>
          <a:prstGeom prst="rect">
            <a:avLst/>
          </a:prstGeom>
        </p:spPr>
        <p:txBody>
          <a:bodyPr vert="horz" wrap="square" lIns="0" tIns="0" rIns="0" bIns="0" rtlCol="0" anchor="t">
            <a:noAutofit/>
          </a:bodyPr>
          <a:lstStyle/>
          <a:p>
            <a:r>
              <a:rPr lang="en-US"/>
              <a:t>Heading Segoe UI </a:t>
            </a:r>
            <a:r>
              <a:rPr lang="en-US" err="1"/>
              <a:t>Semibold</a:t>
            </a:r>
            <a:r>
              <a:rPr lang="en-US"/>
              <a:t> 28/32</a:t>
            </a:r>
          </a:p>
        </p:txBody>
      </p:sp>
    </p:spTree>
    <p:extLst>
      <p:ext uri="{BB962C8B-B14F-4D97-AF65-F5344CB8AC3E}">
        <p14:creationId xmlns:p14="http://schemas.microsoft.com/office/powerpoint/2010/main" val="18072740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accent5"/>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accent5"/>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4">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orient="horz" pos="1067">
          <p15:clr>
            <a:srgbClr val="5ACBF0"/>
          </p15:clr>
        </p15:guide>
        <p15:guide id="56" pos="83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5050344"/>
      </p:ext>
    </p:extLst>
  </p:cSld>
  <p:clrMap bg1="lt1" tx1="dk1" bg2="lt2" tx2="dk2" accent1="accent1" accent2="accent2" accent3="accent3" accent4="accent4" accent5="accent5" accent6="accent6" hlink="hlink" folHlink="folHlink"/>
  <p:sldLayoutIdLst>
    <p:sldLayoutId id="2147483826" r:id="rId1"/>
    <p:sldLayoutId id="214748382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1367219"/>
      </p:ext>
    </p:extLst>
  </p:cSld>
  <p:clrMap bg1="lt1" tx1="dk1" bg2="lt2" tx2="dk2" accent1="accent1" accent2="accent2" accent3="accent3" accent4="accent4" accent5="accent5" accent6="accent6" hlink="hlink" folHlink="folHlink"/>
  <p:sldLayoutIdLst>
    <p:sldLayoutId id="2147483969" r:id="rId1"/>
    <p:sldLayoutId id="2147483971" r:id="rId2"/>
    <p:sldLayoutId id="2147484003" r:id="rId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1039860438"/>
      </p:ext>
    </p:extLst>
  </p:cSld>
  <p:clrMap bg1="lt1" tx1="dk1" bg2="lt2" tx2="dk2" accent1="accent1" accent2="accent2" accent3="accent3" accent4="accent4" accent5="accent5" accent6="accent6" hlink="hlink" folHlink="folHlink"/>
  <p:sldLayoutIdLst>
    <p:sldLayoutId id="2147483829" r:id="rId1"/>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2028282638"/>
      </p:ext>
    </p:extLst>
  </p:cSld>
  <p:clrMap bg1="lt1" tx1="dk1" bg2="lt2" tx2="dk2" accent1="accent1" accent2="accent2" accent3="accent3" accent4="accent4" accent5="accent5" accent6="accent6" hlink="hlink" folHlink="folHlink"/>
  <p:sldLayoutIdLst>
    <p:sldLayoutId id="214748383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notesSlide" Target="../notesSlides/notesSlide9.xml"/><Relationship Id="rId1" Type="http://schemas.openxmlformats.org/officeDocument/2006/relationships/slideLayout" Target="../slideLayouts/slideLayout95.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1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95.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18" Type="http://schemas.openxmlformats.org/officeDocument/2006/relationships/image" Target="../media/image100.png"/><Relationship Id="rId26" Type="http://schemas.openxmlformats.org/officeDocument/2006/relationships/image" Target="../media/image108.svg"/><Relationship Id="rId3" Type="http://schemas.openxmlformats.org/officeDocument/2006/relationships/hyperlink" Target="https://docs.microsoft.com/azure/active-directory/active-directory-conditional-access-azure-portal" TargetMode="External"/><Relationship Id="rId21" Type="http://schemas.openxmlformats.org/officeDocument/2006/relationships/image" Target="../media/image103.png"/><Relationship Id="rId7" Type="http://schemas.openxmlformats.org/officeDocument/2006/relationships/image" Target="../media/image89.svg"/><Relationship Id="rId12" Type="http://schemas.openxmlformats.org/officeDocument/2006/relationships/image" Target="../media/image94.png"/><Relationship Id="rId17" Type="http://schemas.openxmlformats.org/officeDocument/2006/relationships/image" Target="../media/image99.svg"/><Relationship Id="rId25" Type="http://schemas.openxmlformats.org/officeDocument/2006/relationships/image" Target="../media/image107.png"/><Relationship Id="rId2" Type="http://schemas.openxmlformats.org/officeDocument/2006/relationships/notesSlide" Target="../notesSlides/notesSlide11.xml"/><Relationship Id="rId16" Type="http://schemas.openxmlformats.org/officeDocument/2006/relationships/image" Target="../media/image98.png"/><Relationship Id="rId20" Type="http://schemas.openxmlformats.org/officeDocument/2006/relationships/image" Target="../media/image102.svg"/><Relationship Id="rId1" Type="http://schemas.openxmlformats.org/officeDocument/2006/relationships/slideLayout" Target="../slideLayouts/slideLayout96.xml"/><Relationship Id="rId6" Type="http://schemas.openxmlformats.org/officeDocument/2006/relationships/image" Target="../media/image88.png"/><Relationship Id="rId11" Type="http://schemas.openxmlformats.org/officeDocument/2006/relationships/image" Target="../media/image93.svg"/><Relationship Id="rId24" Type="http://schemas.openxmlformats.org/officeDocument/2006/relationships/image" Target="../media/image106.svg"/><Relationship Id="rId5" Type="http://schemas.openxmlformats.org/officeDocument/2006/relationships/hyperlink" Target="https://docs.microsoft.com/en-us/azure/active-directory/" TargetMode="External"/><Relationship Id="rId15" Type="http://schemas.openxmlformats.org/officeDocument/2006/relationships/image" Target="../media/image97.svg"/><Relationship Id="rId23" Type="http://schemas.openxmlformats.org/officeDocument/2006/relationships/image" Target="../media/image105.png"/><Relationship Id="rId28" Type="http://schemas.openxmlformats.org/officeDocument/2006/relationships/image" Target="../media/image110.sv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hyperlink" Target="https://docs.microsoft.com/en-us/azure/active-directory/active-directory-b2b-what-is-azure-ad-b2b" TargetMode="External"/><Relationship Id="rId9" Type="http://schemas.openxmlformats.org/officeDocument/2006/relationships/image" Target="../media/image91.svg"/><Relationship Id="rId14" Type="http://schemas.openxmlformats.org/officeDocument/2006/relationships/image" Target="../media/image96.png"/><Relationship Id="rId22" Type="http://schemas.openxmlformats.org/officeDocument/2006/relationships/image" Target="../media/image104.svg"/><Relationship Id="rId27" Type="http://schemas.openxmlformats.org/officeDocument/2006/relationships/image" Target="../media/image109.png"/></Relationships>
</file>

<file path=ppt/slides/_rels/slide15.xml.rels><?xml version="1.0" encoding="UTF-8" standalone="yes"?>
<Relationships xmlns="http://schemas.openxmlformats.org/package/2006/relationships"><Relationship Id="rId26" Type="http://schemas.openxmlformats.org/officeDocument/2006/relationships/image" Target="../media/image131.png"/><Relationship Id="rId21" Type="http://schemas.openxmlformats.org/officeDocument/2006/relationships/image" Target="../media/image127.png"/><Relationship Id="rId42" Type="http://schemas.openxmlformats.org/officeDocument/2006/relationships/image" Target="../media/image89.svg"/><Relationship Id="rId47" Type="http://schemas.openxmlformats.org/officeDocument/2006/relationships/image" Target="../media/image145.png"/><Relationship Id="rId63" Type="http://schemas.openxmlformats.org/officeDocument/2006/relationships/hyperlink" Target="https://docs.microsoft.com/azure/active-directory/saas-apps/tutorial-list" TargetMode="External"/><Relationship Id="rId68" Type="http://schemas.openxmlformats.org/officeDocument/2006/relationships/hyperlink" Target="https://docs.microsoft.com/azure/active-directory/active-directory-conditional-access-azure-portal" TargetMode="External"/><Relationship Id="rId84" Type="http://schemas.openxmlformats.org/officeDocument/2006/relationships/image" Target="../media/image168.png"/><Relationship Id="rId89" Type="http://schemas.openxmlformats.org/officeDocument/2006/relationships/image" Target="../media/image172.svg"/><Relationship Id="rId16" Type="http://schemas.openxmlformats.org/officeDocument/2006/relationships/image" Target="../media/image123.png"/><Relationship Id="rId11" Type="http://schemas.openxmlformats.org/officeDocument/2006/relationships/image" Target="../media/image118.png"/><Relationship Id="rId32" Type="http://schemas.openxmlformats.org/officeDocument/2006/relationships/image" Target="../media/image135.jpeg"/><Relationship Id="rId37" Type="http://schemas.openxmlformats.org/officeDocument/2006/relationships/image" Target="../media/image140.png"/><Relationship Id="rId53" Type="http://schemas.openxmlformats.org/officeDocument/2006/relationships/image" Target="../media/image150.svg"/><Relationship Id="rId58" Type="http://schemas.openxmlformats.org/officeDocument/2006/relationships/image" Target="../media/image153.png"/><Relationship Id="rId74" Type="http://schemas.openxmlformats.org/officeDocument/2006/relationships/hyperlink" Target="https://cloud.google.com/architecture/identity/federating-gcp-with-azure-active-directory" TargetMode="External"/><Relationship Id="rId79" Type="http://schemas.openxmlformats.org/officeDocument/2006/relationships/image" Target="../media/image164.emf"/><Relationship Id="rId5" Type="http://schemas.openxmlformats.org/officeDocument/2006/relationships/image" Target="../media/image113.png"/><Relationship Id="rId90" Type="http://schemas.openxmlformats.org/officeDocument/2006/relationships/hyperlink" Target="https://docs.microsoft.com/en-us/azure/active-directory/authentication/multi-factor-authentication" TargetMode="External"/><Relationship Id="rId95" Type="http://schemas.openxmlformats.org/officeDocument/2006/relationships/image" Target="../media/image174.jpeg"/><Relationship Id="rId22" Type="http://schemas.openxmlformats.org/officeDocument/2006/relationships/image" Target="../media/image128.png"/><Relationship Id="rId27" Type="http://schemas.openxmlformats.org/officeDocument/2006/relationships/image" Target="../media/image132.svg"/><Relationship Id="rId43" Type="http://schemas.openxmlformats.org/officeDocument/2006/relationships/hyperlink" Target="https://docs.microsoft.com/cloud-app-security/proxy-intro-aad" TargetMode="External"/><Relationship Id="rId48" Type="http://schemas.openxmlformats.org/officeDocument/2006/relationships/image" Target="../media/image146.svg"/><Relationship Id="rId64" Type="http://schemas.openxmlformats.org/officeDocument/2006/relationships/hyperlink" Target="https://docs.microsoft.com/azure/active-directory-b2c/" TargetMode="External"/><Relationship Id="rId69" Type="http://schemas.openxmlformats.org/officeDocument/2006/relationships/hyperlink" Target="https://docs.microsoft.com/en-us/azure/active-directory/active-directory-b2b-what-is-azure-ad-b2b" TargetMode="External"/><Relationship Id="rId80" Type="http://schemas.openxmlformats.org/officeDocument/2006/relationships/image" Target="../media/image165.png"/><Relationship Id="rId85" Type="http://schemas.openxmlformats.org/officeDocument/2006/relationships/hyperlink" Target="https://docs.microsoft.com/mem/intune/" TargetMode="External"/><Relationship Id="rId3" Type="http://schemas.openxmlformats.org/officeDocument/2006/relationships/image" Target="../media/image111.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0.png"/><Relationship Id="rId33" Type="http://schemas.openxmlformats.org/officeDocument/2006/relationships/image" Target="../media/image136.png"/><Relationship Id="rId38" Type="http://schemas.openxmlformats.org/officeDocument/2006/relationships/image" Target="../media/image141.png"/><Relationship Id="rId46" Type="http://schemas.openxmlformats.org/officeDocument/2006/relationships/image" Target="../media/image144.svg"/><Relationship Id="rId59" Type="http://schemas.openxmlformats.org/officeDocument/2006/relationships/image" Target="../media/image154.png"/><Relationship Id="rId67" Type="http://schemas.openxmlformats.org/officeDocument/2006/relationships/image" Target="../media/image159.png"/><Relationship Id="rId20" Type="http://schemas.openxmlformats.org/officeDocument/2006/relationships/image" Target="../media/image126.png"/><Relationship Id="rId41" Type="http://schemas.openxmlformats.org/officeDocument/2006/relationships/image" Target="../media/image88.png"/><Relationship Id="rId54" Type="http://schemas.openxmlformats.org/officeDocument/2006/relationships/hyperlink" Target="https://aka.ms/MCRA" TargetMode="External"/><Relationship Id="rId62" Type="http://schemas.openxmlformats.org/officeDocument/2006/relationships/image" Target="../media/image157.png"/><Relationship Id="rId70" Type="http://schemas.openxmlformats.org/officeDocument/2006/relationships/hyperlink" Target="https://docs.microsoft.com/en-us/azure/active-directory/" TargetMode="External"/><Relationship Id="rId75" Type="http://schemas.openxmlformats.org/officeDocument/2006/relationships/image" Target="../media/image161.png"/><Relationship Id="rId83" Type="http://schemas.openxmlformats.org/officeDocument/2006/relationships/image" Target="../media/image167.png"/><Relationship Id="rId88" Type="http://schemas.openxmlformats.org/officeDocument/2006/relationships/image" Target="../media/image171.png"/><Relationship Id="rId91" Type="http://schemas.openxmlformats.org/officeDocument/2006/relationships/image" Target="../media/image173.png"/><Relationship Id="rId96" Type="http://schemas.openxmlformats.org/officeDocument/2006/relationships/hyperlink" Target="https://docs.microsoft.com/en-us/azure-advanced-threat-protection/" TargetMode="External"/><Relationship Id="rId1" Type="http://schemas.openxmlformats.org/officeDocument/2006/relationships/slideLayout" Target="../slideLayouts/slideLayout95.xml"/><Relationship Id="rId6" Type="http://schemas.openxmlformats.org/officeDocument/2006/relationships/image" Target="../media/image114.svg"/><Relationship Id="rId15" Type="http://schemas.openxmlformats.org/officeDocument/2006/relationships/image" Target="../media/image122.png"/><Relationship Id="rId23" Type="http://schemas.openxmlformats.org/officeDocument/2006/relationships/image" Target="../media/image129.png"/><Relationship Id="rId28" Type="http://schemas.openxmlformats.org/officeDocument/2006/relationships/hyperlink" Target="https://docs.microsoft.com/microsoft-365/compliance/information-protection" TargetMode="External"/><Relationship Id="rId36" Type="http://schemas.openxmlformats.org/officeDocument/2006/relationships/image" Target="../media/image139.jpeg"/><Relationship Id="rId49" Type="http://schemas.openxmlformats.org/officeDocument/2006/relationships/hyperlink" Target="https://docs.microsoft.com/azure/active-directory/conditional-access/concept-continuous-access-evaluation" TargetMode="External"/><Relationship Id="rId57" Type="http://schemas.openxmlformats.org/officeDocument/2006/relationships/image" Target="../media/image152.png"/><Relationship Id="rId10" Type="http://schemas.openxmlformats.org/officeDocument/2006/relationships/hyperlink" Target="https://docs.microsoft.com/en-us/azure/active-directory/active-directory-conditional-access-azure-portal" TargetMode="External"/><Relationship Id="rId31" Type="http://schemas.openxmlformats.org/officeDocument/2006/relationships/image" Target="../media/image134.png"/><Relationship Id="rId44" Type="http://schemas.openxmlformats.org/officeDocument/2006/relationships/image" Target="../media/image143.png"/><Relationship Id="rId52" Type="http://schemas.openxmlformats.org/officeDocument/2006/relationships/image" Target="../media/image149.png"/><Relationship Id="rId60" Type="http://schemas.openxmlformats.org/officeDocument/2006/relationships/image" Target="../media/image155.png"/><Relationship Id="rId65" Type="http://schemas.openxmlformats.org/officeDocument/2006/relationships/hyperlink" Target="http://aka.ms/threatintelligence" TargetMode="External"/><Relationship Id="rId73" Type="http://schemas.openxmlformats.org/officeDocument/2006/relationships/image" Target="../media/image160.png"/><Relationship Id="rId78" Type="http://schemas.openxmlformats.org/officeDocument/2006/relationships/image" Target="../media/image163.png"/><Relationship Id="rId81" Type="http://schemas.openxmlformats.org/officeDocument/2006/relationships/hyperlink" Target="https://docs.microsoft.com/mem/intune/protect/device-compliance-partners" TargetMode="External"/><Relationship Id="rId86" Type="http://schemas.openxmlformats.org/officeDocument/2006/relationships/image" Target="../media/image169.png"/><Relationship Id="rId94" Type="http://schemas.openxmlformats.org/officeDocument/2006/relationships/hyperlink" Target="https://docs.microsoft.com/windows/security/identity-protection/hello-for-business/" TargetMode="External"/><Relationship Id="rId4" Type="http://schemas.openxmlformats.org/officeDocument/2006/relationships/image" Target="../media/image112.svg"/><Relationship Id="rId9" Type="http://schemas.openxmlformats.org/officeDocument/2006/relationships/image" Target="../media/image117.jpeg"/><Relationship Id="rId13" Type="http://schemas.openxmlformats.org/officeDocument/2006/relationships/image" Target="../media/image120.png"/><Relationship Id="rId18" Type="http://schemas.openxmlformats.org/officeDocument/2006/relationships/hyperlink" Target="https://docs.microsoft.com/en-us/information-protection/get-started/requirements-applications" TargetMode="External"/><Relationship Id="rId39" Type="http://schemas.openxmlformats.org/officeDocument/2006/relationships/image" Target="../media/image142.emf"/><Relationship Id="rId34" Type="http://schemas.openxmlformats.org/officeDocument/2006/relationships/image" Target="../media/image137.jpeg"/><Relationship Id="rId50" Type="http://schemas.openxmlformats.org/officeDocument/2006/relationships/image" Target="../media/image147.png"/><Relationship Id="rId55" Type="http://schemas.openxmlformats.org/officeDocument/2006/relationships/image" Target="../media/image151.png"/><Relationship Id="rId76" Type="http://schemas.openxmlformats.org/officeDocument/2006/relationships/hyperlink" Target="https://docs.microsoft.com/windows/security/threat-protection/microsoft-defender-atp/microsoft-defender-advanced-threat-protection" TargetMode="External"/><Relationship Id="rId97" Type="http://schemas.openxmlformats.org/officeDocument/2006/relationships/image" Target="../media/image175.png"/><Relationship Id="rId7" Type="http://schemas.openxmlformats.org/officeDocument/2006/relationships/image" Target="../media/image115.png"/><Relationship Id="rId71" Type="http://schemas.openxmlformats.org/officeDocument/2006/relationships/hyperlink" Target="https://docs.microsoft.com/azure/active-directory/devices/howto-vm-sign-in-azure-ad-linux" TargetMode="External"/><Relationship Id="rId92" Type="http://schemas.openxmlformats.org/officeDocument/2006/relationships/hyperlink" Target="https://docs.microsoft.com/en-us/azure/active-directory/active-directory-identityprotection" TargetMode="External"/><Relationship Id="rId2" Type="http://schemas.openxmlformats.org/officeDocument/2006/relationships/notesSlide" Target="../notesSlides/notesSlide12.xml"/><Relationship Id="rId29" Type="http://schemas.openxmlformats.org/officeDocument/2006/relationships/image" Target="../media/image133.emf"/><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azure/active-directory/app-proxy/application-proxy" TargetMode="External"/><Relationship Id="rId45" Type="http://schemas.openxmlformats.org/officeDocument/2006/relationships/hyperlink" Target="https://docs.microsoft.com/azure/active-directory/authentication/tutorial-enable-sspr" TargetMode="External"/><Relationship Id="rId66" Type="http://schemas.openxmlformats.org/officeDocument/2006/relationships/image" Target="../media/image158.png"/><Relationship Id="rId87" Type="http://schemas.openxmlformats.org/officeDocument/2006/relationships/image" Target="../media/image170.svg"/><Relationship Id="rId61" Type="http://schemas.openxmlformats.org/officeDocument/2006/relationships/image" Target="../media/image156.png"/><Relationship Id="rId82" Type="http://schemas.openxmlformats.org/officeDocument/2006/relationships/image" Target="../media/image166.png"/><Relationship Id="rId19" Type="http://schemas.openxmlformats.org/officeDocument/2006/relationships/image" Target="../media/image125.jpeg"/><Relationship Id="rId14" Type="http://schemas.openxmlformats.org/officeDocument/2006/relationships/image" Target="../media/image121.png"/><Relationship Id="rId30" Type="http://schemas.openxmlformats.org/officeDocument/2006/relationships/hyperlink" Target="https://docs.microsoft.com/mem/intune/protect/app-based-conditional-access-intune" TargetMode="External"/><Relationship Id="rId35" Type="http://schemas.openxmlformats.org/officeDocument/2006/relationships/image" Target="../media/image138.png"/><Relationship Id="rId56" Type="http://schemas.openxmlformats.org/officeDocument/2006/relationships/hyperlink" Target="https://www.microsoft.com/en-us/cloud-platform/azure-information-protection" TargetMode="External"/><Relationship Id="rId77" Type="http://schemas.openxmlformats.org/officeDocument/2006/relationships/image" Target="../media/image162.jpeg"/><Relationship Id="rId8" Type="http://schemas.openxmlformats.org/officeDocument/2006/relationships/image" Target="../media/image116.jpeg"/><Relationship Id="rId51" Type="http://schemas.openxmlformats.org/officeDocument/2006/relationships/image" Target="../media/image148.svg"/><Relationship Id="rId72" Type="http://schemas.openxmlformats.org/officeDocument/2006/relationships/hyperlink" Target="https://docs.microsoft.com/azure/architecture/reference-architectures/aws/aws-azure-ad-security" TargetMode="External"/><Relationship Id="rId93" Type="http://schemas.openxmlformats.org/officeDocument/2006/relationships/hyperlink" Target="https://www.microsoft.com/en-us/cloud-platform/cloud-app-security" TargetMode="External"/><Relationship Id="rId98" Type="http://schemas.openxmlformats.org/officeDocument/2006/relationships/image" Target="../media/image176.svg"/></Relationships>
</file>

<file path=ppt/slides/_rels/slide1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81.png"/><Relationship Id="rId26" Type="http://schemas.openxmlformats.org/officeDocument/2006/relationships/image" Target="../media/image189.png"/><Relationship Id="rId39" Type="http://schemas.openxmlformats.org/officeDocument/2006/relationships/image" Target="../media/image200.emf"/><Relationship Id="rId21" Type="http://schemas.openxmlformats.org/officeDocument/2006/relationships/image" Target="../media/image184.png"/><Relationship Id="rId34" Type="http://schemas.openxmlformats.org/officeDocument/2006/relationships/image" Target="../media/image197.png"/><Relationship Id="rId42" Type="http://schemas.openxmlformats.org/officeDocument/2006/relationships/image" Target="../media/image203.png"/><Relationship Id="rId7" Type="http://schemas.openxmlformats.org/officeDocument/2006/relationships/image" Target="../media/image121.png"/><Relationship Id="rId2" Type="http://schemas.openxmlformats.org/officeDocument/2006/relationships/notesSlide" Target="../notesSlides/notesSlide13.xml"/><Relationship Id="rId16" Type="http://schemas.openxmlformats.org/officeDocument/2006/relationships/image" Target="../media/image179.png"/><Relationship Id="rId20" Type="http://schemas.openxmlformats.org/officeDocument/2006/relationships/image" Target="../media/image183.png"/><Relationship Id="rId29" Type="http://schemas.openxmlformats.org/officeDocument/2006/relationships/image" Target="../media/image192.png"/><Relationship Id="rId41" Type="http://schemas.openxmlformats.org/officeDocument/2006/relationships/image" Target="../media/image202.svg"/><Relationship Id="rId1" Type="http://schemas.openxmlformats.org/officeDocument/2006/relationships/slideLayout" Target="../slideLayouts/slideLayout97.xml"/><Relationship Id="rId6" Type="http://schemas.openxmlformats.org/officeDocument/2006/relationships/image" Target="../media/image120.png"/><Relationship Id="rId11" Type="http://schemas.openxmlformats.org/officeDocument/2006/relationships/image" Target="../media/image178.png"/><Relationship Id="rId24" Type="http://schemas.openxmlformats.org/officeDocument/2006/relationships/image" Target="../media/image187.png"/><Relationship Id="rId32" Type="http://schemas.openxmlformats.org/officeDocument/2006/relationships/image" Target="../media/image195.png"/><Relationship Id="rId37" Type="http://schemas.openxmlformats.org/officeDocument/2006/relationships/image" Target="../media/image161.png"/><Relationship Id="rId40" Type="http://schemas.openxmlformats.org/officeDocument/2006/relationships/image" Target="../media/image201.png"/><Relationship Id="rId5" Type="http://schemas.openxmlformats.org/officeDocument/2006/relationships/image" Target="../media/image119.png"/><Relationship Id="rId15" Type="http://schemas.openxmlformats.org/officeDocument/2006/relationships/image" Target="../media/image141.png"/><Relationship Id="rId23" Type="http://schemas.openxmlformats.org/officeDocument/2006/relationships/image" Target="../media/image186.png"/><Relationship Id="rId28" Type="http://schemas.openxmlformats.org/officeDocument/2006/relationships/image" Target="../media/image191.jpeg"/><Relationship Id="rId36" Type="http://schemas.openxmlformats.org/officeDocument/2006/relationships/image" Target="../media/image199.png"/><Relationship Id="rId10" Type="http://schemas.openxmlformats.org/officeDocument/2006/relationships/image" Target="../media/image124.png"/><Relationship Id="rId19" Type="http://schemas.openxmlformats.org/officeDocument/2006/relationships/image" Target="../media/image182.png"/><Relationship Id="rId31" Type="http://schemas.openxmlformats.org/officeDocument/2006/relationships/image" Target="../media/image194.svg"/><Relationship Id="rId44" Type="http://schemas.openxmlformats.org/officeDocument/2006/relationships/image" Target="../media/image205.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40.png"/><Relationship Id="rId22" Type="http://schemas.openxmlformats.org/officeDocument/2006/relationships/image" Target="../media/image185.png"/><Relationship Id="rId27" Type="http://schemas.openxmlformats.org/officeDocument/2006/relationships/image" Target="../media/image190.png"/><Relationship Id="rId30" Type="http://schemas.openxmlformats.org/officeDocument/2006/relationships/image" Target="../media/image193.png"/><Relationship Id="rId35" Type="http://schemas.openxmlformats.org/officeDocument/2006/relationships/image" Target="../media/image198.svg"/><Relationship Id="rId43" Type="http://schemas.openxmlformats.org/officeDocument/2006/relationships/image" Target="../media/image204.png"/><Relationship Id="rId8" Type="http://schemas.openxmlformats.org/officeDocument/2006/relationships/image" Target="../media/image122.png"/><Relationship Id="rId3" Type="http://schemas.openxmlformats.org/officeDocument/2006/relationships/image" Target="../media/image177.png"/><Relationship Id="rId12" Type="http://schemas.openxmlformats.org/officeDocument/2006/relationships/image" Target="../media/image136.png"/><Relationship Id="rId17" Type="http://schemas.openxmlformats.org/officeDocument/2006/relationships/image" Target="../media/image180.png"/><Relationship Id="rId25" Type="http://schemas.openxmlformats.org/officeDocument/2006/relationships/image" Target="../media/image188.png"/><Relationship Id="rId33" Type="http://schemas.openxmlformats.org/officeDocument/2006/relationships/image" Target="../media/image196.svg"/><Relationship Id="rId38" Type="http://schemas.openxmlformats.org/officeDocument/2006/relationships/image" Target="../media/image115.png"/></Relationships>
</file>

<file path=ppt/slides/_rels/slide17.xml.rels><?xml version="1.0" encoding="UTF-8" standalone="yes"?>
<Relationships xmlns="http://schemas.openxmlformats.org/package/2006/relationships"><Relationship Id="rId26" Type="http://schemas.openxmlformats.org/officeDocument/2006/relationships/image" Target="../media/image177.png"/><Relationship Id="rId21" Type="http://schemas.openxmlformats.org/officeDocument/2006/relationships/image" Target="../media/image222.png"/><Relationship Id="rId42" Type="http://schemas.openxmlformats.org/officeDocument/2006/relationships/image" Target="../media/image88.png"/><Relationship Id="rId47" Type="http://schemas.openxmlformats.org/officeDocument/2006/relationships/image" Target="../media/image402.png"/><Relationship Id="rId63" Type="http://schemas.openxmlformats.org/officeDocument/2006/relationships/image" Target="../media/image137.jpeg"/><Relationship Id="rId68" Type="http://schemas.openxmlformats.org/officeDocument/2006/relationships/image" Target="../media/image182.png"/><Relationship Id="rId84" Type="http://schemas.openxmlformats.org/officeDocument/2006/relationships/image" Target="../media/image198.svg"/><Relationship Id="rId89" Type="http://schemas.openxmlformats.org/officeDocument/2006/relationships/image" Target="../media/image410.png"/><Relationship Id="rId16" Type="http://schemas.openxmlformats.org/officeDocument/2006/relationships/image" Target="../media/image217.svg"/><Relationship Id="rId11" Type="http://schemas.openxmlformats.org/officeDocument/2006/relationships/image" Target="../media/image212.png"/><Relationship Id="rId32" Type="http://schemas.openxmlformats.org/officeDocument/2006/relationships/image" Target="../media/image123.png"/><Relationship Id="rId37" Type="http://schemas.openxmlformats.org/officeDocument/2006/relationships/image" Target="../media/image224.svg"/><Relationship Id="rId53" Type="http://schemas.openxmlformats.org/officeDocument/2006/relationships/hyperlink" Target="https://docs.microsoft.com/azure/virtual-wan/sd-wan-connectivity-architecture" TargetMode="External"/><Relationship Id="rId58" Type="http://schemas.openxmlformats.org/officeDocument/2006/relationships/image" Target="../media/image233.svg"/><Relationship Id="rId74" Type="http://schemas.openxmlformats.org/officeDocument/2006/relationships/image" Target="../media/image188.png"/><Relationship Id="rId79" Type="http://schemas.openxmlformats.org/officeDocument/2006/relationships/image" Target="../media/image193.png"/><Relationship Id="rId5" Type="http://schemas.openxmlformats.org/officeDocument/2006/relationships/image" Target="../media/image208.png"/><Relationship Id="rId90" Type="http://schemas.openxmlformats.org/officeDocument/2006/relationships/image" Target="../media/image234.png"/><Relationship Id="rId14" Type="http://schemas.openxmlformats.org/officeDocument/2006/relationships/image" Target="../media/image215.svg"/><Relationship Id="rId22" Type="http://schemas.openxmlformats.org/officeDocument/2006/relationships/hyperlink" Target="https://docs.microsoft.com/en-us/information-protection/get-started/requirements-applications" TargetMode="External"/><Relationship Id="rId27" Type="http://schemas.openxmlformats.org/officeDocument/2006/relationships/image" Target="../media/image118.png"/><Relationship Id="rId30" Type="http://schemas.openxmlformats.org/officeDocument/2006/relationships/image" Target="../media/image121.png"/><Relationship Id="rId35" Type="http://schemas.openxmlformats.org/officeDocument/2006/relationships/hyperlink" Target="https://docs.microsoft.com/azure/firewall/overview" TargetMode="External"/><Relationship Id="rId43" Type="http://schemas.openxmlformats.org/officeDocument/2006/relationships/image" Target="../media/image89.svg"/><Relationship Id="rId48" Type="http://schemas.openxmlformats.org/officeDocument/2006/relationships/hyperlink" Target="https://docs.microsoft.com/azure/vpn-gateway/vpn-gateway-about-vpngateways" TargetMode="External"/><Relationship Id="rId56" Type="http://schemas.openxmlformats.org/officeDocument/2006/relationships/hyperlink" Target="https://docs.microsoft.com/azure/defender-for-cloud/defender-for-dns-introduction" TargetMode="External"/><Relationship Id="rId64" Type="http://schemas.openxmlformats.org/officeDocument/2006/relationships/image" Target="../media/image140.png"/><Relationship Id="rId69" Type="http://schemas.openxmlformats.org/officeDocument/2006/relationships/image" Target="../media/image183.png"/><Relationship Id="rId77" Type="http://schemas.openxmlformats.org/officeDocument/2006/relationships/image" Target="../media/image191.jpeg"/><Relationship Id="rId8" Type="http://schemas.openxmlformats.org/officeDocument/2006/relationships/image" Target="../media/image210.png"/><Relationship Id="rId51" Type="http://schemas.openxmlformats.org/officeDocument/2006/relationships/image" Target="../media/image228.png"/><Relationship Id="rId72" Type="http://schemas.openxmlformats.org/officeDocument/2006/relationships/image" Target="../media/image186.png"/><Relationship Id="rId80" Type="http://schemas.openxmlformats.org/officeDocument/2006/relationships/image" Target="../media/image194.svg"/><Relationship Id="rId85" Type="http://schemas.openxmlformats.org/officeDocument/2006/relationships/image" Target="../media/image199.png"/><Relationship Id="rId3" Type="http://schemas.openxmlformats.org/officeDocument/2006/relationships/image" Target="../media/image206.png"/><Relationship Id="rId12" Type="http://schemas.openxmlformats.org/officeDocument/2006/relationships/image" Target="../media/image213.svg"/><Relationship Id="rId17" Type="http://schemas.openxmlformats.org/officeDocument/2006/relationships/image" Target="../media/image218.png"/><Relationship Id="rId25" Type="http://schemas.openxmlformats.org/officeDocument/2006/relationships/image" Target="../media/image130.png"/><Relationship Id="rId33" Type="http://schemas.openxmlformats.org/officeDocument/2006/relationships/image" Target="../media/image124.png"/><Relationship Id="rId38" Type="http://schemas.openxmlformats.org/officeDocument/2006/relationships/hyperlink" Target="https://docs.microsoft.com/azure/application-gateway/application-gateway-web-application-firewall-overview" TargetMode="External"/><Relationship Id="rId46" Type="http://schemas.openxmlformats.org/officeDocument/2006/relationships/slide" Target="slide44.xml"/><Relationship Id="rId59" Type="http://schemas.openxmlformats.org/officeDocument/2006/relationships/hyperlink" Target="https://docs.microsoft.com/azure/active-directory/manage-apps/application-proxy" TargetMode="External"/><Relationship Id="rId67" Type="http://schemas.openxmlformats.org/officeDocument/2006/relationships/image" Target="../media/image181.png"/><Relationship Id="rId20" Type="http://schemas.openxmlformats.org/officeDocument/2006/relationships/image" Target="../media/image221.png"/><Relationship Id="rId41" Type="http://schemas.openxmlformats.org/officeDocument/2006/relationships/image" Target="../media/image143.png"/><Relationship Id="rId54" Type="http://schemas.openxmlformats.org/officeDocument/2006/relationships/image" Target="../media/image230.png"/><Relationship Id="rId62" Type="http://schemas.openxmlformats.org/officeDocument/2006/relationships/hyperlink" Target="https://docs.microsoft.com/mem/intune/protect/microsoft-tunnel-overview" TargetMode="External"/><Relationship Id="rId70" Type="http://schemas.openxmlformats.org/officeDocument/2006/relationships/image" Target="../media/image184.png"/><Relationship Id="rId75" Type="http://schemas.openxmlformats.org/officeDocument/2006/relationships/image" Target="../media/image189.png"/><Relationship Id="rId83" Type="http://schemas.openxmlformats.org/officeDocument/2006/relationships/image" Target="../media/image197.png"/><Relationship Id="rId88" Type="http://schemas.openxmlformats.org/officeDocument/2006/relationships/slide" Target="slide54.xml"/><Relationship Id="rId91" Type="http://schemas.openxmlformats.org/officeDocument/2006/relationships/slide" Target="slide240.xml"/><Relationship Id="rId1" Type="http://schemas.openxmlformats.org/officeDocument/2006/relationships/slideLayout" Target="../slideLayouts/slideLayout98.xml"/><Relationship Id="rId6" Type="http://schemas.openxmlformats.org/officeDocument/2006/relationships/image" Target="../media/image136.png"/><Relationship Id="rId15" Type="http://schemas.openxmlformats.org/officeDocument/2006/relationships/image" Target="../media/image216.png"/><Relationship Id="rId23" Type="http://schemas.openxmlformats.org/officeDocument/2006/relationships/image" Target="../media/image125.jpeg"/><Relationship Id="rId28" Type="http://schemas.openxmlformats.org/officeDocument/2006/relationships/image" Target="../media/image119.png"/><Relationship Id="rId36" Type="http://schemas.openxmlformats.org/officeDocument/2006/relationships/image" Target="../media/image223.png"/><Relationship Id="rId49" Type="http://schemas.openxmlformats.org/officeDocument/2006/relationships/image" Target="../media/image227.png"/><Relationship Id="rId57" Type="http://schemas.openxmlformats.org/officeDocument/2006/relationships/image" Target="../media/image232.png"/><Relationship Id="rId10" Type="http://schemas.openxmlformats.org/officeDocument/2006/relationships/image" Target="../media/image179.png"/><Relationship Id="rId31" Type="http://schemas.openxmlformats.org/officeDocument/2006/relationships/image" Target="../media/image122.png"/><Relationship Id="rId44" Type="http://schemas.openxmlformats.org/officeDocument/2006/relationships/hyperlink" Target="https://docs.microsoft.com/azure/active-directory/" TargetMode="External"/><Relationship Id="rId52" Type="http://schemas.openxmlformats.org/officeDocument/2006/relationships/image" Target="../media/image229.svg"/><Relationship Id="rId60" Type="http://schemas.openxmlformats.org/officeDocument/2006/relationships/hyperlink" Target="https://docs.microsoft.com/windows/security/threat-protection/microsoft-defender-atp/web-protection-overview" TargetMode="External"/><Relationship Id="rId65" Type="http://schemas.openxmlformats.org/officeDocument/2006/relationships/image" Target="../media/image141.png"/><Relationship Id="rId73" Type="http://schemas.openxmlformats.org/officeDocument/2006/relationships/image" Target="../media/image187.png"/><Relationship Id="rId78" Type="http://schemas.openxmlformats.org/officeDocument/2006/relationships/image" Target="../media/image192.png"/><Relationship Id="rId81" Type="http://schemas.openxmlformats.org/officeDocument/2006/relationships/image" Target="../media/image195.png"/><Relationship Id="rId86" Type="http://schemas.openxmlformats.org/officeDocument/2006/relationships/image" Target="../media/image161.png"/><Relationship Id="rId4" Type="http://schemas.openxmlformats.org/officeDocument/2006/relationships/image" Target="../media/image207.png"/><Relationship Id="rId9" Type="http://schemas.openxmlformats.org/officeDocument/2006/relationships/image" Target="../media/image211.png"/><Relationship Id="rId13" Type="http://schemas.openxmlformats.org/officeDocument/2006/relationships/image" Target="../media/image214.png"/><Relationship Id="rId18" Type="http://schemas.openxmlformats.org/officeDocument/2006/relationships/image" Target="../media/image219.png"/><Relationship Id="rId39" Type="http://schemas.openxmlformats.org/officeDocument/2006/relationships/image" Target="../media/image225.png"/><Relationship Id="rId34" Type="http://schemas.openxmlformats.org/officeDocument/2006/relationships/image" Target="../media/image178.png"/><Relationship Id="rId50" Type="http://schemas.openxmlformats.org/officeDocument/2006/relationships/hyperlink" Target="https://docs.microsoft.com/azure/cdn/cdn-overview" TargetMode="External"/><Relationship Id="rId55" Type="http://schemas.openxmlformats.org/officeDocument/2006/relationships/image" Target="../media/image231.svg"/><Relationship Id="rId76" Type="http://schemas.openxmlformats.org/officeDocument/2006/relationships/image" Target="../media/image190.png"/><Relationship Id="rId7" Type="http://schemas.openxmlformats.org/officeDocument/2006/relationships/image" Target="../media/image209.png"/><Relationship Id="rId71" Type="http://schemas.openxmlformats.org/officeDocument/2006/relationships/image" Target="../media/image185.png"/><Relationship Id="rId92" Type="http://schemas.openxmlformats.org/officeDocument/2006/relationships/image" Target="../media/image411.png"/><Relationship Id="rId2" Type="http://schemas.openxmlformats.org/officeDocument/2006/relationships/notesSlide" Target="../notesSlides/notesSlide14.xml"/><Relationship Id="rId29" Type="http://schemas.openxmlformats.org/officeDocument/2006/relationships/image" Target="../media/image120.png"/><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cloud-app-security/what-is-cloud-app-security" TargetMode="External"/><Relationship Id="rId45" Type="http://schemas.openxmlformats.org/officeDocument/2006/relationships/image" Target="../media/image226.png"/><Relationship Id="rId66" Type="http://schemas.openxmlformats.org/officeDocument/2006/relationships/image" Target="../media/image180.png"/><Relationship Id="rId87" Type="http://schemas.openxmlformats.org/officeDocument/2006/relationships/image" Target="../media/image200.emf"/><Relationship Id="rId61" Type="http://schemas.openxmlformats.org/officeDocument/2006/relationships/image" Target="../media/image162.jpeg"/><Relationship Id="rId82" Type="http://schemas.openxmlformats.org/officeDocument/2006/relationships/image" Target="../media/image196.svg"/><Relationship Id="rId19" Type="http://schemas.openxmlformats.org/officeDocument/2006/relationships/image" Target="../media/image220.png"/></Relationships>
</file>

<file path=ppt/slides/_rels/slide18.xml.rels><?xml version="1.0" encoding="UTF-8" standalone="yes"?>
<Relationships xmlns="http://schemas.openxmlformats.org/package/2006/relationships"><Relationship Id="rId8" Type="http://schemas.openxmlformats.org/officeDocument/2006/relationships/image" Target="../media/image239.svg"/><Relationship Id="rId13" Type="http://schemas.openxmlformats.org/officeDocument/2006/relationships/image" Target="../media/image243.png"/><Relationship Id="rId3" Type="http://schemas.openxmlformats.org/officeDocument/2006/relationships/image" Target="../media/image235.png"/><Relationship Id="rId7" Type="http://schemas.openxmlformats.org/officeDocument/2006/relationships/image" Target="../media/image238.png"/><Relationship Id="rId12" Type="http://schemas.microsoft.com/office/2007/relationships/hdphoto" Target="../media/hdphoto4.wdp"/><Relationship Id="rId2" Type="http://schemas.openxmlformats.org/officeDocument/2006/relationships/notesSlide" Target="../notesSlides/notesSlide15.xml"/><Relationship Id="rId16" Type="http://schemas.openxmlformats.org/officeDocument/2006/relationships/image" Target="../media/image245.svg"/><Relationship Id="rId1" Type="http://schemas.openxmlformats.org/officeDocument/2006/relationships/slideLayout" Target="../slideLayouts/slideLayout123.xml"/><Relationship Id="rId6" Type="http://schemas.openxmlformats.org/officeDocument/2006/relationships/image" Target="../media/image237.svg"/><Relationship Id="rId11" Type="http://schemas.openxmlformats.org/officeDocument/2006/relationships/image" Target="../media/image242.png"/><Relationship Id="rId5" Type="http://schemas.openxmlformats.org/officeDocument/2006/relationships/image" Target="../media/image236.png"/><Relationship Id="rId15" Type="http://schemas.openxmlformats.org/officeDocument/2006/relationships/image" Target="../media/image244.png"/><Relationship Id="rId10" Type="http://schemas.openxmlformats.org/officeDocument/2006/relationships/image" Target="../media/image241.png"/><Relationship Id="rId4" Type="http://schemas.microsoft.com/office/2007/relationships/hdphoto" Target="../media/hdphoto3.wdp"/><Relationship Id="rId9" Type="http://schemas.openxmlformats.org/officeDocument/2006/relationships/image" Target="../media/image240.png"/><Relationship Id="rId1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7.xml"/><Relationship Id="rId1" Type="http://schemas.openxmlformats.org/officeDocument/2006/relationships/slideLayout" Target="../slideLayouts/slideLayout174.xml"/><Relationship Id="rId4" Type="http://schemas.openxmlformats.org/officeDocument/2006/relationships/image" Target="../media/image247.svg"/></Relationships>
</file>

<file path=ppt/slides/_rels/slide2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xml"/><Relationship Id="rId1" Type="http://schemas.openxmlformats.org/officeDocument/2006/relationships/slideLayout" Target="../slideLayouts/slideLayout174.xml"/><Relationship Id="rId4" Type="http://schemas.openxmlformats.org/officeDocument/2006/relationships/image" Target="../media/image249.svg"/></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174.xml"/><Relationship Id="rId4" Type="http://schemas.openxmlformats.org/officeDocument/2006/relationships/image" Target="../media/image251.svg"/></Relationships>
</file>

<file path=ppt/slides/_rels/slide23.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40.xml.rels><?xml version="1.0" encoding="UTF-8" standalone="yes"?>
<Relationships xmlns="http://schemas.openxmlformats.org/package/2006/relationships"><Relationship Id="rId26" Type="http://schemas.openxmlformats.org/officeDocument/2006/relationships/image" Target="../media/image132.png"/><Relationship Id="rId21" Type="http://schemas.openxmlformats.org/officeDocument/2006/relationships/image" Target="../media/image127.png"/><Relationship Id="rId42" Type="http://schemas.openxmlformats.org/officeDocument/2006/relationships/image" Target="../media/image89.svg"/><Relationship Id="rId47" Type="http://schemas.openxmlformats.org/officeDocument/2006/relationships/image" Target="../media/image146.png"/><Relationship Id="rId63" Type="http://schemas.openxmlformats.org/officeDocument/2006/relationships/hyperlink" Target="https://docs.microsoft.com/azure/active-directory/saas-apps/tutorial-list" TargetMode="External"/><Relationship Id="rId68" Type="http://schemas.openxmlformats.org/officeDocument/2006/relationships/hyperlink" Target="https://docs.microsoft.com/azure/active-directory/active-directory-conditional-access-azure-portal" TargetMode="External"/><Relationship Id="rId84" Type="http://schemas.openxmlformats.org/officeDocument/2006/relationships/image" Target="../media/image168.png"/><Relationship Id="rId89" Type="http://schemas.openxmlformats.org/officeDocument/2006/relationships/image" Target="../media/image172.svg"/><Relationship Id="rId16" Type="http://schemas.openxmlformats.org/officeDocument/2006/relationships/image" Target="../media/image123.png"/><Relationship Id="rId11" Type="http://schemas.openxmlformats.org/officeDocument/2006/relationships/image" Target="../media/image118.png"/><Relationship Id="rId32" Type="http://schemas.openxmlformats.org/officeDocument/2006/relationships/image" Target="../media/image135.jpeg"/><Relationship Id="rId37" Type="http://schemas.openxmlformats.org/officeDocument/2006/relationships/image" Target="../media/image140.png"/><Relationship Id="rId53" Type="http://schemas.openxmlformats.org/officeDocument/2006/relationships/image" Target="../media/image150.svg"/><Relationship Id="rId58" Type="http://schemas.openxmlformats.org/officeDocument/2006/relationships/image" Target="../media/image153.png"/><Relationship Id="rId74" Type="http://schemas.openxmlformats.org/officeDocument/2006/relationships/hyperlink" Target="https://cloud.google.com/architecture/identity/federating-gcp-with-azure-active-directory" TargetMode="External"/><Relationship Id="rId79" Type="http://schemas.openxmlformats.org/officeDocument/2006/relationships/image" Target="../media/image164.emf"/><Relationship Id="rId5" Type="http://schemas.openxmlformats.org/officeDocument/2006/relationships/image" Target="../media/image114.png"/><Relationship Id="rId90" Type="http://schemas.openxmlformats.org/officeDocument/2006/relationships/hyperlink" Target="https://docs.microsoft.com/en-us/azure/active-directory/authentication/multi-factor-authentication" TargetMode="External"/><Relationship Id="rId95" Type="http://schemas.openxmlformats.org/officeDocument/2006/relationships/image" Target="../media/image174.jpeg"/><Relationship Id="rId22" Type="http://schemas.openxmlformats.org/officeDocument/2006/relationships/image" Target="../media/image128.png"/><Relationship Id="rId27" Type="http://schemas.openxmlformats.org/officeDocument/2006/relationships/image" Target="../media/image132.svg"/><Relationship Id="rId43" Type="http://schemas.openxmlformats.org/officeDocument/2006/relationships/hyperlink" Target="https://docs.microsoft.com/cloud-app-security/proxy-intro-aad" TargetMode="External"/><Relationship Id="rId48" Type="http://schemas.openxmlformats.org/officeDocument/2006/relationships/image" Target="../media/image146.svg"/><Relationship Id="rId64" Type="http://schemas.openxmlformats.org/officeDocument/2006/relationships/hyperlink" Target="https://docs.microsoft.com/azure/active-directory-b2c/" TargetMode="External"/><Relationship Id="rId69" Type="http://schemas.openxmlformats.org/officeDocument/2006/relationships/hyperlink" Target="https://docs.microsoft.com/en-us/azure/active-directory/active-directory-b2b-what-is-azure-ad-b2b" TargetMode="External"/><Relationship Id="rId80" Type="http://schemas.openxmlformats.org/officeDocument/2006/relationships/image" Target="../media/image165.png"/><Relationship Id="rId85" Type="http://schemas.openxmlformats.org/officeDocument/2006/relationships/hyperlink" Target="https://docs.microsoft.com/mem/intune/" TargetMode="External"/><Relationship Id="rId3" Type="http://schemas.openxmlformats.org/officeDocument/2006/relationships/image" Target="../media/image112.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0.png"/><Relationship Id="rId33" Type="http://schemas.openxmlformats.org/officeDocument/2006/relationships/image" Target="../media/image136.png"/><Relationship Id="rId38" Type="http://schemas.openxmlformats.org/officeDocument/2006/relationships/image" Target="../media/image141.png"/><Relationship Id="rId46" Type="http://schemas.openxmlformats.org/officeDocument/2006/relationships/image" Target="../media/image144.svg"/><Relationship Id="rId59" Type="http://schemas.openxmlformats.org/officeDocument/2006/relationships/image" Target="../media/image154.png"/><Relationship Id="rId67" Type="http://schemas.openxmlformats.org/officeDocument/2006/relationships/image" Target="../media/image159.png"/><Relationship Id="rId20" Type="http://schemas.openxmlformats.org/officeDocument/2006/relationships/image" Target="../media/image126.png"/><Relationship Id="rId41" Type="http://schemas.openxmlformats.org/officeDocument/2006/relationships/image" Target="../media/image89.png"/><Relationship Id="rId54" Type="http://schemas.openxmlformats.org/officeDocument/2006/relationships/hyperlink" Target="https://aka.ms/MCRA" TargetMode="External"/><Relationship Id="rId62" Type="http://schemas.openxmlformats.org/officeDocument/2006/relationships/image" Target="../media/image157.png"/><Relationship Id="rId70" Type="http://schemas.openxmlformats.org/officeDocument/2006/relationships/hyperlink" Target="https://docs.microsoft.com/en-us/azure/active-directory/" TargetMode="External"/><Relationship Id="rId75" Type="http://schemas.openxmlformats.org/officeDocument/2006/relationships/image" Target="../media/image161.png"/><Relationship Id="rId83" Type="http://schemas.openxmlformats.org/officeDocument/2006/relationships/image" Target="../media/image167.png"/><Relationship Id="rId88" Type="http://schemas.openxmlformats.org/officeDocument/2006/relationships/image" Target="../media/image172.png"/><Relationship Id="rId91" Type="http://schemas.openxmlformats.org/officeDocument/2006/relationships/image" Target="../media/image173.png"/><Relationship Id="rId96" Type="http://schemas.openxmlformats.org/officeDocument/2006/relationships/hyperlink" Target="https://docs.microsoft.com/en-us/azure-advanced-threat-protection/" TargetMode="External"/><Relationship Id="rId1" Type="http://schemas.openxmlformats.org/officeDocument/2006/relationships/slideLayout" Target="../slideLayouts/slideLayout510.xml"/><Relationship Id="rId6" Type="http://schemas.openxmlformats.org/officeDocument/2006/relationships/image" Target="../media/image114.svg"/><Relationship Id="rId15" Type="http://schemas.openxmlformats.org/officeDocument/2006/relationships/image" Target="../media/image122.png"/><Relationship Id="rId23" Type="http://schemas.openxmlformats.org/officeDocument/2006/relationships/image" Target="../media/image129.png"/><Relationship Id="rId28" Type="http://schemas.openxmlformats.org/officeDocument/2006/relationships/hyperlink" Target="https://docs.microsoft.com/microsoft-365/compliance/information-protection" TargetMode="External"/><Relationship Id="rId36" Type="http://schemas.openxmlformats.org/officeDocument/2006/relationships/image" Target="../media/image139.jpeg"/><Relationship Id="rId49" Type="http://schemas.openxmlformats.org/officeDocument/2006/relationships/hyperlink" Target="https://docs.microsoft.com/azure/active-directory/conditional-access/concept-continuous-access-evaluation" TargetMode="External"/><Relationship Id="rId57" Type="http://schemas.openxmlformats.org/officeDocument/2006/relationships/image" Target="../media/image152.png"/><Relationship Id="rId10" Type="http://schemas.openxmlformats.org/officeDocument/2006/relationships/hyperlink" Target="https://docs.microsoft.com/en-us/azure/active-directory/active-directory-conditional-access-azure-portal" TargetMode="External"/><Relationship Id="rId31" Type="http://schemas.openxmlformats.org/officeDocument/2006/relationships/image" Target="../media/image134.png"/><Relationship Id="rId44" Type="http://schemas.openxmlformats.org/officeDocument/2006/relationships/image" Target="../media/image143.png"/><Relationship Id="rId52" Type="http://schemas.openxmlformats.org/officeDocument/2006/relationships/image" Target="../media/image150.png"/><Relationship Id="rId60" Type="http://schemas.openxmlformats.org/officeDocument/2006/relationships/image" Target="../media/image155.png"/><Relationship Id="rId65" Type="http://schemas.openxmlformats.org/officeDocument/2006/relationships/hyperlink" Target="http://aka.ms/threatintelligence" TargetMode="External"/><Relationship Id="rId73" Type="http://schemas.openxmlformats.org/officeDocument/2006/relationships/image" Target="../media/image160.png"/><Relationship Id="rId78" Type="http://schemas.openxmlformats.org/officeDocument/2006/relationships/image" Target="../media/image163.png"/><Relationship Id="rId81" Type="http://schemas.openxmlformats.org/officeDocument/2006/relationships/hyperlink" Target="https://docs.microsoft.com/mem/intune/protect/device-compliance-partners" TargetMode="External"/><Relationship Id="rId86" Type="http://schemas.openxmlformats.org/officeDocument/2006/relationships/image" Target="../media/image170.png"/><Relationship Id="rId94" Type="http://schemas.openxmlformats.org/officeDocument/2006/relationships/hyperlink" Target="https://docs.microsoft.com/windows/security/identity-protection/hello-for-business/" TargetMode="External"/><Relationship Id="rId4" Type="http://schemas.openxmlformats.org/officeDocument/2006/relationships/image" Target="../media/image112.svg"/><Relationship Id="rId9" Type="http://schemas.openxmlformats.org/officeDocument/2006/relationships/image" Target="../media/image117.jpeg"/><Relationship Id="rId13" Type="http://schemas.openxmlformats.org/officeDocument/2006/relationships/image" Target="../media/image120.png"/><Relationship Id="rId18" Type="http://schemas.openxmlformats.org/officeDocument/2006/relationships/hyperlink" Target="https://docs.microsoft.com/en-us/information-protection/get-started/requirements-applications" TargetMode="External"/><Relationship Id="rId39" Type="http://schemas.openxmlformats.org/officeDocument/2006/relationships/image" Target="../media/image142.emf"/><Relationship Id="rId34" Type="http://schemas.openxmlformats.org/officeDocument/2006/relationships/image" Target="../media/image137.jpeg"/><Relationship Id="rId50" Type="http://schemas.openxmlformats.org/officeDocument/2006/relationships/image" Target="../media/image148.png"/><Relationship Id="rId55" Type="http://schemas.openxmlformats.org/officeDocument/2006/relationships/image" Target="../media/image151.png"/><Relationship Id="rId76" Type="http://schemas.openxmlformats.org/officeDocument/2006/relationships/hyperlink" Target="https://docs.microsoft.com/windows/security/threat-protection/microsoft-defender-atp/microsoft-defender-advanced-threat-protection" TargetMode="External"/><Relationship Id="rId97" Type="http://schemas.openxmlformats.org/officeDocument/2006/relationships/image" Target="../media/image176.png"/><Relationship Id="rId7" Type="http://schemas.openxmlformats.org/officeDocument/2006/relationships/image" Target="../media/image115.png"/><Relationship Id="rId71" Type="http://schemas.openxmlformats.org/officeDocument/2006/relationships/hyperlink" Target="https://docs.microsoft.com/azure/active-directory/devices/howto-vm-sign-in-azure-ad-linux" TargetMode="External"/><Relationship Id="rId92" Type="http://schemas.openxmlformats.org/officeDocument/2006/relationships/hyperlink" Target="https://docs.microsoft.com/en-us/azure/active-directory/active-directory-identityprotection" TargetMode="External"/><Relationship Id="rId2" Type="http://schemas.openxmlformats.org/officeDocument/2006/relationships/notesSlide" Target="../notesSlides/notesSlide22.xml"/><Relationship Id="rId29" Type="http://schemas.openxmlformats.org/officeDocument/2006/relationships/image" Target="../media/image133.emf"/><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azure/active-directory/app-proxy/application-proxy" TargetMode="External"/><Relationship Id="rId45" Type="http://schemas.openxmlformats.org/officeDocument/2006/relationships/hyperlink" Target="https://docs.microsoft.com/azure/active-directory/authentication/tutorial-enable-sspr" TargetMode="External"/><Relationship Id="rId66" Type="http://schemas.openxmlformats.org/officeDocument/2006/relationships/image" Target="../media/image158.png"/><Relationship Id="rId87" Type="http://schemas.openxmlformats.org/officeDocument/2006/relationships/image" Target="../media/image170.svg"/><Relationship Id="rId61" Type="http://schemas.openxmlformats.org/officeDocument/2006/relationships/image" Target="../media/image156.png"/><Relationship Id="rId82" Type="http://schemas.openxmlformats.org/officeDocument/2006/relationships/image" Target="../media/image166.png"/><Relationship Id="rId19" Type="http://schemas.openxmlformats.org/officeDocument/2006/relationships/image" Target="../media/image125.jpeg"/><Relationship Id="rId14" Type="http://schemas.openxmlformats.org/officeDocument/2006/relationships/image" Target="../media/image121.png"/><Relationship Id="rId30" Type="http://schemas.openxmlformats.org/officeDocument/2006/relationships/hyperlink" Target="https://docs.microsoft.com/mem/intune/protect/app-based-conditional-access-intune" TargetMode="External"/><Relationship Id="rId35" Type="http://schemas.openxmlformats.org/officeDocument/2006/relationships/image" Target="../media/image138.png"/><Relationship Id="rId56" Type="http://schemas.openxmlformats.org/officeDocument/2006/relationships/hyperlink" Target="https://www.microsoft.com/en-us/cloud-platform/azure-information-protection" TargetMode="External"/><Relationship Id="rId77" Type="http://schemas.openxmlformats.org/officeDocument/2006/relationships/image" Target="../media/image162.jpeg"/><Relationship Id="rId8" Type="http://schemas.openxmlformats.org/officeDocument/2006/relationships/image" Target="../media/image116.jpeg"/><Relationship Id="rId51" Type="http://schemas.openxmlformats.org/officeDocument/2006/relationships/image" Target="../media/image148.svg"/><Relationship Id="rId72" Type="http://schemas.openxmlformats.org/officeDocument/2006/relationships/hyperlink" Target="https://docs.microsoft.com/azure/architecture/reference-architectures/aws/aws-azure-ad-security" TargetMode="External"/><Relationship Id="rId93" Type="http://schemas.openxmlformats.org/officeDocument/2006/relationships/hyperlink" Target="https://www.microsoft.com/en-us/cloud-platform/cloud-app-security" TargetMode="External"/><Relationship Id="rId98" Type="http://schemas.openxmlformats.org/officeDocument/2006/relationships/image" Target="../media/image17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42.xml"/><Relationship Id="rId1" Type="http://schemas.openxmlformats.org/officeDocument/2006/relationships/slideLayout" Target="../slideLayouts/slideLayout270.xml"/><Relationship Id="rId6" Type="http://schemas.openxmlformats.org/officeDocument/2006/relationships/image" Target="../media/image415.svg"/><Relationship Id="rId5" Type="http://schemas.openxmlformats.org/officeDocument/2006/relationships/image" Target="../media/image414.png"/><Relationship Id="rId4" Type="http://schemas.openxmlformats.org/officeDocument/2006/relationships/image" Target="../media/image41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17.svg"/><Relationship Id="rId3" Type="http://schemas.openxmlformats.org/officeDocument/2006/relationships/image" Target="../media/image515.png"/><Relationship Id="rId7" Type="http://schemas.openxmlformats.org/officeDocument/2006/relationships/image" Target="../media/image217.png"/><Relationship Id="rId2" Type="http://schemas.openxmlformats.org/officeDocument/2006/relationships/notesSlide" Target="../notesSlides/notesSlide52.xml"/><Relationship Id="rId1" Type="http://schemas.openxmlformats.org/officeDocument/2006/relationships/slideLayout" Target="../slideLayouts/slideLayout1010.xml"/><Relationship Id="rId6" Type="http://schemas.openxmlformats.org/officeDocument/2006/relationships/image" Target="../media/image518.svg"/><Relationship Id="rId5" Type="http://schemas.openxmlformats.org/officeDocument/2006/relationships/image" Target="../media/image517.png"/><Relationship Id="rId10" Type="http://schemas.openxmlformats.org/officeDocument/2006/relationships/image" Target="../media/image520.svg"/><Relationship Id="rId4" Type="http://schemas.openxmlformats.org/officeDocument/2006/relationships/image" Target="../media/image516.svg"/><Relationship Id="rId9" Type="http://schemas.openxmlformats.org/officeDocument/2006/relationships/image" Target="../media/image519.pn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github.com/azure/enterprise-scale"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6.xml"/><Relationship Id="rId1" Type="http://schemas.openxmlformats.org/officeDocument/2006/relationships/tags" Target="../tags/tag3.xml"/><Relationship Id="rId5" Type="http://schemas.openxmlformats.org/officeDocument/2006/relationships/image" Target="../media/image66.sv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9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Microsoft-Logo-White - Vyopta">
            <a:extLst>
              <a:ext uri="{FF2B5EF4-FFF2-40B4-BE49-F238E27FC236}">
                <a16:creationId xmlns:a16="http://schemas.microsoft.com/office/drawing/2014/main" id="{372776A1-D93F-71D4-0529-F474ACC83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985" y="5366565"/>
            <a:ext cx="1773126" cy="652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C5C84A-257D-5DA5-10C2-930E50E21B07}"/>
              </a:ext>
            </a:extLst>
          </p:cNvPr>
          <p:cNvSpPr txBox="1"/>
          <p:nvPr/>
        </p:nvSpPr>
        <p:spPr>
          <a:xfrm>
            <a:off x="757383" y="2807854"/>
            <a:ext cx="7833811" cy="707886"/>
          </a:xfrm>
          <a:prstGeom prst="rect">
            <a:avLst/>
          </a:prstGeom>
          <a:noFill/>
        </p:spPr>
        <p:txBody>
          <a:bodyPr wrap="none" rtlCol="0">
            <a:spAutoFit/>
          </a:bodyPr>
          <a:lstStyle/>
          <a:p>
            <a:r>
              <a:rPr lang="en-US" sz="4000" spc="-50" dirty="0">
                <a:ln w="3175">
                  <a:noFill/>
                </a:ln>
                <a:solidFill>
                  <a:schemeClr val="bg1"/>
                </a:solidFill>
                <a:latin typeface="Segoe UI Semibold"/>
                <a:cs typeface="Segoe UI" panose="020B0502040204020203" pitchFamily="34" charset="0"/>
              </a:rPr>
              <a:t>Cloud Adoption Framework (CAF)</a:t>
            </a:r>
            <a:endParaRPr lang="LID4096" sz="4000" spc="-50" dirty="0">
              <a:ln w="3175">
                <a:noFill/>
              </a:ln>
              <a:solidFill>
                <a:schemeClr val="bg1"/>
              </a:solidFill>
              <a:latin typeface="Segoe UI Semibold"/>
              <a:cs typeface="Segoe UI" panose="020B0502040204020203" pitchFamily="34" charset="0"/>
            </a:endParaRPr>
          </a:p>
        </p:txBody>
      </p:sp>
    </p:spTree>
    <p:extLst>
      <p:ext uri="{BB962C8B-B14F-4D97-AF65-F5344CB8AC3E}">
        <p14:creationId xmlns:p14="http://schemas.microsoft.com/office/powerpoint/2010/main" val="379013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crosoft-Logo-White - Vyopta">
            <a:extLst>
              <a:ext uri="{FF2B5EF4-FFF2-40B4-BE49-F238E27FC236}">
                <a16:creationId xmlns:a16="http://schemas.microsoft.com/office/drawing/2014/main" id="{372776A1-D93F-71D4-0529-F474ACC83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985" y="5366565"/>
            <a:ext cx="1773126" cy="652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C5C84A-257D-5DA5-10C2-930E50E21B07}"/>
              </a:ext>
            </a:extLst>
          </p:cNvPr>
          <p:cNvSpPr txBox="1"/>
          <p:nvPr/>
        </p:nvSpPr>
        <p:spPr>
          <a:xfrm>
            <a:off x="757383" y="2807854"/>
            <a:ext cx="6874382" cy="707886"/>
          </a:xfrm>
          <a:prstGeom prst="rect">
            <a:avLst/>
          </a:prstGeom>
          <a:noFill/>
        </p:spPr>
        <p:txBody>
          <a:bodyPr wrap="none" rtlCol="0">
            <a:spAutoFit/>
          </a:bodyPr>
          <a:lstStyle/>
          <a:p>
            <a:r>
              <a:rPr lang="en-US" sz="4000" spc="-50" dirty="0">
                <a:ln w="3175">
                  <a:noFill/>
                </a:ln>
                <a:solidFill>
                  <a:schemeClr val="bg1"/>
                </a:solidFill>
                <a:latin typeface="Segoe UI Semibold"/>
                <a:cs typeface="Segoe UI" panose="020B0502040204020203" pitchFamily="34" charset="0"/>
              </a:rPr>
              <a:t>Best Practices for Swiss Banks</a:t>
            </a:r>
            <a:endParaRPr lang="LID4096" sz="4000" spc="-50" dirty="0">
              <a:ln w="3175">
                <a:noFill/>
              </a:ln>
              <a:solidFill>
                <a:schemeClr val="bg1"/>
              </a:solidFill>
              <a:latin typeface="Segoe UI Semibold"/>
              <a:cs typeface="Segoe UI" panose="020B0502040204020203" pitchFamily="34" charset="0"/>
            </a:endParaRPr>
          </a:p>
        </p:txBody>
      </p:sp>
      <p:sp>
        <p:nvSpPr>
          <p:cNvPr id="42" name="Text Placeholder 2">
            <a:extLst>
              <a:ext uri="{FF2B5EF4-FFF2-40B4-BE49-F238E27FC236}">
                <a16:creationId xmlns:a16="http://schemas.microsoft.com/office/drawing/2014/main" id="{7CB1DF98-E09E-154A-72A9-FDDF3C6E5C24}"/>
              </a:ext>
            </a:extLst>
          </p:cNvPr>
          <p:cNvSpPr txBox="1">
            <a:spLocks/>
          </p:cNvSpPr>
          <p:nvPr/>
        </p:nvSpPr>
        <p:spPr>
          <a:xfrm>
            <a:off x="919115" y="4197732"/>
            <a:ext cx="7130975" cy="677108"/>
          </a:xfrm>
          <a:prstGeom prst="rect">
            <a:avLst/>
          </a:prstGeom>
          <a:noFill/>
        </p:spPr>
        <p:txBody>
          <a:bodyPr vert="horz" wrap="square" lIns="0" tIns="0" rIns="0" bIns="0" rtlCol="0" anchor="t">
            <a:spAutoFit/>
          </a:bodyPr>
          <a:lstStyle>
            <a:lvl1pPr marL="0" indent="0" algn="l" defTabSz="911939" rtl="0" eaLnBrk="1" latinLnBrk="0" hangingPunct="1">
              <a:lnSpc>
                <a:spcPct val="90000"/>
              </a:lnSpc>
              <a:spcBef>
                <a:spcPts val="0"/>
              </a:spcBef>
              <a:buFont typeface="Arial" panose="020B0604020202020204" pitchFamily="34" charset="0"/>
              <a:buNone/>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ct val="100000"/>
              </a:lnSpc>
            </a:pPr>
            <a:r>
              <a:rPr kumimoji="0" lang="en-US" sz="2200" b="0" i="0" u="none" strike="noStrike" kern="1200" cap="none" spc="0" normalizeH="0" baseline="0" noProof="0" dirty="0">
                <a:ln>
                  <a:noFill/>
                </a:ln>
                <a:solidFill>
                  <a:sysClr val="window" lastClr="FFFFFF"/>
                </a:solidFill>
                <a:effectLst/>
                <a:uLnTx/>
                <a:uFillTx/>
                <a:latin typeface="Segoe UI"/>
                <a:ea typeface="+mn-ea"/>
                <a:cs typeface="Segoe UI" panose="020B0502040204020203" pitchFamily="34" charset="0"/>
              </a:rPr>
              <a:t>Andre Heim, Partner Technology Strategist</a:t>
            </a:r>
          </a:p>
          <a:p>
            <a:pPr marL="0" marR="0" lvl="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ysClr val="window" lastClr="FFFFFF"/>
                </a:solidFill>
                <a:effectLst/>
                <a:uLnTx/>
                <a:uFillTx/>
                <a:latin typeface="Segoe UI"/>
                <a:ea typeface="+mn-ea"/>
                <a:cs typeface="Segoe UI"/>
              </a:rPr>
              <a:t>Francisco Teles, Cloud Solution Architect</a:t>
            </a:r>
          </a:p>
        </p:txBody>
      </p:sp>
    </p:spTree>
    <p:extLst>
      <p:ext uri="{BB962C8B-B14F-4D97-AF65-F5344CB8AC3E}">
        <p14:creationId xmlns:p14="http://schemas.microsoft.com/office/powerpoint/2010/main" val="180186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19F4-05B6-4899-834C-4BA3B96B3635}"/>
              </a:ext>
            </a:extLst>
          </p:cNvPr>
          <p:cNvSpPr>
            <a:spLocks noGrp="1"/>
          </p:cNvSpPr>
          <p:nvPr>
            <p:ph type="title"/>
          </p:nvPr>
        </p:nvSpPr>
        <p:spPr>
          <a:xfrm>
            <a:off x="588263" y="457200"/>
            <a:ext cx="11018520" cy="1107996"/>
          </a:xfrm>
        </p:spPr>
        <p:txBody>
          <a:bodyPr/>
          <a:lstStyle/>
          <a:p>
            <a:r>
              <a:rPr lang="en-US" dirty="0"/>
              <a:t>Principles behind Best Practices for Swiss Banks</a:t>
            </a:r>
            <a:br>
              <a:rPr lang="en-US" dirty="0"/>
            </a:br>
            <a:endParaRPr lang="en-US" dirty="0"/>
          </a:p>
        </p:txBody>
      </p:sp>
      <p:sp>
        <p:nvSpPr>
          <p:cNvPr id="65" name="TextBox 64">
            <a:extLst>
              <a:ext uri="{FF2B5EF4-FFF2-40B4-BE49-F238E27FC236}">
                <a16:creationId xmlns:a16="http://schemas.microsoft.com/office/drawing/2014/main" id="{99FCEE84-4116-4F4C-A6AA-AD27412D0E52}"/>
              </a:ext>
            </a:extLst>
          </p:cNvPr>
          <p:cNvSpPr txBox="1"/>
          <p:nvPr/>
        </p:nvSpPr>
        <p:spPr>
          <a:xfrm>
            <a:off x="735039" y="2505670"/>
            <a:ext cx="9332597" cy="1846659"/>
          </a:xfrm>
          <a:prstGeom prst="rect">
            <a:avLst/>
          </a:prstGeom>
          <a:noFill/>
        </p:spPr>
        <p:txBody>
          <a:bodyPr wrap="square" lIns="0" tIns="0" rIns="0" bIns="0" rtlCol="0" anchor="t">
            <a:spAutoFit/>
          </a:bodyPr>
          <a:lstStyle/>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dirty="0">
                <a:ln>
                  <a:noFill/>
                </a:ln>
                <a:effectLst/>
                <a:uLnTx/>
                <a:uFillTx/>
                <a:latin typeface="Segoe UI Semibold"/>
                <a:ea typeface="Segoe UI Black"/>
              </a:rPr>
              <a:t>Enterprise-Scale</a:t>
            </a:r>
            <a:r>
              <a:rPr kumimoji="0" lang="en-US" sz="2400" b="1" i="0" u="none" strike="noStrike" kern="1200" cap="none" spc="0" normalizeH="0" noProof="0" dirty="0">
                <a:ln>
                  <a:noFill/>
                </a:ln>
                <a:effectLst/>
                <a:uLnTx/>
                <a:uFillTx/>
                <a:latin typeface="Segoe UI Semibold"/>
                <a:ea typeface="Segoe UI Black"/>
              </a:rPr>
              <a:t> Landing Zones</a:t>
            </a:r>
            <a:endParaRPr kumimoji="0" lang="en-US" sz="2400" b="1" i="0" u="none" strike="noStrike" kern="1200" cap="none" spc="0" normalizeH="0" baseline="0" noProof="0" dirty="0">
              <a:ln>
                <a:noFill/>
              </a:ln>
              <a:effectLst/>
              <a:uLnTx/>
              <a:uFillTx/>
              <a:latin typeface="Segoe UI Semibold"/>
              <a:ea typeface="Segoe UI Black"/>
              <a:cs typeface="Segoe UI Semibold"/>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effectLst/>
              <a:highlight>
                <a:srgbClr val="FFFF00"/>
              </a:highligh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dirty="0">
                <a:ln>
                  <a:noFill/>
                </a:ln>
                <a:effectLst/>
                <a:uLnTx/>
                <a:uFillTx/>
                <a:latin typeface="Segoe UI Semibold"/>
                <a:ea typeface="Segoe UI Black"/>
              </a:rPr>
              <a:t>Zero Trust Principles</a:t>
            </a:r>
            <a:endParaRPr kumimoji="0" lang="en-US" sz="2400" b="1" i="0" u="none" strike="noStrike" kern="1200" cap="none" spc="0" normalizeH="0" baseline="0" noProof="0" dirty="0">
              <a:ln>
                <a:noFill/>
              </a:ln>
              <a:effectLst/>
              <a:uLnTx/>
              <a:uFillTx/>
              <a:latin typeface="Segoe UI Semibold"/>
              <a:ea typeface="Segoe UI Black"/>
              <a:cs typeface="Segoe UI Semibold"/>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effectLs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400" b="1" i="0" u="none" strike="noStrike" kern="1200" cap="none" spc="0" normalizeH="0" baseline="0" noProof="0" dirty="0">
                <a:ln>
                  <a:noFill/>
                </a:ln>
                <a:effectLst/>
                <a:uLnTx/>
                <a:uFillTx/>
                <a:latin typeface="Segoe UI Semibold"/>
                <a:ea typeface="Segoe UI Black"/>
              </a:rPr>
              <a:t>Identity and Access Management Principles</a:t>
            </a:r>
            <a:r>
              <a:rPr kumimoji="0" lang="en-US" sz="2400" b="1" i="0" u="none" strike="noStrike" kern="1200" cap="none" spc="0" normalizeH="0" noProof="0" dirty="0">
                <a:ln>
                  <a:noFill/>
                </a:ln>
                <a:effectLst/>
                <a:uLnTx/>
                <a:uFillTx/>
                <a:latin typeface="Segoe UI Semibold"/>
                <a:ea typeface="Segoe UI Black"/>
              </a:rPr>
              <a:t> </a:t>
            </a:r>
            <a:endParaRPr kumimoji="0" lang="en-US" sz="2400" b="1" i="0" u="none" strike="noStrike" kern="1200" cap="none" spc="0" normalizeH="0" baseline="0" noProof="0" dirty="0">
              <a:ln>
                <a:noFill/>
              </a:ln>
              <a:effectLst/>
              <a:uLnTx/>
              <a:uFillTx/>
              <a:latin typeface="Segoe UI Semibold"/>
              <a:ea typeface="Segoe UI Black"/>
              <a:cs typeface="Segoe UI Semibold"/>
            </a:endParaRPr>
          </a:p>
          <a:p>
            <a:pPr marR="0" lvl="0" algn="l" defTabSz="914400" rtl="0" eaLnBrk="1" fontAlgn="auto" latinLnBrk="0" hangingPunct="1">
              <a:lnSpc>
                <a:spcPct val="100000"/>
              </a:lnSpc>
              <a:spcBef>
                <a:spcPts val="0"/>
              </a:spcBef>
              <a:spcAft>
                <a:spcPts val="0"/>
              </a:spcAft>
              <a:buClrTx/>
              <a:buSzTx/>
              <a:tabLst/>
              <a:defRPr/>
            </a:pPr>
            <a:endParaRPr kumimoji="0" lang="en-US" sz="2400" b="1" i="0" u="none" strike="noStrike" kern="1200" cap="none" spc="0" normalizeH="0" baseline="0" noProof="0" dirty="0">
              <a:ln>
                <a:noFill/>
              </a:ln>
              <a:effectLst/>
              <a:uLnTx/>
              <a:uFillTx/>
              <a:latin typeface="Segoe UI Semibold"/>
              <a:ea typeface="Segoe UI Black" panose="020B0A02040204020203" pitchFamily="34" charset="0"/>
            </a:endParaRPr>
          </a:p>
        </p:txBody>
      </p:sp>
    </p:spTree>
    <p:extLst>
      <p:ext uri="{BB962C8B-B14F-4D97-AF65-F5344CB8AC3E}">
        <p14:creationId xmlns:p14="http://schemas.microsoft.com/office/powerpoint/2010/main" val="3411151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xEl>
                                              <p:pRg st="2" end="2"/>
                                            </p:txEl>
                                          </p:spTgt>
                                        </p:tgtEl>
                                        <p:attrNameLst>
                                          <p:attrName>style.visibility</p:attrName>
                                        </p:attrNameLst>
                                      </p:cBhvr>
                                      <p:to>
                                        <p:strVal val="visible"/>
                                      </p:to>
                                    </p:set>
                                    <p:animEffect transition="in" filter="fade">
                                      <p:cBhvr>
                                        <p:cTn id="12" dur="500"/>
                                        <p:tgtEl>
                                          <p:spTgt spid="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xEl>
                                              <p:pRg st="4" end="4"/>
                                            </p:txEl>
                                          </p:spTgt>
                                        </p:tgtEl>
                                        <p:attrNameLst>
                                          <p:attrName>style.visibility</p:attrName>
                                        </p:attrNameLst>
                                      </p:cBhvr>
                                      <p:to>
                                        <p:strVal val="visible"/>
                                      </p:to>
                                    </p:set>
                                    <p:animEffect transition="in" filter="fade">
                                      <p:cBhvr>
                                        <p:cTn id="17" dur="500"/>
                                        <p:tgtEl>
                                          <p:spTgt spid="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19F4-05B6-4899-834C-4BA3B96B3635}"/>
              </a:ext>
            </a:extLst>
          </p:cNvPr>
          <p:cNvSpPr>
            <a:spLocks noGrp="1"/>
          </p:cNvSpPr>
          <p:nvPr>
            <p:ph type="title"/>
          </p:nvPr>
        </p:nvSpPr>
        <p:spPr>
          <a:xfrm>
            <a:off x="588263" y="457200"/>
            <a:ext cx="11018520" cy="1107996"/>
          </a:xfrm>
        </p:spPr>
        <p:txBody>
          <a:bodyPr/>
          <a:lstStyle/>
          <a:p>
            <a:r>
              <a:rPr lang="en-US"/>
              <a:t>Why are we having a Zero Trust conversation?</a:t>
            </a:r>
            <a:br>
              <a:rPr lang="en-US"/>
            </a:br>
            <a:endParaRPr lang="en-US"/>
          </a:p>
        </p:txBody>
      </p:sp>
      <p:sp>
        <p:nvSpPr>
          <p:cNvPr id="65" name="TextBox 64">
            <a:extLst>
              <a:ext uri="{FF2B5EF4-FFF2-40B4-BE49-F238E27FC236}">
                <a16:creationId xmlns:a16="http://schemas.microsoft.com/office/drawing/2014/main" id="{99FCEE84-4116-4F4C-A6AA-AD27412D0E52}"/>
              </a:ext>
            </a:extLst>
          </p:cNvPr>
          <p:cNvSpPr txBox="1"/>
          <p:nvPr/>
        </p:nvSpPr>
        <p:spPr>
          <a:xfrm>
            <a:off x="6757149" y="1797383"/>
            <a:ext cx="5470127" cy="4016484"/>
          </a:xfrm>
          <a:prstGeom prst="rect">
            <a:avLst/>
          </a:prstGeom>
          <a:noFill/>
        </p:spPr>
        <p:txBody>
          <a:bodyPr wrap="square" lIns="0" tIns="0" rIns="0" bIns="0" rtlCol="0" anchor="t">
            <a:spAutoFit/>
          </a:bodyPr>
          <a:lstStyle/>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mn-cs"/>
              </a:rPr>
              <a:t>IT Security is Complex</a:t>
            </a:r>
            <a:endPar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Many Devices, Users, &amp; Connections</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mn-cs"/>
              </a:rPr>
              <a:t>“Trusted network” security strategy</a:t>
            </a:r>
            <a:endPar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Initial attacks were network based</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Seemingly</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 simple and economical</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Accepted lower security within the network</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000" b="1" i="0" u="none" strike="noStrike" kern="1200" cap="none" spc="0" normalizeH="0" baseline="0" noProof="0">
                <a:ln>
                  <a:noFill/>
                </a:ln>
                <a:solidFill>
                  <a:srgbClr val="0078D4"/>
                </a:solidFill>
                <a:effectLst/>
                <a:uLnTx/>
                <a:uFillTx/>
                <a:latin typeface="Segoe UI Semibold"/>
                <a:ea typeface="Segoe UI Black"/>
                <a:cs typeface="+mn-cs"/>
              </a:rPr>
              <a:t>Assets increasingly leave the network</a:t>
            </a:r>
            <a:endParaRPr kumimoji="0" lang="en-US" sz="2000" b="1" i="0" u="none" strike="noStrike" kern="1200" cap="none" spc="0" normalizeH="0" baseline="0" noProof="0">
              <a:ln>
                <a:noFill/>
              </a:ln>
              <a:solidFill>
                <a:srgbClr val="0078D4"/>
              </a:soli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78D4"/>
                </a:solidFill>
                <a:effectLst/>
                <a:uLnTx/>
                <a:uFillTx/>
                <a:latin typeface="Segoe UI"/>
                <a:ea typeface="Segoe UI Black"/>
                <a:cs typeface="Segoe UI"/>
              </a:rPr>
              <a:t>BYOD, WFH, Mobile, and SaaS</a:t>
            </a: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000" b="1" i="0" u="none" strike="noStrike" kern="1200" cap="none" spc="0" normalizeH="0" baseline="0" noProof="0">
                <a:ln>
                  <a:noFill/>
                </a:ln>
                <a:solidFill>
                  <a:srgbClr val="FF0000"/>
                </a:solidFill>
                <a:effectLst/>
                <a:uLnTx/>
                <a:uFillTx/>
                <a:latin typeface="Segoe UI Semibold"/>
                <a:ea typeface="Segoe UI Black"/>
                <a:cs typeface="+mn-cs"/>
              </a:rPr>
              <a:t>Attackers shift to identity attacks</a:t>
            </a:r>
            <a:endParaRPr kumimoji="0" lang="en-US" sz="2000" b="1" i="0" u="none" strike="noStrike" kern="1200" cap="none" spc="0" normalizeH="0" baseline="0" noProof="0">
              <a:ln>
                <a:noFill/>
              </a:ln>
              <a:solidFill>
                <a:srgbClr val="FF0000"/>
              </a:soli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a:ea typeface="Segoe UI Black"/>
                <a:cs typeface="Segoe UI"/>
              </a:rPr>
              <a:t>Phishing and credential theft</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a:ea typeface="Segoe UI Black"/>
                <a:cs typeface="Segoe UI"/>
              </a:rPr>
              <a:t>Security teams often overwhelmed</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16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endParaRPr>
          </a:p>
        </p:txBody>
      </p:sp>
      <p:sp>
        <p:nvSpPr>
          <p:cNvPr id="138" name="Rectangle 137">
            <a:extLst>
              <a:ext uri="{FF2B5EF4-FFF2-40B4-BE49-F238E27FC236}">
                <a16:creationId xmlns:a16="http://schemas.microsoft.com/office/drawing/2014/main" id="{6588C47E-AF96-48FB-BE5B-A9DAA50BD00D}"/>
              </a:ext>
            </a:extLst>
          </p:cNvPr>
          <p:cNvSpPr/>
          <p:nvPr/>
        </p:nvSpPr>
        <p:spPr>
          <a:xfrm>
            <a:off x="534417" y="1016585"/>
            <a:ext cx="36345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Keep </a:t>
            </a:r>
            <a:r>
              <a:rPr kumimoji="0" lang="en-US" sz="18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Assets</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away from </a:t>
            </a:r>
            <a:r>
              <a:rPr kumimoji="0" lang="en-US" sz="1800" b="1" i="0" u="none" strike="noStrike" kern="1200" cap="none" spc="0" normalizeH="0" baseline="0" noProof="0">
                <a:ln>
                  <a:noFill/>
                </a:ln>
                <a:gradFill>
                  <a:gsLst>
                    <a:gs pos="2917">
                      <a:srgbClr val="C00000"/>
                    </a:gs>
                    <a:gs pos="30000">
                      <a:srgbClr val="C00000"/>
                    </a:gs>
                  </a:gsLst>
                  <a:lin ang="5400000" scaled="0"/>
                </a:gradFill>
                <a:effectLst/>
                <a:uLnTx/>
                <a:uFillTx/>
                <a:latin typeface="Segoe UI"/>
                <a:ea typeface="+mn-ea"/>
                <a:cs typeface="+mn-cs"/>
              </a:rPr>
              <a:t>Attackers</a:t>
            </a:r>
          </a:p>
        </p:txBody>
      </p:sp>
      <p:sp>
        <p:nvSpPr>
          <p:cNvPr id="140" name="Rectangle: Rounded Corners 139">
            <a:extLst>
              <a:ext uri="{FF2B5EF4-FFF2-40B4-BE49-F238E27FC236}">
                <a16:creationId xmlns:a16="http://schemas.microsoft.com/office/drawing/2014/main" id="{280BEC99-2DF4-4C69-9B7C-7C2C294A8618}"/>
              </a:ext>
            </a:extLst>
          </p:cNvPr>
          <p:cNvSpPr/>
          <p:nvPr/>
        </p:nvSpPr>
        <p:spPr bwMode="auto">
          <a:xfrm>
            <a:off x="588263" y="2501273"/>
            <a:ext cx="3765550" cy="2263158"/>
          </a:xfrm>
          <a:prstGeom prst="roundRect">
            <a:avLst/>
          </a:prstGeom>
          <a:solidFill>
            <a:srgbClr val="00D661">
              <a:alpha val="50196"/>
            </a:srgbClr>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ectangle: Rounded Corners 140">
            <a:extLst>
              <a:ext uri="{FF2B5EF4-FFF2-40B4-BE49-F238E27FC236}">
                <a16:creationId xmlns:a16="http://schemas.microsoft.com/office/drawing/2014/main" id="{02C9C433-2BBD-4DDA-8A10-FC597D7DE7A6}"/>
              </a:ext>
            </a:extLst>
          </p:cNvPr>
          <p:cNvSpPr/>
          <p:nvPr/>
        </p:nvSpPr>
        <p:spPr bwMode="auto">
          <a:xfrm>
            <a:off x="592656" y="2501196"/>
            <a:ext cx="3765550" cy="2263158"/>
          </a:xfrm>
          <a:prstGeom prst="round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Graphic 141" descr="Cloud">
            <a:extLst>
              <a:ext uri="{FF2B5EF4-FFF2-40B4-BE49-F238E27FC236}">
                <a16:creationId xmlns:a16="http://schemas.microsoft.com/office/drawing/2014/main" id="{1491DA67-27B2-412B-A729-90DF233314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18199" y="3350615"/>
            <a:ext cx="2415125" cy="2415125"/>
          </a:xfrm>
          <a:prstGeom prst="rect">
            <a:avLst/>
          </a:prstGeom>
        </p:spPr>
      </p:pic>
      <p:grpSp>
        <p:nvGrpSpPr>
          <p:cNvPr id="143" name="Group 142">
            <a:extLst>
              <a:ext uri="{FF2B5EF4-FFF2-40B4-BE49-F238E27FC236}">
                <a16:creationId xmlns:a16="http://schemas.microsoft.com/office/drawing/2014/main" id="{3461911E-E8EF-41B3-A3DE-8225B83E0150}"/>
              </a:ext>
            </a:extLst>
          </p:cNvPr>
          <p:cNvGrpSpPr/>
          <p:nvPr/>
        </p:nvGrpSpPr>
        <p:grpSpPr>
          <a:xfrm>
            <a:off x="2901440" y="2386071"/>
            <a:ext cx="1581700" cy="1481255"/>
            <a:chOff x="1711477" y="2636327"/>
            <a:chExt cx="1581700" cy="1481255"/>
          </a:xfrm>
          <a:solidFill>
            <a:schemeClr val="accent1"/>
          </a:solidFill>
        </p:grpSpPr>
        <p:pic>
          <p:nvPicPr>
            <p:cNvPr id="144" name="Graphic 143" descr="Connections">
              <a:extLst>
                <a:ext uri="{FF2B5EF4-FFF2-40B4-BE49-F238E27FC236}">
                  <a16:creationId xmlns:a16="http://schemas.microsoft.com/office/drawing/2014/main" id="{6871D94F-44C9-4B61-AE4D-6091AAAFA69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5319" y="2897628"/>
              <a:ext cx="914400" cy="914400"/>
            </a:xfrm>
            <a:prstGeom prst="rect">
              <a:avLst/>
            </a:prstGeom>
          </p:spPr>
        </p:pic>
        <p:pic>
          <p:nvPicPr>
            <p:cNvPr id="145" name="Graphic 144" descr="Connections">
              <a:extLst>
                <a:ext uri="{FF2B5EF4-FFF2-40B4-BE49-F238E27FC236}">
                  <a16:creationId xmlns:a16="http://schemas.microsoft.com/office/drawing/2014/main" id="{DB0EDD15-72F1-4BD7-9A3F-0038B2A30C1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82069" y="3070304"/>
              <a:ext cx="611108" cy="611108"/>
            </a:xfrm>
            <a:prstGeom prst="rect">
              <a:avLst/>
            </a:prstGeom>
          </p:spPr>
        </p:pic>
        <p:pic>
          <p:nvPicPr>
            <p:cNvPr id="146" name="Graphic 145" descr="Connections">
              <a:extLst>
                <a:ext uri="{FF2B5EF4-FFF2-40B4-BE49-F238E27FC236}">
                  <a16:creationId xmlns:a16="http://schemas.microsoft.com/office/drawing/2014/main" id="{E6584282-A618-4CE8-A939-C3264C6C7A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63152" y="3506474"/>
              <a:ext cx="611108" cy="611108"/>
            </a:xfrm>
            <a:prstGeom prst="rect">
              <a:avLst/>
            </a:prstGeom>
          </p:spPr>
        </p:pic>
        <p:cxnSp>
          <p:nvCxnSpPr>
            <p:cNvPr id="147" name="Straight Connector 146">
              <a:extLst>
                <a:ext uri="{FF2B5EF4-FFF2-40B4-BE49-F238E27FC236}">
                  <a16:creationId xmlns:a16="http://schemas.microsoft.com/office/drawing/2014/main" id="{AD7FD089-0CCA-4887-B4FA-A41129C30363}"/>
                </a:ext>
              </a:extLst>
            </p:cNvPr>
            <p:cNvCxnSpPr>
              <a:cxnSpLocks/>
            </p:cNvCxnSpPr>
            <p:nvPr/>
          </p:nvCxnSpPr>
          <p:spPr>
            <a:xfrm>
              <a:off x="2807494" y="3117056"/>
              <a:ext cx="128587" cy="5953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Freeform: Shape 147">
              <a:extLst>
                <a:ext uri="{FF2B5EF4-FFF2-40B4-BE49-F238E27FC236}">
                  <a16:creationId xmlns:a16="http://schemas.microsoft.com/office/drawing/2014/main" id="{99D9B9A5-496E-475B-8779-36614CAB71BC}"/>
                </a:ext>
              </a:extLst>
            </p:cNvPr>
            <p:cNvSpPr/>
            <p:nvPr/>
          </p:nvSpPr>
          <p:spPr>
            <a:xfrm>
              <a:off x="2423295" y="3687041"/>
              <a:ext cx="173519" cy="173519"/>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3519B5ED-5C1A-4BEE-B054-91D290C4E95B}"/>
                </a:ext>
              </a:extLst>
            </p:cNvPr>
            <p:cNvSpPr/>
            <p:nvPr/>
          </p:nvSpPr>
          <p:spPr>
            <a:xfrm>
              <a:off x="2675351" y="3709286"/>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882889C3-0B44-40EE-95AB-7787C2C61C27}"/>
                </a:ext>
              </a:extLst>
            </p:cNvPr>
            <p:cNvSpPr/>
            <p:nvPr/>
          </p:nvSpPr>
          <p:spPr>
            <a:xfrm>
              <a:off x="1711477" y="3299999"/>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1" name="Graphic 150" descr="Connections">
              <a:extLst>
                <a:ext uri="{FF2B5EF4-FFF2-40B4-BE49-F238E27FC236}">
                  <a16:creationId xmlns:a16="http://schemas.microsoft.com/office/drawing/2014/main" id="{77EB3977-25A4-4063-8D5E-27C7555BDC0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2780" y="2636327"/>
              <a:ext cx="611108" cy="611108"/>
            </a:xfrm>
            <a:prstGeom prst="rect">
              <a:avLst/>
            </a:prstGeom>
          </p:spPr>
        </p:pic>
        <p:cxnSp>
          <p:nvCxnSpPr>
            <p:cNvPr id="152" name="Straight Connector 151">
              <a:extLst>
                <a:ext uri="{FF2B5EF4-FFF2-40B4-BE49-F238E27FC236}">
                  <a16:creationId xmlns:a16="http://schemas.microsoft.com/office/drawing/2014/main" id="{35BDFD7A-36E3-4BB8-92D8-F44CCC68C64F}"/>
                </a:ext>
              </a:extLst>
            </p:cNvPr>
            <p:cNvCxnSpPr>
              <a:cxnSpLocks/>
            </p:cNvCxnSpPr>
            <p:nvPr/>
          </p:nvCxnSpPr>
          <p:spPr>
            <a:xfrm>
              <a:off x="2284804" y="3664185"/>
              <a:ext cx="186685" cy="7510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0BDE4CB-8DDF-406C-B1B6-43B2EA74D621}"/>
                </a:ext>
              </a:extLst>
            </p:cNvPr>
            <p:cNvCxnSpPr>
              <a:cxnSpLocks/>
            </p:cNvCxnSpPr>
            <p:nvPr/>
          </p:nvCxnSpPr>
          <p:spPr>
            <a:xfrm>
              <a:off x="2569642" y="3568667"/>
              <a:ext cx="172160" cy="191037"/>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3859166-2C6A-4EA9-BD9D-AFD24174F251}"/>
                </a:ext>
              </a:extLst>
            </p:cNvPr>
            <p:cNvCxnSpPr>
              <a:cxnSpLocks/>
            </p:cNvCxnSpPr>
            <p:nvPr/>
          </p:nvCxnSpPr>
          <p:spPr>
            <a:xfrm flipH="1">
              <a:off x="2793206" y="3600450"/>
              <a:ext cx="29030" cy="14113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4DD6781-F753-4F01-9EDE-33DA80DE4328}"/>
                </a:ext>
              </a:extLst>
            </p:cNvPr>
            <p:cNvCxnSpPr>
              <a:cxnSpLocks/>
              <a:endCxn id="148" idx="5"/>
            </p:cNvCxnSpPr>
            <p:nvPr/>
          </p:nvCxnSpPr>
          <p:spPr>
            <a:xfrm flipH="1">
              <a:off x="2510055" y="3577048"/>
              <a:ext cx="4372" cy="143586"/>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2FEDDC-01E3-4851-A966-ECA7ABEE4178}"/>
                </a:ext>
              </a:extLst>
            </p:cNvPr>
            <p:cNvCxnSpPr>
              <a:cxnSpLocks/>
            </p:cNvCxnSpPr>
            <p:nvPr/>
          </p:nvCxnSpPr>
          <p:spPr>
            <a:xfrm>
              <a:off x="2636119" y="3506474"/>
              <a:ext cx="157087" cy="534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46F775-E446-4763-86F2-E077049C1E03}"/>
                </a:ext>
              </a:extLst>
            </p:cNvPr>
            <p:cNvCxnSpPr>
              <a:cxnSpLocks/>
            </p:cNvCxnSpPr>
            <p:nvPr/>
          </p:nvCxnSpPr>
          <p:spPr>
            <a:xfrm>
              <a:off x="2567631" y="3784594"/>
              <a:ext cx="156435" cy="7844"/>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3DD781-5EF9-42B8-B413-0D676B6E638C}"/>
                </a:ext>
              </a:extLst>
            </p:cNvPr>
            <p:cNvCxnSpPr>
              <a:cxnSpLocks/>
              <a:stCxn id="150" idx="11"/>
            </p:cNvCxnSpPr>
            <p:nvPr/>
          </p:nvCxnSpPr>
          <p:spPr>
            <a:xfrm>
              <a:off x="1880257" y="3463672"/>
              <a:ext cx="140946" cy="13949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BBF606A-CD80-4A8C-82AF-CA42EB2F2BE7}"/>
                </a:ext>
              </a:extLst>
            </p:cNvPr>
            <p:cNvCxnSpPr>
              <a:cxnSpLocks/>
            </p:cNvCxnSpPr>
            <p:nvPr/>
          </p:nvCxnSpPr>
          <p:spPr>
            <a:xfrm flipV="1">
              <a:off x="1874836" y="3302134"/>
              <a:ext cx="239754" cy="73362"/>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BED97CC-DA4C-4704-9C16-AC4AFE8F2685}"/>
                </a:ext>
              </a:extLst>
            </p:cNvPr>
            <p:cNvCxnSpPr>
              <a:cxnSpLocks/>
            </p:cNvCxnSpPr>
            <p:nvPr/>
          </p:nvCxnSpPr>
          <p:spPr>
            <a:xfrm>
              <a:off x="2081367" y="3096048"/>
              <a:ext cx="62949" cy="11270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CBAEA8A-5109-40F1-986A-DEF07188F534}"/>
                </a:ext>
              </a:extLst>
            </p:cNvPr>
            <p:cNvCxnSpPr>
              <a:cxnSpLocks/>
            </p:cNvCxnSpPr>
            <p:nvPr/>
          </p:nvCxnSpPr>
          <p:spPr>
            <a:xfrm>
              <a:off x="2288687" y="2955451"/>
              <a:ext cx="85573" cy="759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F395A14-DAE6-430D-9CF5-859C74EE4278}"/>
                </a:ext>
              </a:extLst>
            </p:cNvPr>
            <p:cNvCxnSpPr>
              <a:cxnSpLocks/>
              <a:stCxn id="150" idx="5"/>
            </p:cNvCxnSpPr>
            <p:nvPr/>
          </p:nvCxnSpPr>
          <p:spPr>
            <a:xfrm flipV="1">
              <a:off x="1819669" y="3166831"/>
              <a:ext cx="44821" cy="17506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471D70E-D8F4-41AF-B3E6-F67AF0A39218}"/>
              </a:ext>
            </a:extLst>
          </p:cNvPr>
          <p:cNvGrpSpPr/>
          <p:nvPr/>
        </p:nvGrpSpPr>
        <p:grpSpPr>
          <a:xfrm>
            <a:off x="672621" y="3734468"/>
            <a:ext cx="3605020" cy="914400"/>
            <a:chOff x="360025" y="4315363"/>
            <a:chExt cx="3605020" cy="914400"/>
          </a:xfrm>
        </p:grpSpPr>
        <p:pic>
          <p:nvPicPr>
            <p:cNvPr id="164" name="Graphic 163" descr="Network diagram">
              <a:extLst>
                <a:ext uri="{FF2B5EF4-FFF2-40B4-BE49-F238E27FC236}">
                  <a16:creationId xmlns:a16="http://schemas.microsoft.com/office/drawing/2014/main" id="{BDD25667-7E6D-4018-B559-53524FAEE35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716685" y="4315363"/>
              <a:ext cx="914400" cy="914400"/>
            </a:xfrm>
            <a:prstGeom prst="rect">
              <a:avLst/>
            </a:prstGeom>
          </p:spPr>
        </p:pic>
        <p:grpSp>
          <p:nvGrpSpPr>
            <p:cNvPr id="165" name="Group 164">
              <a:extLst>
                <a:ext uri="{FF2B5EF4-FFF2-40B4-BE49-F238E27FC236}">
                  <a16:creationId xmlns:a16="http://schemas.microsoft.com/office/drawing/2014/main" id="{FCC4DE91-8686-449E-8145-930CA81868A4}"/>
                </a:ext>
              </a:extLst>
            </p:cNvPr>
            <p:cNvGrpSpPr/>
            <p:nvPr/>
          </p:nvGrpSpPr>
          <p:grpSpPr>
            <a:xfrm>
              <a:off x="360025" y="4753511"/>
              <a:ext cx="3605020" cy="342902"/>
              <a:chOff x="1078625" y="4520760"/>
              <a:chExt cx="3605020" cy="342902"/>
            </a:xfrm>
            <a:solidFill>
              <a:schemeClr val="accent1"/>
            </a:solidFill>
          </p:grpSpPr>
          <p:grpSp>
            <p:nvGrpSpPr>
              <p:cNvPr id="166" name="Group 165">
                <a:extLst>
                  <a:ext uri="{FF2B5EF4-FFF2-40B4-BE49-F238E27FC236}">
                    <a16:creationId xmlns:a16="http://schemas.microsoft.com/office/drawing/2014/main" id="{40B63A43-94D4-4719-ACDC-C33B5EE17365}"/>
                  </a:ext>
                </a:extLst>
              </p:cNvPr>
              <p:cNvGrpSpPr/>
              <p:nvPr/>
            </p:nvGrpSpPr>
            <p:grpSpPr>
              <a:xfrm>
                <a:off x="1564635" y="4520762"/>
                <a:ext cx="2643360" cy="342900"/>
                <a:chOff x="1217925" y="4594934"/>
                <a:chExt cx="2643360" cy="342900"/>
              </a:xfrm>
              <a:grpFill/>
            </p:grpSpPr>
            <p:grpSp>
              <p:nvGrpSpPr>
                <p:cNvPr id="179" name="Group 178">
                  <a:extLst>
                    <a:ext uri="{FF2B5EF4-FFF2-40B4-BE49-F238E27FC236}">
                      <a16:creationId xmlns:a16="http://schemas.microsoft.com/office/drawing/2014/main" id="{F03281EB-E046-489E-A190-5E79A6B7C86F}"/>
                    </a:ext>
                  </a:extLst>
                </p:cNvPr>
                <p:cNvGrpSpPr/>
                <p:nvPr/>
              </p:nvGrpSpPr>
              <p:grpSpPr>
                <a:xfrm>
                  <a:off x="2775435" y="4594934"/>
                  <a:ext cx="600075" cy="342900"/>
                  <a:chOff x="3604320" y="4597485"/>
                  <a:chExt cx="600075" cy="342900"/>
                </a:xfrm>
                <a:grpFill/>
              </p:grpSpPr>
              <p:sp>
                <p:nvSpPr>
                  <p:cNvPr id="192" name="Freeform: Shape 191">
                    <a:extLst>
                      <a:ext uri="{FF2B5EF4-FFF2-40B4-BE49-F238E27FC236}">
                        <a16:creationId xmlns:a16="http://schemas.microsoft.com/office/drawing/2014/main" id="{02A03EF9-C7E8-49C3-B4F5-23E6A9FE8E31}"/>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1242C1F0-8F9F-4286-8F7F-3110CC524DAC}"/>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E84847C8-6659-4F13-9575-8E0C6B409C58}"/>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CD94EDFB-A9D8-4EA4-BCDE-A06F4BF6E0B2}"/>
                    </a:ext>
                  </a:extLst>
                </p:cNvPr>
                <p:cNvGrpSpPr/>
                <p:nvPr/>
              </p:nvGrpSpPr>
              <p:grpSpPr>
                <a:xfrm>
                  <a:off x="3261210" y="4594934"/>
                  <a:ext cx="600075" cy="342900"/>
                  <a:chOff x="3604320" y="4597485"/>
                  <a:chExt cx="600075" cy="342900"/>
                </a:xfrm>
                <a:grpFill/>
              </p:grpSpPr>
              <p:sp>
                <p:nvSpPr>
                  <p:cNvPr id="189" name="Freeform: Shape 188">
                    <a:extLst>
                      <a:ext uri="{FF2B5EF4-FFF2-40B4-BE49-F238E27FC236}">
                        <a16:creationId xmlns:a16="http://schemas.microsoft.com/office/drawing/2014/main" id="{1F42C6CB-8B47-4B26-81EB-A93FF63A2218}"/>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2C3E7B8-CE6F-4EBD-B3FA-84EB85BBDBAB}"/>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D588835E-13D7-4471-AD1C-CAB84E1B8D1C}"/>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7BA4061B-D942-49D9-A7F5-35197F7211BE}"/>
                    </a:ext>
                  </a:extLst>
                </p:cNvPr>
                <p:cNvGrpSpPr/>
                <p:nvPr/>
              </p:nvGrpSpPr>
              <p:grpSpPr>
                <a:xfrm flipH="1">
                  <a:off x="1217925" y="4594934"/>
                  <a:ext cx="600075" cy="342900"/>
                  <a:chOff x="3604320" y="4597485"/>
                  <a:chExt cx="600075" cy="342900"/>
                </a:xfrm>
                <a:grpFill/>
              </p:grpSpPr>
              <p:sp>
                <p:nvSpPr>
                  <p:cNvPr id="186" name="Freeform: Shape 185">
                    <a:extLst>
                      <a:ext uri="{FF2B5EF4-FFF2-40B4-BE49-F238E27FC236}">
                        <a16:creationId xmlns:a16="http://schemas.microsoft.com/office/drawing/2014/main" id="{F7EA2002-084D-46FD-8D25-8F030B4DABE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AC751EE-2FAA-463E-97B1-6E9F933E541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FA26B72-AB0E-4090-8F72-69CB55A1322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23EF5ABE-1A0A-4686-86F3-360BA4DC7F1D}"/>
                    </a:ext>
                  </a:extLst>
                </p:cNvPr>
                <p:cNvGrpSpPr/>
                <p:nvPr/>
              </p:nvGrpSpPr>
              <p:grpSpPr>
                <a:xfrm flipH="1">
                  <a:off x="1703700" y="4594934"/>
                  <a:ext cx="600075" cy="342900"/>
                  <a:chOff x="3604320" y="4597485"/>
                  <a:chExt cx="600075" cy="342900"/>
                </a:xfrm>
                <a:grpFill/>
              </p:grpSpPr>
              <p:sp>
                <p:nvSpPr>
                  <p:cNvPr id="183" name="Freeform: Shape 182">
                    <a:extLst>
                      <a:ext uri="{FF2B5EF4-FFF2-40B4-BE49-F238E27FC236}">
                        <a16:creationId xmlns:a16="http://schemas.microsoft.com/office/drawing/2014/main" id="{922BBD85-6825-41D1-8D90-5AD8DFDF70E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17C4C6C7-6738-4067-8A32-066F134FAE6F}"/>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824A7AC4-2C71-4ED9-B106-27750021D7D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67" name="Group 166">
                <a:extLst>
                  <a:ext uri="{FF2B5EF4-FFF2-40B4-BE49-F238E27FC236}">
                    <a16:creationId xmlns:a16="http://schemas.microsoft.com/office/drawing/2014/main" id="{5E3DD302-F007-4C69-A8AE-135C51C78268}"/>
                  </a:ext>
                </a:extLst>
              </p:cNvPr>
              <p:cNvGrpSpPr/>
              <p:nvPr/>
            </p:nvGrpSpPr>
            <p:grpSpPr>
              <a:xfrm>
                <a:off x="4083570" y="4520761"/>
                <a:ext cx="600075" cy="342900"/>
                <a:chOff x="3604320" y="4597485"/>
                <a:chExt cx="600075" cy="342900"/>
              </a:xfrm>
              <a:grpFill/>
            </p:grpSpPr>
            <p:sp>
              <p:nvSpPr>
                <p:cNvPr id="175" name="Freeform: Shape 174">
                  <a:extLst>
                    <a:ext uri="{FF2B5EF4-FFF2-40B4-BE49-F238E27FC236}">
                      <a16:creationId xmlns:a16="http://schemas.microsoft.com/office/drawing/2014/main" id="{F2B00A4A-1B72-4FEE-B9A4-FB87083A908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28863B1-A347-4604-9258-C39FD5827685}"/>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845F2D36-26FC-4AFC-B893-636D85A1377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1ABC5674-4867-439D-ABA8-366499B6F509}"/>
                  </a:ext>
                </a:extLst>
              </p:cNvPr>
              <p:cNvGrpSpPr/>
              <p:nvPr/>
            </p:nvGrpSpPr>
            <p:grpSpPr>
              <a:xfrm flipH="1">
                <a:off x="1078625" y="4520760"/>
                <a:ext cx="600075" cy="342900"/>
                <a:chOff x="3604320" y="4597485"/>
                <a:chExt cx="600075" cy="342900"/>
              </a:xfrm>
              <a:grpFill/>
            </p:grpSpPr>
            <p:sp>
              <p:nvSpPr>
                <p:cNvPr id="170" name="Freeform: Shape 169">
                  <a:extLst>
                    <a:ext uri="{FF2B5EF4-FFF2-40B4-BE49-F238E27FC236}">
                      <a16:creationId xmlns:a16="http://schemas.microsoft.com/office/drawing/2014/main" id="{51E206EE-37FF-4568-9046-6BC40F54635D}"/>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1E8C759-96A1-4D13-99B7-34C80B50D40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A8B5F9D-29B0-4372-AA76-D33ADF6979A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95" name="Freeform: Shape 194">
            <a:extLst>
              <a:ext uri="{FF2B5EF4-FFF2-40B4-BE49-F238E27FC236}">
                <a16:creationId xmlns:a16="http://schemas.microsoft.com/office/drawing/2014/main" id="{F0250077-0841-4AF5-AD7B-56EBEC7CD1C5}"/>
              </a:ext>
            </a:extLst>
          </p:cNvPr>
          <p:cNvSpPr/>
          <p:nvPr/>
        </p:nvSpPr>
        <p:spPr>
          <a:xfrm>
            <a:off x="3536252" y="3077985"/>
            <a:ext cx="302963" cy="302963"/>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Arrow: Left 195">
            <a:extLst>
              <a:ext uri="{FF2B5EF4-FFF2-40B4-BE49-F238E27FC236}">
                <a16:creationId xmlns:a16="http://schemas.microsoft.com/office/drawing/2014/main" id="{4E0C4200-B4A5-4B09-96E6-CF30E8BBD5F8}"/>
              </a:ext>
            </a:extLst>
          </p:cNvPr>
          <p:cNvSpPr/>
          <p:nvPr/>
        </p:nvSpPr>
        <p:spPr bwMode="auto">
          <a:xfrm>
            <a:off x="4436528" y="2892043"/>
            <a:ext cx="1585402" cy="132710"/>
          </a:xfrm>
          <a:prstGeom prst="leftArrow">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Shape 196">
            <a:extLst>
              <a:ext uri="{FF2B5EF4-FFF2-40B4-BE49-F238E27FC236}">
                <a16:creationId xmlns:a16="http://schemas.microsoft.com/office/drawing/2014/main" id="{2E644566-6E75-448E-8CC2-EB287DECFD66}"/>
              </a:ext>
            </a:extLst>
          </p:cNvPr>
          <p:cNvSpPr/>
          <p:nvPr/>
        </p:nvSpPr>
        <p:spPr>
          <a:xfrm>
            <a:off x="4259269" y="2874765"/>
            <a:ext cx="157264" cy="15726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rgbClr val="FF0000">
              <a:alpha val="74902"/>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E6126983-A214-437E-88D4-B53A1E5123FE}"/>
              </a:ext>
            </a:extLst>
          </p:cNvPr>
          <p:cNvGrpSpPr/>
          <p:nvPr/>
        </p:nvGrpSpPr>
        <p:grpSpPr>
          <a:xfrm>
            <a:off x="3444729" y="2349306"/>
            <a:ext cx="1285905" cy="1696573"/>
            <a:chOff x="3757579" y="4064937"/>
            <a:chExt cx="704648" cy="929685"/>
          </a:xfrm>
          <a:solidFill>
            <a:srgbClr val="E81123"/>
          </a:solidFill>
        </p:grpSpPr>
        <p:pic>
          <p:nvPicPr>
            <p:cNvPr id="199" name="Graphic 198" descr="Arrow: Slight curve">
              <a:extLst>
                <a:ext uri="{FF2B5EF4-FFF2-40B4-BE49-F238E27FC236}">
                  <a16:creationId xmlns:a16="http://schemas.microsoft.com/office/drawing/2014/main" id="{816F682B-7B71-4B6E-B7BF-2AD997BA8C3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9000000">
              <a:off x="3758121" y="4265136"/>
              <a:ext cx="471318" cy="471318"/>
            </a:xfrm>
            <a:prstGeom prst="rect">
              <a:avLst/>
            </a:prstGeom>
          </p:spPr>
        </p:pic>
        <p:pic>
          <p:nvPicPr>
            <p:cNvPr id="200" name="Graphic 199" descr="Arrow: Slight curve">
              <a:extLst>
                <a:ext uri="{FF2B5EF4-FFF2-40B4-BE49-F238E27FC236}">
                  <a16:creationId xmlns:a16="http://schemas.microsoft.com/office/drawing/2014/main" id="{3EEDA8A6-D127-4492-BA72-61668466380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1821813" flipH="1">
              <a:off x="3757579" y="4064937"/>
              <a:ext cx="471318" cy="471318"/>
            </a:xfrm>
            <a:prstGeom prst="rect">
              <a:avLst/>
            </a:prstGeom>
          </p:spPr>
        </p:pic>
        <p:pic>
          <p:nvPicPr>
            <p:cNvPr id="201" name="Graphic 200" descr="Arrow: Counter-clockwise curve">
              <a:extLst>
                <a:ext uri="{FF2B5EF4-FFF2-40B4-BE49-F238E27FC236}">
                  <a16:creationId xmlns:a16="http://schemas.microsoft.com/office/drawing/2014/main" id="{793D3E5A-8F7B-43A7-B413-EA4B523AD6BF}"/>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702927" flipH="1" flipV="1">
              <a:off x="3861289" y="4393684"/>
              <a:ext cx="600938" cy="600938"/>
            </a:xfrm>
            <a:prstGeom prst="rect">
              <a:avLst/>
            </a:prstGeom>
          </p:spPr>
        </p:pic>
      </p:grpSp>
      <p:grpSp>
        <p:nvGrpSpPr>
          <p:cNvPr id="202" name="Group 201">
            <a:extLst>
              <a:ext uri="{FF2B5EF4-FFF2-40B4-BE49-F238E27FC236}">
                <a16:creationId xmlns:a16="http://schemas.microsoft.com/office/drawing/2014/main" id="{BDC10AE5-FDFC-409D-827F-CBB8D04D8B01}"/>
              </a:ext>
            </a:extLst>
          </p:cNvPr>
          <p:cNvGrpSpPr/>
          <p:nvPr/>
        </p:nvGrpSpPr>
        <p:grpSpPr>
          <a:xfrm>
            <a:off x="564717" y="3173339"/>
            <a:ext cx="1139987" cy="289154"/>
            <a:chOff x="-2886460" y="1195910"/>
            <a:chExt cx="3605020" cy="914400"/>
          </a:xfrm>
          <a:solidFill>
            <a:schemeClr val="accent1"/>
          </a:solidFill>
        </p:grpSpPr>
        <p:pic>
          <p:nvPicPr>
            <p:cNvPr id="203" name="Graphic 202" descr="Network diagram">
              <a:extLst>
                <a:ext uri="{FF2B5EF4-FFF2-40B4-BE49-F238E27FC236}">
                  <a16:creationId xmlns:a16="http://schemas.microsoft.com/office/drawing/2014/main" id="{18FFFA10-EC72-49D5-9D9B-558B17E980E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04" name="Group 203">
              <a:extLst>
                <a:ext uri="{FF2B5EF4-FFF2-40B4-BE49-F238E27FC236}">
                  <a16:creationId xmlns:a16="http://schemas.microsoft.com/office/drawing/2014/main" id="{216CA166-D4E4-4DE5-8E2F-C0E84FD5B010}"/>
                </a:ext>
              </a:extLst>
            </p:cNvPr>
            <p:cNvGrpSpPr/>
            <p:nvPr/>
          </p:nvGrpSpPr>
          <p:grpSpPr>
            <a:xfrm>
              <a:off x="-2886460" y="1634058"/>
              <a:ext cx="3605020" cy="342902"/>
              <a:chOff x="1078625" y="4520760"/>
              <a:chExt cx="3605020" cy="342902"/>
            </a:xfrm>
            <a:grpFill/>
          </p:grpSpPr>
          <p:grpSp>
            <p:nvGrpSpPr>
              <p:cNvPr id="205" name="Group 204">
                <a:extLst>
                  <a:ext uri="{FF2B5EF4-FFF2-40B4-BE49-F238E27FC236}">
                    <a16:creationId xmlns:a16="http://schemas.microsoft.com/office/drawing/2014/main" id="{F4C3E068-358F-455E-AE52-64D66ADE47CA}"/>
                  </a:ext>
                </a:extLst>
              </p:cNvPr>
              <p:cNvGrpSpPr/>
              <p:nvPr/>
            </p:nvGrpSpPr>
            <p:grpSpPr>
              <a:xfrm>
                <a:off x="1564635" y="4520762"/>
                <a:ext cx="2643360" cy="342900"/>
                <a:chOff x="1217925" y="4594934"/>
                <a:chExt cx="2643360" cy="342900"/>
              </a:xfrm>
              <a:grpFill/>
            </p:grpSpPr>
            <p:grpSp>
              <p:nvGrpSpPr>
                <p:cNvPr id="214" name="Group 213">
                  <a:extLst>
                    <a:ext uri="{FF2B5EF4-FFF2-40B4-BE49-F238E27FC236}">
                      <a16:creationId xmlns:a16="http://schemas.microsoft.com/office/drawing/2014/main" id="{9A08897C-234A-45CE-8551-91973731E47B}"/>
                    </a:ext>
                  </a:extLst>
                </p:cNvPr>
                <p:cNvGrpSpPr/>
                <p:nvPr/>
              </p:nvGrpSpPr>
              <p:grpSpPr>
                <a:xfrm>
                  <a:off x="2775435" y="4594934"/>
                  <a:ext cx="600075" cy="342900"/>
                  <a:chOff x="3604320" y="4597485"/>
                  <a:chExt cx="600075" cy="342900"/>
                </a:xfrm>
                <a:grpFill/>
              </p:grpSpPr>
              <p:sp>
                <p:nvSpPr>
                  <p:cNvPr id="227" name="Freeform: Shape 226">
                    <a:extLst>
                      <a:ext uri="{FF2B5EF4-FFF2-40B4-BE49-F238E27FC236}">
                        <a16:creationId xmlns:a16="http://schemas.microsoft.com/office/drawing/2014/main" id="{0C7B0EF1-C408-4AE5-A0F1-B991090331A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406574E-7F01-454F-84D8-ED1B4D689F22}"/>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73496C2C-C44F-47DF-BF80-0AFAF07D6461}"/>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1F1B73BD-EACE-4E08-BD3A-8754D7F1A758}"/>
                    </a:ext>
                  </a:extLst>
                </p:cNvPr>
                <p:cNvGrpSpPr/>
                <p:nvPr/>
              </p:nvGrpSpPr>
              <p:grpSpPr>
                <a:xfrm>
                  <a:off x="3261210" y="4594934"/>
                  <a:ext cx="600075" cy="342900"/>
                  <a:chOff x="3604320" y="4597485"/>
                  <a:chExt cx="600075" cy="342900"/>
                </a:xfrm>
                <a:grpFill/>
              </p:grpSpPr>
              <p:sp>
                <p:nvSpPr>
                  <p:cNvPr id="224" name="Freeform: Shape 223">
                    <a:extLst>
                      <a:ext uri="{FF2B5EF4-FFF2-40B4-BE49-F238E27FC236}">
                        <a16:creationId xmlns:a16="http://schemas.microsoft.com/office/drawing/2014/main" id="{E29ACB2E-A491-4B0F-8F58-BF71DF7C46F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9CF150C-47C2-4660-9058-79F2EC8F1EB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15292C2E-3D1D-4299-9F8E-3DE5DEA67A34}"/>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8D3A5DC3-85CF-4C93-AAF5-9D2CA0E7E7E1}"/>
                    </a:ext>
                  </a:extLst>
                </p:cNvPr>
                <p:cNvGrpSpPr/>
                <p:nvPr/>
              </p:nvGrpSpPr>
              <p:grpSpPr>
                <a:xfrm flipH="1">
                  <a:off x="1217925" y="4594934"/>
                  <a:ext cx="600075" cy="342900"/>
                  <a:chOff x="3604320" y="4597485"/>
                  <a:chExt cx="600075" cy="342900"/>
                </a:xfrm>
                <a:grpFill/>
              </p:grpSpPr>
              <p:sp>
                <p:nvSpPr>
                  <p:cNvPr id="221" name="Freeform: Shape 220">
                    <a:extLst>
                      <a:ext uri="{FF2B5EF4-FFF2-40B4-BE49-F238E27FC236}">
                        <a16:creationId xmlns:a16="http://schemas.microsoft.com/office/drawing/2014/main" id="{237855C1-06FB-4C85-9E96-73517F7CBDD0}"/>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5F24C970-99A1-4C97-983B-AA90026B102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55DF709B-8D12-40EF-BBB6-DC0B899CF6FF}"/>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7" name="Group 216">
                  <a:extLst>
                    <a:ext uri="{FF2B5EF4-FFF2-40B4-BE49-F238E27FC236}">
                      <a16:creationId xmlns:a16="http://schemas.microsoft.com/office/drawing/2014/main" id="{E027F432-4DB1-43FB-BAB9-74D5B33151E1}"/>
                    </a:ext>
                  </a:extLst>
                </p:cNvPr>
                <p:cNvGrpSpPr/>
                <p:nvPr/>
              </p:nvGrpSpPr>
              <p:grpSpPr>
                <a:xfrm flipH="1">
                  <a:off x="1703700" y="4594934"/>
                  <a:ext cx="600075" cy="342900"/>
                  <a:chOff x="3604320" y="4597485"/>
                  <a:chExt cx="600075" cy="342900"/>
                </a:xfrm>
                <a:grpFill/>
              </p:grpSpPr>
              <p:sp>
                <p:nvSpPr>
                  <p:cNvPr id="218" name="Freeform: Shape 217">
                    <a:extLst>
                      <a:ext uri="{FF2B5EF4-FFF2-40B4-BE49-F238E27FC236}">
                        <a16:creationId xmlns:a16="http://schemas.microsoft.com/office/drawing/2014/main" id="{BE10EC17-A968-47C2-9243-57DE349A174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F6502525-6299-43BE-AE9D-54FD7D42C2A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C1FCA23-1566-43F1-89A6-55D7D481B977}"/>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A8F0398C-A101-4577-97DF-1D3615C65623}"/>
                  </a:ext>
                </a:extLst>
              </p:cNvPr>
              <p:cNvGrpSpPr/>
              <p:nvPr/>
            </p:nvGrpSpPr>
            <p:grpSpPr>
              <a:xfrm>
                <a:off x="4083570" y="4520761"/>
                <a:ext cx="600075" cy="342900"/>
                <a:chOff x="3604320" y="4597485"/>
                <a:chExt cx="600075" cy="342900"/>
              </a:xfrm>
              <a:grpFill/>
            </p:grpSpPr>
            <p:sp>
              <p:nvSpPr>
                <p:cNvPr id="211" name="Freeform: Shape 210">
                  <a:extLst>
                    <a:ext uri="{FF2B5EF4-FFF2-40B4-BE49-F238E27FC236}">
                      <a16:creationId xmlns:a16="http://schemas.microsoft.com/office/drawing/2014/main" id="{A1F178BA-8D8E-42D6-9C54-DA610A5B40B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16AF8A2-B79D-4C81-AAE4-8D0C28A3512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684D2A88-27CF-40E2-908E-7D55FE03B7E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2D29FD09-EFE0-4E22-AF79-79D7C443882A}"/>
                  </a:ext>
                </a:extLst>
              </p:cNvPr>
              <p:cNvGrpSpPr/>
              <p:nvPr/>
            </p:nvGrpSpPr>
            <p:grpSpPr>
              <a:xfrm flipH="1">
                <a:off x="1078625" y="4520760"/>
                <a:ext cx="600075" cy="342900"/>
                <a:chOff x="3604320" y="4597485"/>
                <a:chExt cx="600075" cy="342900"/>
              </a:xfrm>
              <a:grpFill/>
            </p:grpSpPr>
            <p:sp>
              <p:nvSpPr>
                <p:cNvPr id="208" name="Freeform: Shape 207">
                  <a:extLst>
                    <a:ext uri="{FF2B5EF4-FFF2-40B4-BE49-F238E27FC236}">
                      <a16:creationId xmlns:a16="http://schemas.microsoft.com/office/drawing/2014/main" id="{3CC4432E-2572-41BD-A8D4-42CB9C623AEA}"/>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9CCF4C24-FEDD-4C49-9AE9-62372F2E710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F2443FC0-DFD7-4FA7-B52F-F8D984565FCA}"/>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30" name="Group 229">
            <a:extLst>
              <a:ext uri="{FF2B5EF4-FFF2-40B4-BE49-F238E27FC236}">
                <a16:creationId xmlns:a16="http://schemas.microsoft.com/office/drawing/2014/main" id="{AF7D0BDB-E38F-4E9E-8665-C6F0DF18FC6E}"/>
              </a:ext>
            </a:extLst>
          </p:cNvPr>
          <p:cNvGrpSpPr/>
          <p:nvPr/>
        </p:nvGrpSpPr>
        <p:grpSpPr>
          <a:xfrm>
            <a:off x="860496" y="3508391"/>
            <a:ext cx="1417029" cy="359425"/>
            <a:chOff x="-2886460" y="1195910"/>
            <a:chExt cx="3605020" cy="914400"/>
          </a:xfrm>
          <a:solidFill>
            <a:schemeClr val="accent1"/>
          </a:solidFill>
        </p:grpSpPr>
        <p:pic>
          <p:nvPicPr>
            <p:cNvPr id="231" name="Graphic 230" descr="Network diagram">
              <a:extLst>
                <a:ext uri="{FF2B5EF4-FFF2-40B4-BE49-F238E27FC236}">
                  <a16:creationId xmlns:a16="http://schemas.microsoft.com/office/drawing/2014/main" id="{C68C0C66-E7DF-4F2F-A1DE-E619945D305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32" name="Group 231">
              <a:extLst>
                <a:ext uri="{FF2B5EF4-FFF2-40B4-BE49-F238E27FC236}">
                  <a16:creationId xmlns:a16="http://schemas.microsoft.com/office/drawing/2014/main" id="{BE6DC6DB-DA45-4D44-9ED9-DE0A83E7D5D6}"/>
                </a:ext>
              </a:extLst>
            </p:cNvPr>
            <p:cNvGrpSpPr/>
            <p:nvPr/>
          </p:nvGrpSpPr>
          <p:grpSpPr>
            <a:xfrm>
              <a:off x="-2886460" y="1634058"/>
              <a:ext cx="3605020" cy="342902"/>
              <a:chOff x="1078625" y="4520760"/>
              <a:chExt cx="3605020" cy="342902"/>
            </a:xfrm>
            <a:grpFill/>
          </p:grpSpPr>
          <p:grpSp>
            <p:nvGrpSpPr>
              <p:cNvPr id="233" name="Group 232">
                <a:extLst>
                  <a:ext uri="{FF2B5EF4-FFF2-40B4-BE49-F238E27FC236}">
                    <a16:creationId xmlns:a16="http://schemas.microsoft.com/office/drawing/2014/main" id="{554A0633-A98D-473B-AA45-EA91F63EF98B}"/>
                  </a:ext>
                </a:extLst>
              </p:cNvPr>
              <p:cNvGrpSpPr/>
              <p:nvPr/>
            </p:nvGrpSpPr>
            <p:grpSpPr>
              <a:xfrm>
                <a:off x="1564635" y="4520762"/>
                <a:ext cx="2643360" cy="342900"/>
                <a:chOff x="1217925" y="4594934"/>
                <a:chExt cx="2643360" cy="342900"/>
              </a:xfrm>
              <a:grpFill/>
            </p:grpSpPr>
            <p:grpSp>
              <p:nvGrpSpPr>
                <p:cNvPr id="242" name="Group 241">
                  <a:extLst>
                    <a:ext uri="{FF2B5EF4-FFF2-40B4-BE49-F238E27FC236}">
                      <a16:creationId xmlns:a16="http://schemas.microsoft.com/office/drawing/2014/main" id="{6D893C2F-6D70-477A-AE69-E2F71B1ECF89}"/>
                    </a:ext>
                  </a:extLst>
                </p:cNvPr>
                <p:cNvGrpSpPr/>
                <p:nvPr/>
              </p:nvGrpSpPr>
              <p:grpSpPr>
                <a:xfrm>
                  <a:off x="2775435" y="4594934"/>
                  <a:ext cx="600075" cy="342900"/>
                  <a:chOff x="3604320" y="4597485"/>
                  <a:chExt cx="600075" cy="342900"/>
                </a:xfrm>
                <a:grpFill/>
              </p:grpSpPr>
              <p:sp>
                <p:nvSpPr>
                  <p:cNvPr id="255" name="Freeform: Shape 254">
                    <a:extLst>
                      <a:ext uri="{FF2B5EF4-FFF2-40B4-BE49-F238E27FC236}">
                        <a16:creationId xmlns:a16="http://schemas.microsoft.com/office/drawing/2014/main" id="{78B0E890-A0D7-4E9B-A631-0693DC69D1BC}"/>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0A768A6E-6FC7-4108-8ABC-23B6C8CC32B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5BB6BABA-428B-4752-9100-2C5F0C4CF7B9}"/>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DC0173FE-6B20-4684-B77D-B58374DBA6EE}"/>
                    </a:ext>
                  </a:extLst>
                </p:cNvPr>
                <p:cNvGrpSpPr/>
                <p:nvPr/>
              </p:nvGrpSpPr>
              <p:grpSpPr>
                <a:xfrm>
                  <a:off x="3261210" y="4594934"/>
                  <a:ext cx="600075" cy="342900"/>
                  <a:chOff x="3604320" y="4597485"/>
                  <a:chExt cx="600075" cy="342900"/>
                </a:xfrm>
                <a:grpFill/>
              </p:grpSpPr>
              <p:sp>
                <p:nvSpPr>
                  <p:cNvPr id="252" name="Freeform: Shape 251">
                    <a:extLst>
                      <a:ext uri="{FF2B5EF4-FFF2-40B4-BE49-F238E27FC236}">
                        <a16:creationId xmlns:a16="http://schemas.microsoft.com/office/drawing/2014/main" id="{97A98525-A2DD-43F8-BA63-A61E8FFBC787}"/>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D8F9F41C-8BD9-4875-A95E-2D581C93E7C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88C273DA-186E-4DE3-8CB8-F22AC764131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178ABC9B-D4F8-46DD-8E5E-EEE9410D548A}"/>
                    </a:ext>
                  </a:extLst>
                </p:cNvPr>
                <p:cNvGrpSpPr/>
                <p:nvPr/>
              </p:nvGrpSpPr>
              <p:grpSpPr>
                <a:xfrm flipH="1">
                  <a:off x="1217925" y="4594934"/>
                  <a:ext cx="600075" cy="342900"/>
                  <a:chOff x="3604320" y="4597485"/>
                  <a:chExt cx="600075" cy="342900"/>
                </a:xfrm>
                <a:grpFill/>
              </p:grpSpPr>
              <p:sp>
                <p:nvSpPr>
                  <p:cNvPr id="249" name="Freeform: Shape 248">
                    <a:extLst>
                      <a:ext uri="{FF2B5EF4-FFF2-40B4-BE49-F238E27FC236}">
                        <a16:creationId xmlns:a16="http://schemas.microsoft.com/office/drawing/2014/main" id="{1689A42B-FB99-4B40-91BE-0FE1A4910D73}"/>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92A4BD09-45AB-4839-8874-CF7974F6FDE1}"/>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53328F65-25F9-482F-A3B5-A0E04A027D55}"/>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2C53AA7C-F30B-4C77-99B1-00CA806801F0}"/>
                    </a:ext>
                  </a:extLst>
                </p:cNvPr>
                <p:cNvGrpSpPr/>
                <p:nvPr/>
              </p:nvGrpSpPr>
              <p:grpSpPr>
                <a:xfrm flipH="1">
                  <a:off x="1703700" y="4594934"/>
                  <a:ext cx="600075" cy="342900"/>
                  <a:chOff x="3604320" y="4597485"/>
                  <a:chExt cx="600075" cy="342900"/>
                </a:xfrm>
                <a:grpFill/>
              </p:grpSpPr>
              <p:sp>
                <p:nvSpPr>
                  <p:cNvPr id="246" name="Freeform: Shape 245">
                    <a:extLst>
                      <a:ext uri="{FF2B5EF4-FFF2-40B4-BE49-F238E27FC236}">
                        <a16:creationId xmlns:a16="http://schemas.microsoft.com/office/drawing/2014/main" id="{9184EDE5-6720-4991-9AA3-7CCC1EB8698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05928E3-C32B-4EDE-9FE6-EE32EA08E3E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A27AD223-7BA8-45F2-B152-7C115DF7868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4" name="Group 233">
                <a:extLst>
                  <a:ext uri="{FF2B5EF4-FFF2-40B4-BE49-F238E27FC236}">
                    <a16:creationId xmlns:a16="http://schemas.microsoft.com/office/drawing/2014/main" id="{B39B8FFF-85A7-45C6-90E5-F20BCDAD01A9}"/>
                  </a:ext>
                </a:extLst>
              </p:cNvPr>
              <p:cNvGrpSpPr/>
              <p:nvPr/>
            </p:nvGrpSpPr>
            <p:grpSpPr>
              <a:xfrm>
                <a:off x="4083570" y="4520761"/>
                <a:ext cx="600075" cy="342900"/>
                <a:chOff x="3604320" y="4597485"/>
                <a:chExt cx="600075" cy="342900"/>
              </a:xfrm>
              <a:grpFill/>
            </p:grpSpPr>
            <p:sp>
              <p:nvSpPr>
                <p:cNvPr id="239" name="Freeform: Shape 238">
                  <a:extLst>
                    <a:ext uri="{FF2B5EF4-FFF2-40B4-BE49-F238E27FC236}">
                      <a16:creationId xmlns:a16="http://schemas.microsoft.com/office/drawing/2014/main" id="{ED7DD00E-9BB8-4A99-A904-97B1FBBDC3E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56FEC2BC-FF55-4F2C-AD92-846F0374904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663D04F-8508-4A41-B033-776DA8D5729D}"/>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9F251739-EBB6-46B8-A099-52DBBFB2F04D}"/>
                  </a:ext>
                </a:extLst>
              </p:cNvPr>
              <p:cNvGrpSpPr/>
              <p:nvPr/>
            </p:nvGrpSpPr>
            <p:grpSpPr>
              <a:xfrm flipH="1">
                <a:off x="1078625" y="4520760"/>
                <a:ext cx="600075" cy="342900"/>
                <a:chOff x="3604320" y="4597485"/>
                <a:chExt cx="600075" cy="342900"/>
              </a:xfrm>
              <a:grpFill/>
            </p:grpSpPr>
            <p:sp>
              <p:nvSpPr>
                <p:cNvPr id="236" name="Freeform: Shape 235">
                  <a:extLst>
                    <a:ext uri="{FF2B5EF4-FFF2-40B4-BE49-F238E27FC236}">
                      <a16:creationId xmlns:a16="http://schemas.microsoft.com/office/drawing/2014/main" id="{91E57CCE-5B63-45B4-80A3-5B558BE6F9FE}"/>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E84339AB-4BAB-4FF5-A601-3F1EF0F46193}"/>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201D84AB-E5E1-4139-A95F-6B8C395A789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58" name="Group 257">
            <a:extLst>
              <a:ext uri="{FF2B5EF4-FFF2-40B4-BE49-F238E27FC236}">
                <a16:creationId xmlns:a16="http://schemas.microsoft.com/office/drawing/2014/main" id="{7A0BED8D-8D35-4B40-B784-ED9A8EE054D8}"/>
              </a:ext>
            </a:extLst>
          </p:cNvPr>
          <p:cNvGrpSpPr/>
          <p:nvPr/>
        </p:nvGrpSpPr>
        <p:grpSpPr>
          <a:xfrm>
            <a:off x="5237169" y="2469107"/>
            <a:ext cx="989923" cy="989923"/>
            <a:chOff x="568549" y="3165243"/>
            <a:chExt cx="749586" cy="749586"/>
          </a:xfrm>
        </p:grpSpPr>
        <p:sp>
          <p:nvSpPr>
            <p:cNvPr id="259" name="Oval 258">
              <a:extLst>
                <a:ext uri="{FF2B5EF4-FFF2-40B4-BE49-F238E27FC236}">
                  <a16:creationId xmlns:a16="http://schemas.microsoft.com/office/drawing/2014/main" id="{D2041812-805D-4367-A3D4-53BED891F7BB}"/>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Freeform 12">
              <a:extLst>
                <a:ext uri="{FF2B5EF4-FFF2-40B4-BE49-F238E27FC236}">
                  <a16:creationId xmlns:a16="http://schemas.microsoft.com/office/drawing/2014/main" id="{EC1EEE9D-E9D1-4C68-A321-9B8B7715F05F}"/>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24">
              <a:extLst>
                <a:ext uri="{FF2B5EF4-FFF2-40B4-BE49-F238E27FC236}">
                  <a16:creationId xmlns:a16="http://schemas.microsoft.com/office/drawing/2014/main" id="{F5FECCC2-99DE-40A2-A0C6-595E96E6F506}"/>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11">
              <a:extLst>
                <a:ext uri="{FF2B5EF4-FFF2-40B4-BE49-F238E27FC236}">
                  <a16:creationId xmlns:a16="http://schemas.microsoft.com/office/drawing/2014/main" id="{8A5A8D90-5DDC-459A-87B4-8B94A61D519B}"/>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E0D4B4C7-FC6E-4296-BB4D-CCD8F0917DD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F9334C09-0BAD-4E75-A32D-75878EDB3905}"/>
              </a:ext>
            </a:extLst>
          </p:cNvPr>
          <p:cNvGrpSpPr/>
          <p:nvPr/>
        </p:nvGrpSpPr>
        <p:grpSpPr>
          <a:xfrm>
            <a:off x="4481512" y="4375063"/>
            <a:ext cx="1415253" cy="133350"/>
            <a:chOff x="4321285" y="3599264"/>
            <a:chExt cx="1415253" cy="133350"/>
          </a:xfrm>
          <a:solidFill>
            <a:schemeClr val="accent1"/>
          </a:solidFill>
        </p:grpSpPr>
        <p:sp>
          <p:nvSpPr>
            <p:cNvPr id="265" name="Freeform: Shape 264">
              <a:extLst>
                <a:ext uri="{FF2B5EF4-FFF2-40B4-BE49-F238E27FC236}">
                  <a16:creationId xmlns:a16="http://schemas.microsoft.com/office/drawing/2014/main" id="{C72A1163-4858-4FDE-A162-D659257591B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F89D1F77-6AA9-41F5-82D1-F3077B641782}"/>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368636F3-1CC1-424B-9878-46669B907A93}"/>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4A1E472E-2DF8-425C-AC73-6D52006526DD}"/>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D7311A4-3231-4D05-ACD8-5A029340B9D2}"/>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5BF11AF-B860-4670-A505-9F3FDEF59D37}"/>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1" name="Group 270">
            <a:extLst>
              <a:ext uri="{FF2B5EF4-FFF2-40B4-BE49-F238E27FC236}">
                <a16:creationId xmlns:a16="http://schemas.microsoft.com/office/drawing/2014/main" id="{154F115B-D5E3-41FF-8142-1F7F58B9673F}"/>
              </a:ext>
            </a:extLst>
          </p:cNvPr>
          <p:cNvGrpSpPr/>
          <p:nvPr/>
        </p:nvGrpSpPr>
        <p:grpSpPr>
          <a:xfrm>
            <a:off x="4670116" y="4673353"/>
            <a:ext cx="1415253" cy="133350"/>
            <a:chOff x="4321285" y="3599264"/>
            <a:chExt cx="1415253" cy="133350"/>
          </a:xfrm>
          <a:solidFill>
            <a:schemeClr val="accent1"/>
          </a:solidFill>
        </p:grpSpPr>
        <p:sp>
          <p:nvSpPr>
            <p:cNvPr id="272" name="Freeform: Shape 271">
              <a:extLst>
                <a:ext uri="{FF2B5EF4-FFF2-40B4-BE49-F238E27FC236}">
                  <a16:creationId xmlns:a16="http://schemas.microsoft.com/office/drawing/2014/main" id="{49C13C3F-7B27-4E81-BD9E-E648D0AB1CA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7CC62689-890C-406E-883C-551988140158}"/>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278DB8F6-C91C-45FE-BF49-052A1D187E5B}"/>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3EF45F4B-8DBA-488F-A9A6-4F579453F8C2}"/>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B33382FC-13FF-4B53-BD18-9EDA9557C89D}"/>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5285EB60-CCB5-4CD3-8BA8-B14E1066ABB4}"/>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06632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
                                            <p:txEl>
                                              <p:pRg st="1" end="1"/>
                                            </p:txEl>
                                          </p:spTgt>
                                        </p:tgtEl>
                                        <p:attrNameLst>
                                          <p:attrName>style.visibility</p:attrName>
                                        </p:attrNameLst>
                                      </p:cBhvr>
                                      <p:to>
                                        <p:strVal val="visible"/>
                                      </p:to>
                                    </p:set>
                                    <p:animEffect transition="in" filter="fade">
                                      <p:cBhvr>
                                        <p:cTn id="10" dur="500"/>
                                        <p:tgtEl>
                                          <p:spTgt spid="6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par>
                                <p:cTn id="14" presetID="10" presetClass="entr" presetSubtype="0" fill="hold" nodeType="withEffect">
                                  <p:stCondLst>
                                    <p:cond delay="250"/>
                                  </p:stCondLst>
                                  <p:childTnLst>
                                    <p:set>
                                      <p:cBhvr>
                                        <p:cTn id="15" dur="1" fill="hold">
                                          <p:stCondLst>
                                            <p:cond delay="0"/>
                                          </p:stCondLst>
                                        </p:cTn>
                                        <p:tgtEl>
                                          <p:spTgt spid="202"/>
                                        </p:tgtEl>
                                        <p:attrNameLst>
                                          <p:attrName>style.visibility</p:attrName>
                                        </p:attrNameLst>
                                      </p:cBhvr>
                                      <p:to>
                                        <p:strVal val="visible"/>
                                      </p:to>
                                    </p:set>
                                    <p:animEffect transition="in" filter="fade">
                                      <p:cBhvr>
                                        <p:cTn id="16" dur="500"/>
                                        <p:tgtEl>
                                          <p:spTgt spid="202"/>
                                        </p:tgtEl>
                                      </p:cBhvr>
                                    </p:animEffect>
                                  </p:childTnLst>
                                </p:cTn>
                              </p:par>
                            </p:childTnLst>
                          </p:cTn>
                        </p:par>
                        <p:par>
                          <p:cTn id="17" fill="hold">
                            <p:stCondLst>
                              <p:cond delay="750"/>
                            </p:stCondLst>
                            <p:childTnLst>
                              <p:par>
                                <p:cTn id="18" presetID="6" presetClass="entr" presetSubtype="32" fill="hold" nodeType="after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circle(out)">
                                      <p:cBhvr>
                                        <p:cTn id="20" dur="750"/>
                                        <p:tgtEl>
                                          <p:spTgt spid="1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5">
                                            <p:txEl>
                                              <p:pRg st="3" end="3"/>
                                            </p:txEl>
                                          </p:spTgt>
                                        </p:tgtEl>
                                        <p:attrNameLst>
                                          <p:attrName>style.visibility</p:attrName>
                                        </p:attrNameLst>
                                      </p:cBhvr>
                                      <p:to>
                                        <p:strVal val="visible"/>
                                      </p:to>
                                    </p:set>
                                    <p:animEffect transition="in" filter="fade">
                                      <p:cBhvr>
                                        <p:cTn id="25" dur="500"/>
                                        <p:tgtEl>
                                          <p:spTgt spid="6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5">
                                            <p:txEl>
                                              <p:pRg st="4" end="4"/>
                                            </p:txEl>
                                          </p:spTgt>
                                        </p:tgtEl>
                                        <p:attrNameLst>
                                          <p:attrName>style.visibility</p:attrName>
                                        </p:attrNameLst>
                                      </p:cBhvr>
                                      <p:to>
                                        <p:strVal val="visible"/>
                                      </p:to>
                                    </p:set>
                                    <p:animEffect transition="in" filter="fade">
                                      <p:cBhvr>
                                        <p:cTn id="28" dur="500"/>
                                        <p:tgtEl>
                                          <p:spTgt spid="65">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xEl>
                                              <p:pRg st="5" end="5"/>
                                            </p:txEl>
                                          </p:spTgt>
                                        </p:tgtEl>
                                        <p:attrNameLst>
                                          <p:attrName>style.visibility</p:attrName>
                                        </p:attrNameLst>
                                      </p:cBhvr>
                                      <p:to>
                                        <p:strVal val="visible"/>
                                      </p:to>
                                    </p:set>
                                    <p:animEffect transition="in" filter="fade">
                                      <p:cBhvr>
                                        <p:cTn id="31" dur="500"/>
                                        <p:tgtEl>
                                          <p:spTgt spid="65">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xEl>
                                              <p:pRg st="6" end="6"/>
                                            </p:txEl>
                                          </p:spTgt>
                                        </p:tgtEl>
                                        <p:attrNameLst>
                                          <p:attrName>style.visibility</p:attrName>
                                        </p:attrNameLst>
                                      </p:cBhvr>
                                      <p:to>
                                        <p:strVal val="visible"/>
                                      </p:to>
                                    </p:set>
                                    <p:animEffect transition="in" filter="fade">
                                      <p:cBhvr>
                                        <p:cTn id="34" dur="500"/>
                                        <p:tgtEl>
                                          <p:spTgt spid="65">
                                            <p:txEl>
                                              <p:pRg st="6" end="6"/>
                                            </p:txEl>
                                          </p:spTgt>
                                        </p:tgtEl>
                                      </p:cBhvr>
                                    </p:animEffect>
                                  </p:childTnLst>
                                </p:cTn>
                              </p:par>
                            </p:childTnLst>
                          </p:cTn>
                        </p:par>
                        <p:par>
                          <p:cTn id="35" fill="hold">
                            <p:stCondLst>
                              <p:cond delay="500"/>
                            </p:stCondLst>
                            <p:childTnLst>
                              <p:par>
                                <p:cTn id="36" presetID="4" presetClass="entr" presetSubtype="16"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box(in)">
                                      <p:cBhvr>
                                        <p:cTn id="38" dur="1250"/>
                                        <p:tgtEl>
                                          <p:spTgt spid="14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xEl>
                                              <p:pRg st="8" end="8"/>
                                            </p:txEl>
                                          </p:spTgt>
                                        </p:tgtEl>
                                        <p:attrNameLst>
                                          <p:attrName>style.visibility</p:attrName>
                                        </p:attrNameLst>
                                      </p:cBhvr>
                                      <p:to>
                                        <p:strVal val="visible"/>
                                      </p:to>
                                    </p:set>
                                    <p:animEffect transition="in" filter="fade">
                                      <p:cBhvr>
                                        <p:cTn id="43" dur="500"/>
                                        <p:tgtEl>
                                          <p:spTgt spid="65">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5">
                                            <p:txEl>
                                              <p:pRg st="9" end="9"/>
                                            </p:txEl>
                                          </p:spTgt>
                                        </p:tgtEl>
                                        <p:attrNameLst>
                                          <p:attrName>style.visibility</p:attrName>
                                        </p:attrNameLst>
                                      </p:cBhvr>
                                      <p:to>
                                        <p:strVal val="visible"/>
                                      </p:to>
                                    </p:set>
                                    <p:animEffect transition="in" filter="fade">
                                      <p:cBhvr>
                                        <p:cTn id="46" dur="500"/>
                                        <p:tgtEl>
                                          <p:spTgt spid="65">
                                            <p:txEl>
                                              <p:pRg st="9" end="9"/>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animEffect transition="in" filter="wipe(left)">
                                      <p:cBhvr>
                                        <p:cTn id="49" dur="500"/>
                                        <p:tgtEl>
                                          <p:spTgt spid="264"/>
                                        </p:tgtEl>
                                      </p:cBhvr>
                                    </p:animEffect>
                                  </p:childTnLst>
                                </p:cTn>
                              </p:par>
                              <p:par>
                                <p:cTn id="50" presetID="22" presetClass="entr" presetSubtype="8" fill="hold" nodeType="withEffect">
                                  <p:stCondLst>
                                    <p:cond delay="250"/>
                                  </p:stCondLst>
                                  <p:childTnLst>
                                    <p:set>
                                      <p:cBhvr>
                                        <p:cTn id="51" dur="1" fill="hold">
                                          <p:stCondLst>
                                            <p:cond delay="0"/>
                                          </p:stCondLst>
                                        </p:cTn>
                                        <p:tgtEl>
                                          <p:spTgt spid="271"/>
                                        </p:tgtEl>
                                        <p:attrNameLst>
                                          <p:attrName>style.visibility</p:attrName>
                                        </p:attrNameLst>
                                      </p:cBhvr>
                                      <p:to>
                                        <p:strVal val="visible"/>
                                      </p:to>
                                    </p:set>
                                    <p:animEffect transition="in" filter="wipe(left)">
                                      <p:cBhvr>
                                        <p:cTn id="52" dur="500"/>
                                        <p:tgtEl>
                                          <p:spTgt spid="271"/>
                                        </p:tgtEl>
                                      </p:cBhvr>
                                    </p:animEffect>
                                  </p:childTnLst>
                                </p:cTn>
                              </p:par>
                            </p:childTnLst>
                          </p:cTn>
                        </p:par>
                        <p:par>
                          <p:cTn id="53" fill="hold">
                            <p:stCondLst>
                              <p:cond delay="750"/>
                            </p:stCondLst>
                            <p:childTnLst>
                              <p:par>
                                <p:cTn id="54" presetID="10" presetClass="entr" presetSubtype="0" fill="hold" nodeType="afterEffect">
                                  <p:stCondLst>
                                    <p:cond delay="500"/>
                                  </p:stCondLst>
                                  <p:childTnLst>
                                    <p:set>
                                      <p:cBhvr>
                                        <p:cTn id="55" dur="1" fill="hold">
                                          <p:stCondLst>
                                            <p:cond delay="0"/>
                                          </p:stCondLst>
                                        </p:cTn>
                                        <p:tgtEl>
                                          <p:spTgt spid="65">
                                            <p:txEl>
                                              <p:pRg st="11" end="11"/>
                                            </p:txEl>
                                          </p:spTgt>
                                        </p:tgtEl>
                                        <p:attrNameLst>
                                          <p:attrName>style.visibility</p:attrName>
                                        </p:attrNameLst>
                                      </p:cBhvr>
                                      <p:to>
                                        <p:strVal val="visible"/>
                                      </p:to>
                                    </p:set>
                                    <p:animEffect transition="in" filter="fade">
                                      <p:cBhvr>
                                        <p:cTn id="56" dur="500"/>
                                        <p:tgtEl>
                                          <p:spTgt spid="65">
                                            <p:txEl>
                                              <p:pRg st="11" end="11"/>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65">
                                            <p:txEl>
                                              <p:pRg st="12" end="12"/>
                                            </p:txEl>
                                          </p:spTgt>
                                        </p:tgtEl>
                                        <p:attrNameLst>
                                          <p:attrName>style.visibility</p:attrName>
                                        </p:attrNameLst>
                                      </p:cBhvr>
                                      <p:to>
                                        <p:strVal val="visible"/>
                                      </p:to>
                                    </p:set>
                                    <p:animEffect transition="in" filter="fade">
                                      <p:cBhvr>
                                        <p:cTn id="59" dur="500"/>
                                        <p:tgtEl>
                                          <p:spTgt spid="65">
                                            <p:txEl>
                                              <p:pRg st="12" end="12"/>
                                            </p:txEl>
                                          </p:spTgt>
                                        </p:tgtEl>
                                      </p:cBhvr>
                                    </p:animEffect>
                                  </p:childTnLst>
                                </p:cTn>
                              </p:par>
                              <p:par>
                                <p:cTn id="60" presetID="10" presetClass="entr" presetSubtype="0" fill="hold" nodeType="withEffect">
                                  <p:stCondLst>
                                    <p:cond delay="500"/>
                                  </p:stCondLst>
                                  <p:childTnLst>
                                    <p:set>
                                      <p:cBhvr>
                                        <p:cTn id="61" dur="1" fill="hold">
                                          <p:stCondLst>
                                            <p:cond delay="0"/>
                                          </p:stCondLst>
                                        </p:cTn>
                                        <p:tgtEl>
                                          <p:spTgt spid="65">
                                            <p:txEl>
                                              <p:pRg st="13" end="13"/>
                                            </p:txEl>
                                          </p:spTgt>
                                        </p:tgtEl>
                                        <p:attrNameLst>
                                          <p:attrName>style.visibility</p:attrName>
                                        </p:attrNameLst>
                                      </p:cBhvr>
                                      <p:to>
                                        <p:strVal val="visible"/>
                                      </p:to>
                                    </p:set>
                                    <p:animEffect transition="in" filter="fade">
                                      <p:cBhvr>
                                        <p:cTn id="62" dur="500"/>
                                        <p:tgtEl>
                                          <p:spTgt spid="65">
                                            <p:txEl>
                                              <p:pRg st="13" end="13"/>
                                            </p:txEl>
                                          </p:spTgt>
                                        </p:tgtEl>
                                      </p:cBhvr>
                                    </p:animEffect>
                                  </p:childTnLst>
                                </p:cTn>
                              </p:par>
                            </p:childTnLst>
                          </p:cTn>
                        </p:par>
                        <p:par>
                          <p:cTn id="63" fill="hold">
                            <p:stCondLst>
                              <p:cond delay="1750"/>
                            </p:stCondLst>
                            <p:childTnLst>
                              <p:par>
                                <p:cTn id="64" presetID="22" presetClass="entr" presetSubtype="2"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right)">
                                      <p:cBhvr>
                                        <p:cTn id="66" dur="500"/>
                                        <p:tgtEl>
                                          <p:spTgt spid="196"/>
                                        </p:tgtEl>
                                      </p:cBhvr>
                                    </p:animEffect>
                                  </p:childTnLst>
                                </p:cTn>
                              </p:par>
                            </p:childTnLst>
                          </p:cTn>
                        </p:par>
                        <p:par>
                          <p:cTn id="67" fill="hold">
                            <p:stCondLst>
                              <p:cond delay="2250"/>
                            </p:stCondLst>
                            <p:childTnLst>
                              <p:par>
                                <p:cTn id="68" presetID="10" presetClass="entr" presetSubtype="0" fill="hold" grpId="0" nodeType="afterEffect">
                                  <p:stCondLst>
                                    <p:cond delay="0"/>
                                  </p:stCondLst>
                                  <p:childTnLst>
                                    <p:set>
                                      <p:cBhvr>
                                        <p:cTn id="69" dur="1" fill="hold">
                                          <p:stCondLst>
                                            <p:cond delay="0"/>
                                          </p:stCondLst>
                                        </p:cTn>
                                        <p:tgtEl>
                                          <p:spTgt spid="197"/>
                                        </p:tgtEl>
                                        <p:attrNameLst>
                                          <p:attrName>style.visibility</p:attrName>
                                        </p:attrNameLst>
                                      </p:cBhvr>
                                      <p:to>
                                        <p:strVal val="visible"/>
                                      </p:to>
                                    </p:set>
                                    <p:animEffect transition="in" filter="fade">
                                      <p:cBhvr>
                                        <p:cTn id="70" dur="500"/>
                                        <p:tgtEl>
                                          <p:spTgt spid="197"/>
                                        </p:tgtEl>
                                      </p:cBhvr>
                                    </p:animEffect>
                                  </p:childTnLst>
                                </p:cTn>
                              </p:par>
                            </p:childTnLst>
                          </p:cTn>
                        </p:par>
                        <p:par>
                          <p:cTn id="71" fill="hold">
                            <p:stCondLst>
                              <p:cond delay="2750"/>
                            </p:stCondLst>
                            <p:childTnLst>
                              <p:par>
                                <p:cTn id="72" presetID="6" presetClass="entr" presetSubtype="32" fill="hold" nodeType="afterEffect">
                                  <p:stCondLst>
                                    <p:cond delay="0"/>
                                  </p:stCondLst>
                                  <p:childTnLst>
                                    <p:set>
                                      <p:cBhvr>
                                        <p:cTn id="73" dur="1" fill="hold">
                                          <p:stCondLst>
                                            <p:cond delay="0"/>
                                          </p:stCondLst>
                                        </p:cTn>
                                        <p:tgtEl>
                                          <p:spTgt spid="198"/>
                                        </p:tgtEl>
                                        <p:attrNameLst>
                                          <p:attrName>style.visibility</p:attrName>
                                        </p:attrNameLst>
                                      </p:cBhvr>
                                      <p:to>
                                        <p:strVal val="visible"/>
                                      </p:to>
                                    </p:set>
                                    <p:animEffect transition="in" filter="circle(out)">
                                      <p:cBhvr>
                                        <p:cTn id="74" dur="750"/>
                                        <p:tgtEl>
                                          <p:spTgt spid="19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fade">
                                      <p:cBhvr>
                                        <p:cTn id="7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96" grpId="0" animBg="1"/>
      <p:bldP spid="1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283F-8E27-4F0A-B074-818273731284}"/>
              </a:ext>
            </a:extLst>
          </p:cNvPr>
          <p:cNvSpPr>
            <a:spLocks noGrp="1"/>
          </p:cNvSpPr>
          <p:nvPr>
            <p:ph type="title"/>
          </p:nvPr>
        </p:nvSpPr>
        <p:spPr>
          <a:xfrm>
            <a:off x="588263" y="457200"/>
            <a:ext cx="11018520" cy="861774"/>
          </a:xfrm>
        </p:spPr>
        <p:txBody>
          <a:bodyPr/>
          <a:lstStyle/>
          <a:p>
            <a:r>
              <a:rPr lang="en-US"/>
              <a:t>Microsoft Zero Trust Principles</a:t>
            </a:r>
            <a:br>
              <a:rPr lang="en-US"/>
            </a:br>
            <a:r>
              <a:rPr lang="en-US" sz="2000" i="1" spc="0">
                <a:gradFill>
                  <a:gsLst>
                    <a:gs pos="1250">
                      <a:schemeClr val="tx1"/>
                    </a:gs>
                    <a:gs pos="100000">
                      <a:schemeClr val="tx1"/>
                    </a:gs>
                  </a:gsLst>
                  <a:lin ang="5400000" scaled="0"/>
                </a:gradFill>
                <a:latin typeface="+mn-lt"/>
              </a:rPr>
              <a:t>Guidance for technical architecture</a:t>
            </a:r>
          </a:p>
        </p:txBody>
      </p:sp>
      <p:sp>
        <p:nvSpPr>
          <p:cNvPr id="53" name="TextBox 52">
            <a:extLst>
              <a:ext uri="{FF2B5EF4-FFF2-40B4-BE49-F238E27FC236}">
                <a16:creationId xmlns:a16="http://schemas.microsoft.com/office/drawing/2014/main" id="{10A430B2-3C4A-4180-A51E-0DEDF85CABA6}"/>
              </a:ext>
            </a:extLst>
          </p:cNvPr>
          <p:cNvSpPr txBox="1"/>
          <p:nvPr/>
        </p:nvSpPr>
        <p:spPr>
          <a:xfrm>
            <a:off x="4322246" y="3618576"/>
            <a:ext cx="3550721" cy="2405987"/>
          </a:xfrm>
          <a:prstGeom prst="rect">
            <a:avLst/>
          </a:prstGeom>
          <a:solidFill>
            <a:srgbClr val="DCC5ED"/>
          </a:solid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To help secure both data and productivity, limit user access using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Just-in-</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time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(JIT)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Just-</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enough</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-access (JEA)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Risk-based </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adaptive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polices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protection against </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out of band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vectors</a:t>
            </a:r>
          </a:p>
        </p:txBody>
      </p:sp>
      <p:sp>
        <p:nvSpPr>
          <p:cNvPr id="55" name="TextBox 54">
            <a:extLst>
              <a:ext uri="{FF2B5EF4-FFF2-40B4-BE49-F238E27FC236}">
                <a16:creationId xmlns:a16="http://schemas.microsoft.com/office/drawing/2014/main" id="{1D5B8825-D518-418D-BEA4-4FF2029036F1}"/>
              </a:ext>
            </a:extLst>
          </p:cNvPr>
          <p:cNvSpPr txBox="1"/>
          <p:nvPr/>
        </p:nvSpPr>
        <p:spPr>
          <a:xfrm>
            <a:off x="614441" y="3618576"/>
            <a:ext cx="3550721" cy="2405987"/>
          </a:xfrm>
          <a:prstGeom prst="rect">
            <a:avLst/>
          </a:prstGeom>
          <a:solidFill>
            <a:srgbClr val="DCC5ED"/>
          </a:solidFill>
        </p:spPr>
        <p:txBody>
          <a:bodyPr wrap="square" lIns="18288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Always validate all available data points including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User identity and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Device health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Service or workload context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Anomalies</a:t>
            </a:r>
          </a:p>
        </p:txBody>
      </p:sp>
      <p:sp>
        <p:nvSpPr>
          <p:cNvPr id="57" name="TextBox 56">
            <a:extLst>
              <a:ext uri="{FF2B5EF4-FFF2-40B4-BE49-F238E27FC236}">
                <a16:creationId xmlns:a16="http://schemas.microsoft.com/office/drawing/2014/main" id="{B74AB343-A754-4434-94B3-AB98B983D36B}"/>
              </a:ext>
            </a:extLst>
          </p:cNvPr>
          <p:cNvSpPr txBox="1"/>
          <p:nvPr/>
        </p:nvSpPr>
        <p:spPr>
          <a:xfrm>
            <a:off x="8043057" y="3618576"/>
            <a:ext cx="3550721" cy="2405987"/>
          </a:xfrm>
          <a:prstGeom prst="rect">
            <a:avLst/>
          </a:prstGeom>
          <a:solidFill>
            <a:srgbClr val="DCC5ED"/>
          </a:solid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Minimize blast radius for breaches and prevent lateral movement by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Segmenting access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network, user, devices, and app awareness.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Encrypting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all sessions end to end.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Use analytics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threat detection, posture visibility and improving defenses</a:t>
            </a:r>
          </a:p>
        </p:txBody>
      </p:sp>
      <p:sp>
        <p:nvSpPr>
          <p:cNvPr id="64" name="!!Least privilege Text">
            <a:extLst>
              <a:ext uri="{FF2B5EF4-FFF2-40B4-BE49-F238E27FC236}">
                <a16:creationId xmlns:a16="http://schemas.microsoft.com/office/drawing/2014/main" id="{9628E490-04AF-43EA-B3DA-F965205E0EE1}"/>
              </a:ext>
            </a:extLst>
          </p:cNvPr>
          <p:cNvSpPr/>
          <p:nvPr/>
        </p:nvSpPr>
        <p:spPr>
          <a:xfrm>
            <a:off x="4482412" y="3091638"/>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 least privilege access</a:t>
            </a:r>
          </a:p>
        </p:txBody>
      </p:sp>
      <p:grpSp>
        <p:nvGrpSpPr>
          <p:cNvPr id="65" name="!!Verify Explicitly Icon">
            <a:extLst>
              <a:ext uri="{FF2B5EF4-FFF2-40B4-BE49-F238E27FC236}">
                <a16:creationId xmlns:a16="http://schemas.microsoft.com/office/drawing/2014/main" id="{0268AD31-AAC6-45AE-AB90-05F661499953}"/>
              </a:ext>
            </a:extLst>
          </p:cNvPr>
          <p:cNvGrpSpPr/>
          <p:nvPr/>
        </p:nvGrpSpPr>
        <p:grpSpPr>
          <a:xfrm>
            <a:off x="1835074" y="1810131"/>
            <a:ext cx="1185456" cy="1185456"/>
            <a:chOff x="425171" y="1677912"/>
            <a:chExt cx="1185456" cy="1185456"/>
          </a:xfrm>
        </p:grpSpPr>
        <p:sp>
          <p:nvSpPr>
            <p:cNvPr id="66" name="Oval 65">
              <a:extLst>
                <a:ext uri="{FF2B5EF4-FFF2-40B4-BE49-F238E27FC236}">
                  <a16:creationId xmlns:a16="http://schemas.microsoft.com/office/drawing/2014/main" id="{8F831004-A1D4-4F58-B433-3B2D479E1D72}"/>
                </a:ext>
              </a:extLst>
            </p:cNvPr>
            <p:cNvSpPr/>
            <p:nvPr/>
          </p:nvSpPr>
          <p:spPr bwMode="auto">
            <a:xfrm>
              <a:off x="425171" y="1677912"/>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67" name="Graphic 66" descr="Checklist">
              <a:extLst>
                <a:ext uri="{FF2B5EF4-FFF2-40B4-BE49-F238E27FC236}">
                  <a16:creationId xmlns:a16="http://schemas.microsoft.com/office/drawing/2014/main" id="{0ADEBB19-581E-4E4E-B12D-E90F8408876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3949" y="1936690"/>
              <a:ext cx="667902" cy="667902"/>
            </a:xfrm>
            <a:prstGeom prst="rect">
              <a:avLst/>
            </a:prstGeom>
          </p:spPr>
        </p:pic>
      </p:grpSp>
      <p:grpSp>
        <p:nvGrpSpPr>
          <p:cNvPr id="68" name="!!Assume breach Icon">
            <a:extLst>
              <a:ext uri="{FF2B5EF4-FFF2-40B4-BE49-F238E27FC236}">
                <a16:creationId xmlns:a16="http://schemas.microsoft.com/office/drawing/2014/main" id="{60DA40AA-569F-4BAD-8DF6-029AEABFA6F0}"/>
              </a:ext>
            </a:extLst>
          </p:cNvPr>
          <p:cNvGrpSpPr/>
          <p:nvPr/>
        </p:nvGrpSpPr>
        <p:grpSpPr>
          <a:xfrm>
            <a:off x="9225689" y="1810131"/>
            <a:ext cx="1185456" cy="1185456"/>
            <a:chOff x="425172" y="3284707"/>
            <a:chExt cx="1185456" cy="1185456"/>
          </a:xfrm>
          <a:effectLst/>
        </p:grpSpPr>
        <p:sp>
          <p:nvSpPr>
            <p:cNvPr id="69" name="Oval 68">
              <a:extLst>
                <a:ext uri="{FF2B5EF4-FFF2-40B4-BE49-F238E27FC236}">
                  <a16:creationId xmlns:a16="http://schemas.microsoft.com/office/drawing/2014/main" id="{B4EC87CD-1652-4C5E-9BB4-7384CDCB23C1}"/>
                </a:ext>
              </a:extLst>
            </p:cNvPr>
            <p:cNvSpPr/>
            <p:nvPr/>
          </p:nvSpPr>
          <p:spPr bwMode="auto">
            <a:xfrm>
              <a:off x="425172" y="3284707"/>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70" name="Graphic 69" descr="Disconnected">
              <a:extLst>
                <a:ext uri="{FF2B5EF4-FFF2-40B4-BE49-F238E27FC236}">
                  <a16:creationId xmlns:a16="http://schemas.microsoft.com/office/drawing/2014/main" id="{BAC52563-EB9A-4DDD-92A8-A2E6B202A7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3950" y="3543485"/>
              <a:ext cx="667902" cy="667902"/>
            </a:xfrm>
            <a:prstGeom prst="rect">
              <a:avLst/>
            </a:prstGeom>
          </p:spPr>
        </p:pic>
      </p:grpSp>
      <p:sp>
        <p:nvSpPr>
          <p:cNvPr id="71" name="!!Assume breach Text">
            <a:extLst>
              <a:ext uri="{FF2B5EF4-FFF2-40B4-BE49-F238E27FC236}">
                <a16:creationId xmlns:a16="http://schemas.microsoft.com/office/drawing/2014/main" id="{CBD23D4C-FD0A-4466-93E7-91495AE2F886}"/>
              </a:ext>
            </a:extLst>
          </p:cNvPr>
          <p:cNvSpPr/>
          <p:nvPr/>
        </p:nvSpPr>
        <p:spPr>
          <a:xfrm>
            <a:off x="8080898" y="3091638"/>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Assume breach</a:t>
            </a:r>
          </a:p>
        </p:txBody>
      </p:sp>
      <p:grpSp>
        <p:nvGrpSpPr>
          <p:cNvPr id="72" name="!!Least privilege Icon">
            <a:extLst>
              <a:ext uri="{FF2B5EF4-FFF2-40B4-BE49-F238E27FC236}">
                <a16:creationId xmlns:a16="http://schemas.microsoft.com/office/drawing/2014/main" id="{DC104831-818C-4271-899B-ADB3764DA0F5}"/>
              </a:ext>
            </a:extLst>
          </p:cNvPr>
          <p:cNvGrpSpPr/>
          <p:nvPr/>
        </p:nvGrpSpPr>
        <p:grpSpPr>
          <a:xfrm>
            <a:off x="5584961" y="1847201"/>
            <a:ext cx="1185456" cy="1185456"/>
            <a:chOff x="425171" y="4906759"/>
            <a:chExt cx="1185456" cy="1185456"/>
          </a:xfrm>
        </p:grpSpPr>
        <p:sp>
          <p:nvSpPr>
            <p:cNvPr id="73" name="Oval 72">
              <a:extLst>
                <a:ext uri="{FF2B5EF4-FFF2-40B4-BE49-F238E27FC236}">
                  <a16:creationId xmlns:a16="http://schemas.microsoft.com/office/drawing/2014/main" id="{EA3F820C-7C02-4467-B8E6-8630820E64D9}"/>
                </a:ext>
              </a:extLst>
            </p:cNvPr>
            <p:cNvSpPr/>
            <p:nvPr/>
          </p:nvSpPr>
          <p:spPr bwMode="auto">
            <a:xfrm>
              <a:off x="425171" y="4906759"/>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74" name="Graphic 73" descr="Minimize">
              <a:extLst>
                <a:ext uri="{FF2B5EF4-FFF2-40B4-BE49-F238E27FC236}">
                  <a16:creationId xmlns:a16="http://schemas.microsoft.com/office/drawing/2014/main" id="{1B157180-BCC1-4013-8DB1-459A2115BE1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3949" y="5165537"/>
              <a:ext cx="667902" cy="667902"/>
            </a:xfrm>
            <a:prstGeom prst="rect">
              <a:avLst/>
            </a:prstGeom>
          </p:spPr>
        </p:pic>
      </p:grpSp>
      <p:sp>
        <p:nvSpPr>
          <p:cNvPr id="75" name="!!Verify Explicitly Text">
            <a:extLst>
              <a:ext uri="{FF2B5EF4-FFF2-40B4-BE49-F238E27FC236}">
                <a16:creationId xmlns:a16="http://schemas.microsoft.com/office/drawing/2014/main" id="{6BE25F78-DD18-4548-8283-B8E5E4862FBA}"/>
              </a:ext>
            </a:extLst>
          </p:cNvPr>
          <p:cNvSpPr/>
          <p:nvPr/>
        </p:nvSpPr>
        <p:spPr>
          <a:xfrm>
            <a:off x="690442" y="3091638"/>
            <a:ext cx="3474720"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mn-cs"/>
              </a:rPr>
              <a:t>Verify explicitly</a:t>
            </a:r>
          </a:p>
        </p:txBody>
      </p:sp>
    </p:spTree>
    <p:extLst>
      <p:ext uri="{BB962C8B-B14F-4D97-AF65-F5344CB8AC3E}">
        <p14:creationId xmlns:p14="http://schemas.microsoft.com/office/powerpoint/2010/main" val="267368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7" grpId="0" animBg="1"/>
      <p:bldP spid="64" grpId="0"/>
      <p:bldP spid="71" grpId="0"/>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DC2F16A7-F8A7-4D6F-8787-3A760D204950}"/>
              </a:ext>
            </a:extLst>
          </p:cNvPr>
          <p:cNvGrpSpPr/>
          <p:nvPr/>
        </p:nvGrpSpPr>
        <p:grpSpPr>
          <a:xfrm>
            <a:off x="4978524" y="2869323"/>
            <a:ext cx="2035922" cy="2035922"/>
            <a:chOff x="4730870" y="2532601"/>
            <a:chExt cx="2035922" cy="2035922"/>
          </a:xfrm>
        </p:grpSpPr>
        <p:grpSp>
          <p:nvGrpSpPr>
            <p:cNvPr id="89" name="Group 88">
              <a:extLst>
                <a:ext uri="{FF2B5EF4-FFF2-40B4-BE49-F238E27FC236}">
                  <a16:creationId xmlns:a16="http://schemas.microsoft.com/office/drawing/2014/main" id="{95482907-E411-4043-A8E1-BAF7932B81F3}"/>
                </a:ext>
              </a:extLst>
            </p:cNvPr>
            <p:cNvGrpSpPr/>
            <p:nvPr/>
          </p:nvGrpSpPr>
          <p:grpSpPr>
            <a:xfrm>
              <a:off x="4730870" y="2532601"/>
              <a:ext cx="2035922" cy="2035922"/>
              <a:chOff x="4730870" y="2532601"/>
              <a:chExt cx="2035922" cy="2035922"/>
            </a:xfrm>
          </p:grpSpPr>
          <p:sp>
            <p:nvSpPr>
              <p:cNvPr id="92" name="Oval 91">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939864C7-5D94-4238-84DB-7407532D433A}"/>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Arial" pitchFamily="34" charset="0"/>
                  </a:rPr>
                  <a:t>Conditional Access</a:t>
                </a:r>
              </a:p>
            </p:txBody>
          </p:sp>
          <p:grpSp>
            <p:nvGrpSpPr>
              <p:cNvPr id="93" name="Group 92">
                <a:extLst>
                  <a:ext uri="{FF2B5EF4-FFF2-40B4-BE49-F238E27FC236}">
                    <a16:creationId xmlns:a16="http://schemas.microsoft.com/office/drawing/2014/main" id="{D16E1527-98F0-4F47-885B-BBE059E09063}"/>
                  </a:ext>
                </a:extLst>
              </p:cNvPr>
              <p:cNvGrpSpPr/>
              <p:nvPr/>
            </p:nvGrpSpPr>
            <p:grpSpPr>
              <a:xfrm>
                <a:off x="5610959" y="2697970"/>
                <a:ext cx="716814" cy="328712"/>
                <a:chOff x="4841248" y="2536588"/>
                <a:chExt cx="1278249" cy="586170"/>
              </a:xfrm>
            </p:grpSpPr>
            <p:sp>
              <p:nvSpPr>
                <p:cNvPr id="110" name="Flowchart: Decision 109">
                  <a:extLst>
                    <a:ext uri="{FF2B5EF4-FFF2-40B4-BE49-F238E27FC236}">
                      <a16:creationId xmlns:a16="http://schemas.microsoft.com/office/drawing/2014/main" id="{23EE0FAC-552F-4B9C-B789-2685E4897879}"/>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2" name="Straight Arrow Connector 141">
                  <a:extLst>
                    <a:ext uri="{FF2B5EF4-FFF2-40B4-BE49-F238E27FC236}">
                      <a16:creationId xmlns:a16="http://schemas.microsoft.com/office/drawing/2014/main" id="{AFCDE7F9-F6F5-4960-B2F1-B7248BCA3894}"/>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8" name="Rectangle 147">
                  <a:extLst>
                    <a:ext uri="{FF2B5EF4-FFF2-40B4-BE49-F238E27FC236}">
                      <a16:creationId xmlns:a16="http://schemas.microsoft.com/office/drawing/2014/main" id="{6275037E-8A51-49E7-AD14-48BA7F726A0D}"/>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4372BE89-5340-4142-89F5-88AC6B451E16}"/>
                    </a:ext>
                  </a:extLst>
                </p:cNvPr>
                <p:cNvGrpSpPr/>
                <p:nvPr/>
              </p:nvGrpSpPr>
              <p:grpSpPr>
                <a:xfrm>
                  <a:off x="5184128" y="2729796"/>
                  <a:ext cx="246315" cy="202204"/>
                  <a:chOff x="5226988" y="2702783"/>
                  <a:chExt cx="318420" cy="202204"/>
                </a:xfrm>
              </p:grpSpPr>
              <p:sp>
                <p:nvSpPr>
                  <p:cNvPr id="159" name="Rectangle 158">
                    <a:extLst>
                      <a:ext uri="{FF2B5EF4-FFF2-40B4-BE49-F238E27FC236}">
                        <a16:creationId xmlns:a16="http://schemas.microsoft.com/office/drawing/2014/main" id="{6DC67BBF-5D22-4546-8AFB-D6F75F4F77C9}"/>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F397716-23D5-41B6-A96B-5007197EB04F}"/>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6" name="Oval 155">
                  <a:extLst>
                    <a:ext uri="{FF2B5EF4-FFF2-40B4-BE49-F238E27FC236}">
                      <a16:creationId xmlns:a16="http://schemas.microsoft.com/office/drawing/2014/main" id="{DA8C7D15-839A-498B-8466-124B2117ECD6}"/>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B729DC75-0066-4F1B-B5BC-CA3C5A298C45}"/>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ECE94637-BD98-4345-9EE0-4346779B4311}"/>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4" name="Freeform: Shape 93">
                <a:hlinkClick r:id="rId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7DAA155-25B3-4C6D-B82F-B1E439A006C0}"/>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95" name="Freeform: Shape 94">
                <a:hlinkClick r:id="rId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46C8E9D-480D-4C9C-BBC4-A697196C91C4}"/>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96" name="Group 95">
                <a:extLst>
                  <a:ext uri="{FF2B5EF4-FFF2-40B4-BE49-F238E27FC236}">
                    <a16:creationId xmlns:a16="http://schemas.microsoft.com/office/drawing/2014/main" id="{9049FF99-CA7F-4BED-A2A7-DDCC5CD237BA}"/>
                  </a:ext>
                </a:extLst>
              </p:cNvPr>
              <p:cNvGrpSpPr/>
              <p:nvPr/>
            </p:nvGrpSpPr>
            <p:grpSpPr>
              <a:xfrm>
                <a:off x="5183887" y="2697096"/>
                <a:ext cx="346347" cy="346347"/>
                <a:chOff x="6364588" y="5695686"/>
                <a:chExt cx="516315" cy="516315"/>
              </a:xfrm>
            </p:grpSpPr>
            <p:sp>
              <p:nvSpPr>
                <p:cNvPr id="97" name="Oval 96">
                  <a:extLst>
                    <a:ext uri="{FF2B5EF4-FFF2-40B4-BE49-F238E27FC236}">
                      <a16:creationId xmlns:a16="http://schemas.microsoft.com/office/drawing/2014/main" id="{039BD857-9386-4DF4-9469-5D490DC21DC7}"/>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771E3C48-C982-4441-BC83-75640482F3DD}"/>
                    </a:ext>
                  </a:extLst>
                </p:cNvPr>
                <p:cNvGrpSpPr/>
                <p:nvPr/>
              </p:nvGrpSpPr>
              <p:grpSpPr>
                <a:xfrm>
                  <a:off x="6497358" y="5795347"/>
                  <a:ext cx="250774" cy="280274"/>
                  <a:chOff x="5593458" y="2766299"/>
                  <a:chExt cx="268374" cy="299948"/>
                </a:xfrm>
                <a:solidFill>
                  <a:schemeClr val="bg1"/>
                </a:solidFill>
              </p:grpSpPr>
              <p:sp>
                <p:nvSpPr>
                  <p:cNvPr id="108" name="Freeform 1059">
                    <a:extLst>
                      <a:ext uri="{FF2B5EF4-FFF2-40B4-BE49-F238E27FC236}">
                        <a16:creationId xmlns:a16="http://schemas.microsoft.com/office/drawing/2014/main" id="{23578A75-DA01-42E4-BB98-34C2FEE90DE8}"/>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Arial" pitchFamily="34" charset="0"/>
                    </a:endParaRPr>
                  </a:p>
                </p:txBody>
              </p:sp>
              <p:sp>
                <p:nvSpPr>
                  <p:cNvPr id="109" name="Oval 1060">
                    <a:extLst>
                      <a:ext uri="{FF2B5EF4-FFF2-40B4-BE49-F238E27FC236}">
                        <a16:creationId xmlns:a16="http://schemas.microsoft.com/office/drawing/2014/main" id="{7241E2A1-7B74-46CC-AC15-13D722A7D50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Arial" pitchFamily="34" charset="0"/>
                    </a:endParaRPr>
                  </a:p>
                </p:txBody>
              </p:sp>
            </p:grpSp>
          </p:grpSp>
        </p:grpSp>
        <p:pic>
          <p:nvPicPr>
            <p:cNvPr id="90" name="Graphic 89">
              <a:extLst>
                <a:ext uri="{FF2B5EF4-FFF2-40B4-BE49-F238E27FC236}">
                  <a16:creationId xmlns:a16="http://schemas.microsoft.com/office/drawing/2014/main" id="{35E691B0-954B-493A-B778-B88D4BE499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2737" y="3712276"/>
              <a:ext cx="183196" cy="183196"/>
            </a:xfrm>
            <a:prstGeom prst="rect">
              <a:avLst/>
            </a:prstGeom>
          </p:spPr>
        </p:pic>
        <p:pic>
          <p:nvPicPr>
            <p:cNvPr id="91" name="Graphic 90">
              <a:extLst>
                <a:ext uri="{FF2B5EF4-FFF2-40B4-BE49-F238E27FC236}">
                  <a16:creationId xmlns:a16="http://schemas.microsoft.com/office/drawing/2014/main" id="{DB413981-0F80-4D37-9EE8-FC98BCAE87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841" y="4073888"/>
              <a:ext cx="183196" cy="183196"/>
            </a:xfrm>
            <a:prstGeom prst="rect">
              <a:avLst/>
            </a:prstGeom>
          </p:spPr>
        </p:pic>
      </p:grpSp>
      <p:grpSp>
        <p:nvGrpSpPr>
          <p:cNvPr id="11" name="Group 10">
            <a:extLst>
              <a:ext uri="{FF2B5EF4-FFF2-40B4-BE49-F238E27FC236}">
                <a16:creationId xmlns:a16="http://schemas.microsoft.com/office/drawing/2014/main" id="{B2EDAA7D-B541-452C-9CB5-D2647751AB5A}"/>
              </a:ext>
            </a:extLst>
          </p:cNvPr>
          <p:cNvGrpSpPr/>
          <p:nvPr/>
        </p:nvGrpSpPr>
        <p:grpSpPr>
          <a:xfrm>
            <a:off x="2774417" y="1887305"/>
            <a:ext cx="6510337" cy="3996832"/>
            <a:chOff x="2774417" y="1887305"/>
            <a:chExt cx="6510337" cy="3996832"/>
          </a:xfrm>
        </p:grpSpPr>
        <p:sp>
          <p:nvSpPr>
            <p:cNvPr id="48" name="Freeform: Shape 47">
              <a:extLst>
                <a:ext uri="{FF2B5EF4-FFF2-40B4-BE49-F238E27FC236}">
                  <a16:creationId xmlns:a16="http://schemas.microsoft.com/office/drawing/2014/main" id="{E1B3E2FF-AEAA-4C80-B1B1-D4E90EEC7D46}"/>
                </a:ext>
              </a:extLst>
            </p:cNvPr>
            <p:cNvSpPr/>
            <p:nvPr/>
          </p:nvSpPr>
          <p:spPr bwMode="auto">
            <a:xfrm>
              <a:off x="2774417"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0" name="Freeform: Shape 49">
              <a:extLst>
                <a:ext uri="{FF2B5EF4-FFF2-40B4-BE49-F238E27FC236}">
                  <a16:creationId xmlns:a16="http://schemas.microsoft.com/office/drawing/2014/main" id="{1F6ECBE8-8B57-4AFE-A769-8DEBF040DD08}"/>
                </a:ext>
              </a:extLst>
            </p:cNvPr>
            <p:cNvSpPr/>
            <p:nvPr/>
          </p:nvSpPr>
          <p:spPr bwMode="auto">
            <a:xfrm flipH="1">
              <a:off x="6393234"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05" name="Oval 104">
            <a:extLst>
              <a:ext uri="{FF2B5EF4-FFF2-40B4-BE49-F238E27FC236}">
                <a16:creationId xmlns:a16="http://schemas.microsoft.com/office/drawing/2014/main" id="{6A5FC255-8215-448B-8B4B-97E65C41F57D}"/>
              </a:ext>
            </a:extLst>
          </p:cNvPr>
          <p:cNvSpPr>
            <a:spLocks noChangeAspect="1"/>
          </p:cNvSpPr>
          <p:nvPr/>
        </p:nvSpPr>
        <p:spPr bwMode="auto">
          <a:xfrm>
            <a:off x="4361787" y="2291130"/>
            <a:ext cx="3229722" cy="3189182"/>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white"/>
              </a:solidFill>
              <a:effectLst/>
              <a:uLnTx/>
              <a:uFillTx/>
              <a:latin typeface="Segoe UI" panose="020B0502040204020203" pitchFamily="34" charset="0"/>
              <a:cs typeface="Arial" pitchFamily="34" charset="0"/>
            </a:endParaRPr>
          </a:p>
        </p:txBody>
      </p:sp>
      <p:sp>
        <p:nvSpPr>
          <p:cNvPr id="112" name="TextBox 111">
            <a:extLst>
              <a:ext uri="{FF2B5EF4-FFF2-40B4-BE49-F238E27FC236}">
                <a16:creationId xmlns:a16="http://schemas.microsoft.com/office/drawing/2014/main" id="{AE5058A9-21D9-494D-99C6-DBA423AA508C}"/>
              </a:ext>
            </a:extLst>
          </p:cNvPr>
          <p:cNvSpPr txBox="1">
            <a:spLocks noChangeAspect="1"/>
          </p:cNvSpPr>
          <p:nvPr/>
        </p:nvSpPr>
        <p:spPr>
          <a:xfrm>
            <a:off x="4603888" y="2513517"/>
            <a:ext cx="2758936" cy="2818729"/>
          </a:xfrm>
          <a:prstGeom prst="rect">
            <a:avLst/>
          </a:prstGeom>
          <a:noFill/>
        </p:spPr>
        <p:txBody>
          <a:bodyPr spcFirstLastPara="1" wrap="square" numCol="1">
            <a:prstTxWarp prst="textArchUp">
              <a:avLst/>
            </a:prstTxWarp>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2300" b="0" i="1" u="none" strike="noStrike" cap="none" spc="0" normalizeH="0" baseline="0">
                <a:ln>
                  <a:noFill/>
                </a:ln>
                <a:solidFill>
                  <a:srgbClr val="000000"/>
                </a:solidFill>
                <a:effectLst/>
                <a:uLnTx/>
                <a:uFillTx/>
                <a:latin typeface="Segoe UI"/>
              </a:defRPr>
            </a:lvl1p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Continuous risk assessment &amp; Automation</a:t>
            </a:r>
          </a:p>
        </p:txBody>
      </p:sp>
      <p:sp>
        <p:nvSpPr>
          <p:cNvPr id="149" name="Oval 148">
            <a:extLst>
              <a:ext uri="{FF2B5EF4-FFF2-40B4-BE49-F238E27FC236}">
                <a16:creationId xmlns:a16="http://schemas.microsoft.com/office/drawing/2014/main" id="{3597A89F-8FF3-4A47-AAAE-72E7394A3F01}"/>
              </a:ext>
            </a:extLst>
          </p:cNvPr>
          <p:cNvSpPr/>
          <p:nvPr/>
        </p:nvSpPr>
        <p:spPr bwMode="auto">
          <a:xfrm>
            <a:off x="5735738" y="5631667"/>
            <a:ext cx="586342" cy="58634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2" name="Title 1">
            <a:extLst>
              <a:ext uri="{FF2B5EF4-FFF2-40B4-BE49-F238E27FC236}">
                <a16:creationId xmlns:a16="http://schemas.microsoft.com/office/drawing/2014/main" id="{DC7787A2-38E7-46D9-AC9F-6764498CE7C4}"/>
              </a:ext>
            </a:extLst>
          </p:cNvPr>
          <p:cNvSpPr>
            <a:spLocks noGrp="1"/>
          </p:cNvSpPr>
          <p:nvPr>
            <p:ph type="title"/>
          </p:nvPr>
        </p:nvSpPr>
        <p:spPr>
          <a:xfrm>
            <a:off x="2865592" y="314797"/>
            <a:ext cx="6510337" cy="553998"/>
          </a:xfrm>
        </p:spPr>
        <p:txBody>
          <a:bodyPr vert="horz" wrap="square" lIns="0" tIns="0" rIns="0" bIns="0" rtlCol="0" anchor="t">
            <a:spAutoFit/>
          </a:bodyPr>
          <a:lstStyle/>
          <a:p>
            <a:r>
              <a:rPr lang="en-US" b="1" kern="0" spc="-100">
                <a:ln>
                  <a:noFill/>
                </a:ln>
                <a:gradFill>
                  <a:gsLst>
                    <a:gs pos="0">
                      <a:srgbClr val="243A5E"/>
                    </a:gs>
                    <a:gs pos="100000">
                      <a:srgbClr val="0078D4"/>
                    </a:gs>
                  </a:gsLst>
                  <a:lin ang="18900000" scaled="0"/>
                </a:gradFill>
                <a:latin typeface="Segoe UI Semibold"/>
              </a:rPr>
              <a:t>Microsoft Zero Trust Capabilities</a:t>
            </a:r>
          </a:p>
        </p:txBody>
      </p:sp>
      <p:sp>
        <p:nvSpPr>
          <p:cNvPr id="64" name="TextBox 63">
            <a:extLst>
              <a:ext uri="{FF2B5EF4-FFF2-40B4-BE49-F238E27FC236}">
                <a16:creationId xmlns:a16="http://schemas.microsoft.com/office/drawing/2014/main" id="{5CE6F506-8122-4336-9604-6C455054EB50}"/>
              </a:ext>
            </a:extLst>
          </p:cNvPr>
          <p:cNvSpPr txBox="1"/>
          <p:nvPr/>
        </p:nvSpPr>
        <p:spPr>
          <a:xfrm>
            <a:off x="2358554" y="4190571"/>
            <a:ext cx="1312882"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Endpoints</a:t>
            </a:r>
          </a:p>
        </p:txBody>
      </p:sp>
      <p:grpSp>
        <p:nvGrpSpPr>
          <p:cNvPr id="7" name="Group 6">
            <a:extLst>
              <a:ext uri="{FF2B5EF4-FFF2-40B4-BE49-F238E27FC236}">
                <a16:creationId xmlns:a16="http://schemas.microsoft.com/office/drawing/2014/main" id="{50627ADF-8CF5-4CE0-BFA0-8B535DDF359A}"/>
              </a:ext>
            </a:extLst>
          </p:cNvPr>
          <p:cNvGrpSpPr/>
          <p:nvPr/>
        </p:nvGrpSpPr>
        <p:grpSpPr>
          <a:xfrm>
            <a:off x="2389141" y="4502550"/>
            <a:ext cx="479775" cy="1192929"/>
            <a:chOff x="4906115" y="4331322"/>
            <a:chExt cx="548640" cy="1364157"/>
          </a:xfrm>
        </p:grpSpPr>
        <p:pic>
          <p:nvPicPr>
            <p:cNvPr id="65" name="Graphic 64">
              <a:extLst>
                <a:ext uri="{FF2B5EF4-FFF2-40B4-BE49-F238E27FC236}">
                  <a16:creationId xmlns:a16="http://schemas.microsoft.com/office/drawing/2014/main" id="{15710AAE-A45B-45CE-B0A3-82E676478B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6115" y="5146839"/>
              <a:ext cx="548640" cy="548640"/>
            </a:xfrm>
            <a:prstGeom prst="rect">
              <a:avLst/>
            </a:prstGeom>
          </p:spPr>
        </p:pic>
        <p:pic>
          <p:nvPicPr>
            <p:cNvPr id="66" name="Graphic 65">
              <a:extLst>
                <a:ext uri="{FF2B5EF4-FFF2-40B4-BE49-F238E27FC236}">
                  <a16:creationId xmlns:a16="http://schemas.microsoft.com/office/drawing/2014/main" id="{33C823EB-D24B-4C93-B8DC-8315FD068C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6115" y="4331322"/>
              <a:ext cx="548640" cy="548640"/>
            </a:xfrm>
            <a:prstGeom prst="rect">
              <a:avLst/>
            </a:prstGeom>
          </p:spPr>
        </p:pic>
      </p:grpSp>
      <p:sp>
        <p:nvSpPr>
          <p:cNvPr id="79" name="TextBox 78">
            <a:extLst>
              <a:ext uri="{FF2B5EF4-FFF2-40B4-BE49-F238E27FC236}">
                <a16:creationId xmlns:a16="http://schemas.microsoft.com/office/drawing/2014/main" id="{66F0A594-159A-473C-9F87-245FE1E853A1}"/>
              </a:ext>
            </a:extLst>
          </p:cNvPr>
          <p:cNvSpPr txBox="1"/>
          <p:nvPr/>
        </p:nvSpPr>
        <p:spPr>
          <a:xfrm>
            <a:off x="2351268" y="2010588"/>
            <a:ext cx="1312882"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cs typeface="Arial" pitchFamily="34" charset="0"/>
              </a:rPr>
              <a:t>Identities</a:t>
            </a:r>
          </a:p>
        </p:txBody>
      </p:sp>
      <p:grpSp>
        <p:nvGrpSpPr>
          <p:cNvPr id="3" name="Group 2">
            <a:extLst>
              <a:ext uri="{FF2B5EF4-FFF2-40B4-BE49-F238E27FC236}">
                <a16:creationId xmlns:a16="http://schemas.microsoft.com/office/drawing/2014/main" id="{C8D8C86D-ED3F-45E0-9B7B-2D3EB1770D5A}"/>
              </a:ext>
            </a:extLst>
          </p:cNvPr>
          <p:cNvGrpSpPr/>
          <p:nvPr/>
        </p:nvGrpSpPr>
        <p:grpSpPr>
          <a:xfrm>
            <a:off x="2389141" y="2343109"/>
            <a:ext cx="487529" cy="1201558"/>
            <a:chOff x="4906115" y="2343108"/>
            <a:chExt cx="548640" cy="1352171"/>
          </a:xfrm>
        </p:grpSpPr>
        <p:grpSp>
          <p:nvGrpSpPr>
            <p:cNvPr id="74" name="Group 73">
              <a:extLst>
                <a:ext uri="{FF2B5EF4-FFF2-40B4-BE49-F238E27FC236}">
                  <a16:creationId xmlns:a16="http://schemas.microsoft.com/office/drawing/2014/main" id="{766E97B6-7391-43A8-91D5-0A2FA3285312}"/>
                </a:ext>
              </a:extLst>
            </p:cNvPr>
            <p:cNvGrpSpPr>
              <a:grpSpLocks noChangeAspect="1"/>
            </p:cNvGrpSpPr>
            <p:nvPr/>
          </p:nvGrpSpPr>
          <p:grpSpPr>
            <a:xfrm>
              <a:off x="4906115" y="2343108"/>
              <a:ext cx="548640" cy="588543"/>
              <a:chOff x="5619750" y="2468195"/>
              <a:chExt cx="1196083" cy="1283073"/>
            </a:xfrm>
          </p:grpSpPr>
          <p:pic>
            <p:nvPicPr>
              <p:cNvPr id="75" name="Graphic 74">
                <a:extLst>
                  <a:ext uri="{FF2B5EF4-FFF2-40B4-BE49-F238E27FC236}">
                    <a16:creationId xmlns:a16="http://schemas.microsoft.com/office/drawing/2014/main" id="{FEACA340-5D80-474A-A2C1-F1489C5858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19750" y="2468195"/>
                <a:ext cx="1143000" cy="1143000"/>
              </a:xfrm>
              <a:prstGeom prst="rect">
                <a:avLst/>
              </a:prstGeom>
            </p:spPr>
          </p:pic>
          <p:grpSp>
            <p:nvGrpSpPr>
              <p:cNvPr id="76" name="Group 75">
                <a:extLst>
                  <a:ext uri="{FF2B5EF4-FFF2-40B4-BE49-F238E27FC236}">
                    <a16:creationId xmlns:a16="http://schemas.microsoft.com/office/drawing/2014/main" id="{B042FDB6-32D3-42AF-A98F-A6EF1F917471}"/>
                  </a:ext>
                </a:extLst>
              </p:cNvPr>
              <p:cNvGrpSpPr/>
              <p:nvPr/>
            </p:nvGrpSpPr>
            <p:grpSpPr>
              <a:xfrm>
                <a:off x="6358633" y="3385508"/>
                <a:ext cx="457200" cy="365760"/>
                <a:chOff x="6358633" y="3445172"/>
                <a:chExt cx="457200" cy="365760"/>
              </a:xfrm>
            </p:grpSpPr>
            <p:sp>
              <p:nvSpPr>
                <p:cNvPr id="77" name="Rectangle: Rounded Corners 76">
                  <a:extLst>
                    <a:ext uri="{FF2B5EF4-FFF2-40B4-BE49-F238E27FC236}">
                      <a16:creationId xmlns:a16="http://schemas.microsoft.com/office/drawing/2014/main" id="{9C723B83-F485-457A-842B-6DB31B9A5294}"/>
                    </a:ext>
                  </a:extLst>
                </p:cNvPr>
                <p:cNvSpPr/>
                <p:nvPr/>
              </p:nvSpPr>
              <p:spPr bwMode="auto">
                <a:xfrm>
                  <a:off x="6411612" y="3487555"/>
                  <a:ext cx="351242" cy="280994"/>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78" name="Graphic 5">
                  <a:extLst>
                    <a:ext uri="{FF2B5EF4-FFF2-40B4-BE49-F238E27FC236}">
                      <a16:creationId xmlns:a16="http://schemas.microsoft.com/office/drawing/2014/main" id="{BDE1BC0C-C383-4418-8F09-CD410D2CA654}"/>
                    </a:ext>
                  </a:extLst>
                </p:cNvPr>
                <p:cNvSpPr/>
                <p:nvPr/>
              </p:nvSpPr>
              <p:spPr>
                <a:xfrm>
                  <a:off x="6358633" y="3445172"/>
                  <a:ext cx="457200" cy="365760"/>
                </a:xfrm>
                <a:custGeom>
                  <a:avLst/>
                  <a:gdLst>
                    <a:gd name="connsiteX0" fmla="*/ 403886 w 455082"/>
                    <a:gd name="connsiteY0" fmla="*/ 0 h 364170"/>
                    <a:gd name="connsiteX1" fmla="*/ 455083 w 455082"/>
                    <a:gd name="connsiteY1" fmla="*/ 51197 h 364170"/>
                    <a:gd name="connsiteX2" fmla="*/ 455083 w 455082"/>
                    <a:gd name="connsiteY2" fmla="*/ 312974 h 364170"/>
                    <a:gd name="connsiteX3" fmla="*/ 403886 w 455082"/>
                    <a:gd name="connsiteY3" fmla="*/ 364171 h 364170"/>
                    <a:gd name="connsiteX4" fmla="*/ 51197 w 455082"/>
                    <a:gd name="connsiteY4" fmla="*/ 364171 h 364170"/>
                    <a:gd name="connsiteX5" fmla="*/ 0 w 455082"/>
                    <a:gd name="connsiteY5" fmla="*/ 312974 h 364170"/>
                    <a:gd name="connsiteX6" fmla="*/ 0 w 455082"/>
                    <a:gd name="connsiteY6" fmla="*/ 51197 h 364170"/>
                    <a:gd name="connsiteX7" fmla="*/ 51197 w 455082"/>
                    <a:gd name="connsiteY7" fmla="*/ 0 h 364170"/>
                    <a:gd name="connsiteX8" fmla="*/ 403886 w 455082"/>
                    <a:gd name="connsiteY8" fmla="*/ 0 h 364170"/>
                    <a:gd name="connsiteX9" fmla="*/ 176344 w 455082"/>
                    <a:gd name="connsiteY9" fmla="*/ 193410 h 364170"/>
                    <a:gd name="connsiteX10" fmla="*/ 96705 w 455082"/>
                    <a:gd name="connsiteY10" fmla="*/ 193410 h 364170"/>
                    <a:gd name="connsiteX11" fmla="*/ 79795 w 455082"/>
                    <a:gd name="connsiteY11" fmla="*/ 208159 h 364170"/>
                    <a:gd name="connsiteX12" fmla="*/ 79639 w 455082"/>
                    <a:gd name="connsiteY12" fmla="*/ 210476 h 364170"/>
                    <a:gd name="connsiteX13" fmla="*/ 79639 w 455082"/>
                    <a:gd name="connsiteY13" fmla="*/ 221666 h 364170"/>
                    <a:gd name="connsiteX14" fmla="*/ 79819 w 455082"/>
                    <a:gd name="connsiteY14" fmla="*/ 224130 h 364170"/>
                    <a:gd name="connsiteX15" fmla="*/ 136524 w 455082"/>
                    <a:gd name="connsiteY15" fmla="*/ 261693 h 364170"/>
                    <a:gd name="connsiteX16" fmla="*/ 192584 w 455082"/>
                    <a:gd name="connsiteY16" fmla="*/ 227687 h 364170"/>
                    <a:gd name="connsiteX17" fmla="*/ 193230 w 455082"/>
                    <a:gd name="connsiteY17" fmla="*/ 224158 h 364170"/>
                    <a:gd name="connsiteX18" fmla="*/ 193410 w 455082"/>
                    <a:gd name="connsiteY18" fmla="*/ 221687 h 364170"/>
                    <a:gd name="connsiteX19" fmla="*/ 193410 w 455082"/>
                    <a:gd name="connsiteY19" fmla="*/ 210476 h 364170"/>
                    <a:gd name="connsiteX20" fmla="*/ 178660 w 455082"/>
                    <a:gd name="connsiteY20" fmla="*/ 193565 h 364170"/>
                    <a:gd name="connsiteX21" fmla="*/ 176344 w 455082"/>
                    <a:gd name="connsiteY21" fmla="*/ 193410 h 364170"/>
                    <a:gd name="connsiteX22" fmla="*/ 358377 w 455082"/>
                    <a:gd name="connsiteY22" fmla="*/ 204698 h 364170"/>
                    <a:gd name="connsiteX23" fmla="*/ 256036 w 455082"/>
                    <a:gd name="connsiteY23" fmla="*/ 204698 h 364170"/>
                    <a:gd name="connsiteX24" fmla="*/ 253720 w 455082"/>
                    <a:gd name="connsiteY24" fmla="*/ 204855 h 364170"/>
                    <a:gd name="connsiteX25" fmla="*/ 238971 w 455082"/>
                    <a:gd name="connsiteY25" fmla="*/ 221764 h 364170"/>
                    <a:gd name="connsiteX26" fmla="*/ 253720 w 455082"/>
                    <a:gd name="connsiteY26" fmla="*/ 238675 h 364170"/>
                    <a:gd name="connsiteX27" fmla="*/ 256036 w 455082"/>
                    <a:gd name="connsiteY27" fmla="*/ 238830 h 364170"/>
                    <a:gd name="connsiteX28" fmla="*/ 358377 w 455082"/>
                    <a:gd name="connsiteY28" fmla="*/ 238830 h 364170"/>
                    <a:gd name="connsiteX29" fmla="*/ 360694 w 455082"/>
                    <a:gd name="connsiteY29" fmla="*/ 238675 h 364170"/>
                    <a:gd name="connsiteX30" fmla="*/ 375443 w 455082"/>
                    <a:gd name="connsiteY30" fmla="*/ 221764 h 364170"/>
                    <a:gd name="connsiteX31" fmla="*/ 360694 w 455082"/>
                    <a:gd name="connsiteY31" fmla="*/ 204855 h 364170"/>
                    <a:gd name="connsiteX32" fmla="*/ 358377 w 455082"/>
                    <a:gd name="connsiteY32" fmla="*/ 204698 h 364170"/>
                    <a:gd name="connsiteX33" fmla="*/ 136525 w 455082"/>
                    <a:gd name="connsiteY33" fmla="*/ 102443 h 364170"/>
                    <a:gd name="connsiteX34" fmla="*/ 102394 w 455082"/>
                    <a:gd name="connsiteY34" fmla="*/ 136575 h 364170"/>
                    <a:gd name="connsiteX35" fmla="*/ 136525 w 455082"/>
                    <a:gd name="connsiteY35" fmla="*/ 170704 h 364170"/>
                    <a:gd name="connsiteX36" fmla="*/ 170655 w 455082"/>
                    <a:gd name="connsiteY36" fmla="*/ 136575 h 364170"/>
                    <a:gd name="connsiteX37" fmla="*/ 136525 w 455082"/>
                    <a:gd name="connsiteY37" fmla="*/ 102443 h 364170"/>
                    <a:gd name="connsiteX38" fmla="*/ 358377 w 455082"/>
                    <a:gd name="connsiteY38" fmla="*/ 125148 h 364170"/>
                    <a:gd name="connsiteX39" fmla="*/ 256036 w 455082"/>
                    <a:gd name="connsiteY39" fmla="*/ 125148 h 364170"/>
                    <a:gd name="connsiteX40" fmla="*/ 253720 w 455082"/>
                    <a:gd name="connsiteY40" fmla="*/ 125304 h 364170"/>
                    <a:gd name="connsiteX41" fmla="*/ 238971 w 455082"/>
                    <a:gd name="connsiteY41" fmla="*/ 142213 h 364170"/>
                    <a:gd name="connsiteX42" fmla="*/ 253720 w 455082"/>
                    <a:gd name="connsiteY42" fmla="*/ 159124 h 364170"/>
                    <a:gd name="connsiteX43" fmla="*/ 256036 w 455082"/>
                    <a:gd name="connsiteY43" fmla="*/ 159279 h 364170"/>
                    <a:gd name="connsiteX44" fmla="*/ 358377 w 455082"/>
                    <a:gd name="connsiteY44" fmla="*/ 159279 h 364170"/>
                    <a:gd name="connsiteX45" fmla="*/ 360694 w 455082"/>
                    <a:gd name="connsiteY45" fmla="*/ 159124 h 364170"/>
                    <a:gd name="connsiteX46" fmla="*/ 375443 w 455082"/>
                    <a:gd name="connsiteY46" fmla="*/ 142213 h 364170"/>
                    <a:gd name="connsiteX47" fmla="*/ 360694 w 455082"/>
                    <a:gd name="connsiteY47" fmla="*/ 125304 h 364170"/>
                    <a:gd name="connsiteX48" fmla="*/ 358377 w 455082"/>
                    <a:gd name="connsiteY48" fmla="*/ 125148 h 36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5082" h="364170">
                      <a:moveTo>
                        <a:pt x="403886" y="0"/>
                      </a:moveTo>
                      <a:cubicBezTo>
                        <a:pt x="432160" y="0"/>
                        <a:pt x="455083" y="22922"/>
                        <a:pt x="455083" y="51197"/>
                      </a:cubicBezTo>
                      <a:lnTo>
                        <a:pt x="455083" y="312974"/>
                      </a:lnTo>
                      <a:cubicBezTo>
                        <a:pt x="455083" y="341248"/>
                        <a:pt x="432160" y="364171"/>
                        <a:pt x="403886" y="364171"/>
                      </a:cubicBezTo>
                      <a:lnTo>
                        <a:pt x="51197" y="364171"/>
                      </a:lnTo>
                      <a:cubicBezTo>
                        <a:pt x="22922" y="364171"/>
                        <a:pt x="0" y="341248"/>
                        <a:pt x="0" y="312974"/>
                      </a:cubicBezTo>
                      <a:lnTo>
                        <a:pt x="0" y="51197"/>
                      </a:lnTo>
                      <a:cubicBezTo>
                        <a:pt x="0" y="22922"/>
                        <a:pt x="22922" y="0"/>
                        <a:pt x="51197" y="0"/>
                      </a:cubicBezTo>
                      <a:lnTo>
                        <a:pt x="403886" y="0"/>
                      </a:lnTo>
                      <a:close/>
                      <a:moveTo>
                        <a:pt x="176344" y="193410"/>
                      </a:moveTo>
                      <a:lnTo>
                        <a:pt x="96705" y="193410"/>
                      </a:lnTo>
                      <a:cubicBezTo>
                        <a:pt x="88065" y="193410"/>
                        <a:pt x="80925" y="199831"/>
                        <a:pt x="79795" y="208159"/>
                      </a:cubicBezTo>
                      <a:lnTo>
                        <a:pt x="79639" y="210476"/>
                      </a:lnTo>
                      <a:lnTo>
                        <a:pt x="79639" y="221666"/>
                      </a:lnTo>
                      <a:lnTo>
                        <a:pt x="79819" y="224130"/>
                      </a:lnTo>
                      <a:cubicBezTo>
                        <a:pt x="83519" y="249469"/>
                        <a:pt x="104717" y="261693"/>
                        <a:pt x="136524" y="261693"/>
                      </a:cubicBezTo>
                      <a:cubicBezTo>
                        <a:pt x="166813" y="261693"/>
                        <a:pt x="187483" y="250616"/>
                        <a:pt x="192584" y="227687"/>
                      </a:cubicBezTo>
                      <a:lnTo>
                        <a:pt x="193230" y="224158"/>
                      </a:lnTo>
                      <a:lnTo>
                        <a:pt x="193410" y="221687"/>
                      </a:lnTo>
                      <a:lnTo>
                        <a:pt x="193410" y="210476"/>
                      </a:lnTo>
                      <a:cubicBezTo>
                        <a:pt x="193410" y="201836"/>
                        <a:pt x="186989" y="194696"/>
                        <a:pt x="178660" y="193565"/>
                      </a:cubicBezTo>
                      <a:lnTo>
                        <a:pt x="176344" y="193410"/>
                      </a:lnTo>
                      <a:close/>
                      <a:moveTo>
                        <a:pt x="358377" y="204698"/>
                      </a:moveTo>
                      <a:lnTo>
                        <a:pt x="256036" y="204698"/>
                      </a:lnTo>
                      <a:lnTo>
                        <a:pt x="253720" y="204855"/>
                      </a:lnTo>
                      <a:cubicBezTo>
                        <a:pt x="245390" y="205984"/>
                        <a:pt x="238971" y="213124"/>
                        <a:pt x="238971" y="221764"/>
                      </a:cubicBezTo>
                      <a:cubicBezTo>
                        <a:pt x="238971" y="230404"/>
                        <a:pt x="245390" y="237544"/>
                        <a:pt x="253720" y="238675"/>
                      </a:cubicBezTo>
                      <a:lnTo>
                        <a:pt x="256036" y="238830"/>
                      </a:lnTo>
                      <a:lnTo>
                        <a:pt x="358377" y="238830"/>
                      </a:lnTo>
                      <a:lnTo>
                        <a:pt x="360694" y="238675"/>
                      </a:lnTo>
                      <a:cubicBezTo>
                        <a:pt x="369022" y="237544"/>
                        <a:pt x="375443" y="230404"/>
                        <a:pt x="375443" y="221764"/>
                      </a:cubicBezTo>
                      <a:cubicBezTo>
                        <a:pt x="375443" y="213124"/>
                        <a:pt x="369022" y="205984"/>
                        <a:pt x="360694" y="204855"/>
                      </a:cubicBezTo>
                      <a:lnTo>
                        <a:pt x="358377" y="204698"/>
                      </a:lnTo>
                      <a:close/>
                      <a:moveTo>
                        <a:pt x="136525" y="102443"/>
                      </a:moveTo>
                      <a:cubicBezTo>
                        <a:pt x="117675" y="102443"/>
                        <a:pt x="102394" y="117724"/>
                        <a:pt x="102394" y="136575"/>
                      </a:cubicBezTo>
                      <a:cubicBezTo>
                        <a:pt x="102394" y="155424"/>
                        <a:pt x="117675" y="170704"/>
                        <a:pt x="136525" y="170704"/>
                      </a:cubicBezTo>
                      <a:cubicBezTo>
                        <a:pt x="155375" y="170704"/>
                        <a:pt x="170655" y="155424"/>
                        <a:pt x="170655" y="136575"/>
                      </a:cubicBezTo>
                      <a:cubicBezTo>
                        <a:pt x="170655" y="117724"/>
                        <a:pt x="155375" y="102443"/>
                        <a:pt x="136525" y="102443"/>
                      </a:cubicBezTo>
                      <a:close/>
                      <a:moveTo>
                        <a:pt x="358377" y="125148"/>
                      </a:moveTo>
                      <a:lnTo>
                        <a:pt x="256036" y="125148"/>
                      </a:lnTo>
                      <a:lnTo>
                        <a:pt x="253720" y="125304"/>
                      </a:lnTo>
                      <a:cubicBezTo>
                        <a:pt x="245390" y="126434"/>
                        <a:pt x="238971" y="133574"/>
                        <a:pt x="238971" y="142213"/>
                      </a:cubicBezTo>
                      <a:cubicBezTo>
                        <a:pt x="238971" y="150853"/>
                        <a:pt x="245390" y="157993"/>
                        <a:pt x="253720" y="159124"/>
                      </a:cubicBezTo>
                      <a:lnTo>
                        <a:pt x="256036" y="159279"/>
                      </a:lnTo>
                      <a:lnTo>
                        <a:pt x="358377" y="159279"/>
                      </a:lnTo>
                      <a:lnTo>
                        <a:pt x="360694" y="159124"/>
                      </a:lnTo>
                      <a:cubicBezTo>
                        <a:pt x="369022" y="157993"/>
                        <a:pt x="375443" y="150853"/>
                        <a:pt x="375443" y="142213"/>
                      </a:cubicBezTo>
                      <a:cubicBezTo>
                        <a:pt x="375443" y="133574"/>
                        <a:pt x="369022" y="126434"/>
                        <a:pt x="360694" y="125304"/>
                      </a:cubicBezTo>
                      <a:lnTo>
                        <a:pt x="358377" y="125148"/>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grpSp>
        <p:grpSp>
          <p:nvGrpSpPr>
            <p:cNvPr id="80" name="Group 79">
              <a:extLst>
                <a:ext uri="{FF2B5EF4-FFF2-40B4-BE49-F238E27FC236}">
                  <a16:creationId xmlns:a16="http://schemas.microsoft.com/office/drawing/2014/main" id="{B59CD55D-0AEC-491F-AF03-20DF1C7B17CB}"/>
                </a:ext>
              </a:extLst>
            </p:cNvPr>
            <p:cNvGrpSpPr>
              <a:grpSpLocks noChangeAspect="1"/>
            </p:cNvGrpSpPr>
            <p:nvPr/>
          </p:nvGrpSpPr>
          <p:grpSpPr>
            <a:xfrm>
              <a:off x="4906115" y="3247548"/>
              <a:ext cx="548640" cy="447731"/>
              <a:chOff x="5555438" y="4745104"/>
              <a:chExt cx="1327814" cy="1083596"/>
            </a:xfrm>
          </p:grpSpPr>
          <p:grpSp>
            <p:nvGrpSpPr>
              <p:cNvPr id="81" name="Graphic 63">
                <a:extLst>
                  <a:ext uri="{FF2B5EF4-FFF2-40B4-BE49-F238E27FC236}">
                    <a16:creationId xmlns:a16="http://schemas.microsoft.com/office/drawing/2014/main" id="{EB19E576-FD79-4D29-B2DC-0359E17B1324}"/>
                  </a:ext>
                </a:extLst>
              </p:cNvPr>
              <p:cNvGrpSpPr/>
              <p:nvPr/>
            </p:nvGrpSpPr>
            <p:grpSpPr>
              <a:xfrm>
                <a:off x="5555438" y="4745104"/>
                <a:ext cx="1199516" cy="964345"/>
                <a:chOff x="5705918" y="4334086"/>
                <a:chExt cx="970663" cy="780358"/>
              </a:xfrm>
            </p:grpSpPr>
            <p:sp>
              <p:nvSpPr>
                <p:cNvPr id="84" name="Freeform: Shape 83">
                  <a:extLst>
                    <a:ext uri="{FF2B5EF4-FFF2-40B4-BE49-F238E27FC236}">
                      <a16:creationId xmlns:a16="http://schemas.microsoft.com/office/drawing/2014/main" id="{16C77BAC-6F7C-4144-9B7F-E9559F66B9A8}"/>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5" name="Freeform: Shape 84">
                  <a:extLst>
                    <a:ext uri="{FF2B5EF4-FFF2-40B4-BE49-F238E27FC236}">
                      <a16:creationId xmlns:a16="http://schemas.microsoft.com/office/drawing/2014/main" id="{5D9F4226-5397-402A-808D-E5432050AD3D}"/>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6" name="Freeform: Shape 85">
                  <a:extLst>
                    <a:ext uri="{FF2B5EF4-FFF2-40B4-BE49-F238E27FC236}">
                      <a16:creationId xmlns:a16="http://schemas.microsoft.com/office/drawing/2014/main" id="{18194100-CAF4-43B7-9200-9E75C89A499D}"/>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7" name="Freeform: Shape 86">
                  <a:extLst>
                    <a:ext uri="{FF2B5EF4-FFF2-40B4-BE49-F238E27FC236}">
                      <a16:creationId xmlns:a16="http://schemas.microsoft.com/office/drawing/2014/main" id="{EF6D0E7A-5726-4953-8854-746313901242}"/>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82" name="Rectangle: Rounded Corners 81">
                <a:extLst>
                  <a:ext uri="{FF2B5EF4-FFF2-40B4-BE49-F238E27FC236}">
                    <a16:creationId xmlns:a16="http://schemas.microsoft.com/office/drawing/2014/main" id="{45EDA950-37DB-4348-9C32-38BFB841EF63}"/>
                  </a:ext>
                </a:extLst>
              </p:cNvPr>
              <p:cNvSpPr/>
              <p:nvPr/>
            </p:nvSpPr>
            <p:spPr bwMode="auto">
              <a:xfrm>
                <a:off x="6392216" y="5432425"/>
                <a:ext cx="460864" cy="371926"/>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83" name="Freeform: Shape 82">
                <a:extLst>
                  <a:ext uri="{FF2B5EF4-FFF2-40B4-BE49-F238E27FC236}">
                    <a16:creationId xmlns:a16="http://schemas.microsoft.com/office/drawing/2014/main" id="{B0D23E87-0CE8-4B25-A3EE-6C35EF0E7307}"/>
                  </a:ext>
                </a:extLst>
              </p:cNvPr>
              <p:cNvSpPr/>
              <p:nvPr/>
            </p:nvSpPr>
            <p:spPr bwMode="auto">
              <a:xfrm>
                <a:off x="6362044" y="5408076"/>
                <a:ext cx="521208" cy="420624"/>
              </a:xfrm>
              <a:custGeom>
                <a:avLst/>
                <a:gdLst>
                  <a:gd name="connsiteX0" fmla="*/ 317874 w 564995"/>
                  <a:gd name="connsiteY0" fmla="*/ 254065 h 451997"/>
                  <a:gd name="connsiteX1" fmla="*/ 314999 w 564995"/>
                  <a:gd name="connsiteY1" fmla="*/ 254260 h 451997"/>
                  <a:gd name="connsiteX2" fmla="*/ 296688 w 564995"/>
                  <a:gd name="connsiteY2" fmla="*/ 275247 h 451997"/>
                  <a:gd name="connsiteX3" fmla="*/ 314999 w 564995"/>
                  <a:gd name="connsiteY3" fmla="*/ 296236 h 451997"/>
                  <a:gd name="connsiteX4" fmla="*/ 317874 w 564995"/>
                  <a:gd name="connsiteY4" fmla="*/ 296428 h 451997"/>
                  <a:gd name="connsiteX5" fmla="*/ 444933 w 564995"/>
                  <a:gd name="connsiteY5" fmla="*/ 296428 h 451997"/>
                  <a:gd name="connsiteX6" fmla="*/ 447810 w 564995"/>
                  <a:gd name="connsiteY6" fmla="*/ 296236 h 451997"/>
                  <a:gd name="connsiteX7" fmla="*/ 466121 w 564995"/>
                  <a:gd name="connsiteY7" fmla="*/ 275247 h 451997"/>
                  <a:gd name="connsiteX8" fmla="*/ 447810 w 564995"/>
                  <a:gd name="connsiteY8" fmla="*/ 254260 h 451997"/>
                  <a:gd name="connsiteX9" fmla="*/ 444933 w 564995"/>
                  <a:gd name="connsiteY9" fmla="*/ 254065 h 451997"/>
                  <a:gd name="connsiteX10" fmla="*/ 165068 w 564995"/>
                  <a:gd name="connsiteY10" fmla="*/ 190303 h 451997"/>
                  <a:gd name="connsiteX11" fmla="*/ 209786 w 564995"/>
                  <a:gd name="connsiteY11" fmla="*/ 235021 h 451997"/>
                  <a:gd name="connsiteX12" fmla="*/ 165136 w 564995"/>
                  <a:gd name="connsiteY12" fmla="*/ 279739 h 451997"/>
                  <a:gd name="connsiteX13" fmla="*/ 165068 w 564995"/>
                  <a:gd name="connsiteY13" fmla="*/ 279739 h 451997"/>
                  <a:gd name="connsiteX14" fmla="*/ 120350 w 564995"/>
                  <a:gd name="connsiteY14" fmla="*/ 235021 h 451997"/>
                  <a:gd name="connsiteX15" fmla="*/ 165068 w 564995"/>
                  <a:gd name="connsiteY15" fmla="*/ 190303 h 451997"/>
                  <a:gd name="connsiteX16" fmla="*/ 317874 w 564995"/>
                  <a:gd name="connsiteY16" fmla="*/ 155330 h 451997"/>
                  <a:gd name="connsiteX17" fmla="*/ 314999 w 564995"/>
                  <a:gd name="connsiteY17" fmla="*/ 155524 h 451997"/>
                  <a:gd name="connsiteX18" fmla="*/ 296688 w 564995"/>
                  <a:gd name="connsiteY18" fmla="*/ 176510 h 451997"/>
                  <a:gd name="connsiteX19" fmla="*/ 314999 w 564995"/>
                  <a:gd name="connsiteY19" fmla="*/ 197500 h 451997"/>
                  <a:gd name="connsiteX20" fmla="*/ 317874 w 564995"/>
                  <a:gd name="connsiteY20" fmla="*/ 197692 h 451997"/>
                  <a:gd name="connsiteX21" fmla="*/ 444933 w 564995"/>
                  <a:gd name="connsiteY21" fmla="*/ 197692 h 451997"/>
                  <a:gd name="connsiteX22" fmla="*/ 447810 w 564995"/>
                  <a:gd name="connsiteY22" fmla="*/ 197500 h 451997"/>
                  <a:gd name="connsiteX23" fmla="*/ 466121 w 564995"/>
                  <a:gd name="connsiteY23" fmla="*/ 176510 h 451997"/>
                  <a:gd name="connsiteX24" fmla="*/ 447810 w 564995"/>
                  <a:gd name="connsiteY24" fmla="*/ 155524 h 451997"/>
                  <a:gd name="connsiteX25" fmla="*/ 444933 w 564995"/>
                  <a:gd name="connsiteY25" fmla="*/ 155330 h 451997"/>
                  <a:gd name="connsiteX26" fmla="*/ 152841 w 564995"/>
                  <a:gd name="connsiteY26" fmla="*/ 133132 h 451997"/>
                  <a:gd name="connsiteX27" fmla="*/ 151619 w 564995"/>
                  <a:gd name="connsiteY27" fmla="*/ 136392 h 451997"/>
                  <a:gd name="connsiteX28" fmla="*/ 143468 w 564995"/>
                  <a:gd name="connsiteY28" fmla="*/ 161299 h 451997"/>
                  <a:gd name="connsiteX29" fmla="*/ 127618 w 564995"/>
                  <a:gd name="connsiteY29" fmla="*/ 167820 h 451997"/>
                  <a:gd name="connsiteX30" fmla="*/ 101082 w 564995"/>
                  <a:gd name="connsiteY30" fmla="*/ 155140 h 451997"/>
                  <a:gd name="connsiteX31" fmla="*/ 84779 w 564995"/>
                  <a:gd name="connsiteY31" fmla="*/ 171442 h 451997"/>
                  <a:gd name="connsiteX32" fmla="*/ 86410 w 564995"/>
                  <a:gd name="connsiteY32" fmla="*/ 174703 h 451997"/>
                  <a:gd name="connsiteX33" fmla="*/ 98274 w 564995"/>
                  <a:gd name="connsiteY33" fmla="*/ 197933 h 451997"/>
                  <a:gd name="connsiteX34" fmla="*/ 91753 w 564995"/>
                  <a:gd name="connsiteY34" fmla="*/ 213783 h 451997"/>
                  <a:gd name="connsiteX35" fmla="*/ 63179 w 564995"/>
                  <a:gd name="connsiteY35" fmla="*/ 224017 h 451997"/>
                  <a:gd name="connsiteX36" fmla="*/ 63179 w 564995"/>
                  <a:gd name="connsiteY36" fmla="*/ 247248 h 451997"/>
                  <a:gd name="connsiteX37" fmla="*/ 66439 w 564995"/>
                  <a:gd name="connsiteY37" fmla="*/ 248470 h 451997"/>
                  <a:gd name="connsiteX38" fmla="*/ 91346 w 564995"/>
                  <a:gd name="connsiteY38" fmla="*/ 256621 h 451997"/>
                  <a:gd name="connsiteX39" fmla="*/ 97867 w 564995"/>
                  <a:gd name="connsiteY39" fmla="*/ 272471 h 451997"/>
                  <a:gd name="connsiteX40" fmla="*/ 85187 w 564995"/>
                  <a:gd name="connsiteY40" fmla="*/ 299415 h 451997"/>
                  <a:gd name="connsiteX41" fmla="*/ 101489 w 564995"/>
                  <a:gd name="connsiteY41" fmla="*/ 315717 h 451997"/>
                  <a:gd name="connsiteX42" fmla="*/ 104750 w 564995"/>
                  <a:gd name="connsiteY42" fmla="*/ 314087 h 451997"/>
                  <a:gd name="connsiteX43" fmla="*/ 127980 w 564995"/>
                  <a:gd name="connsiteY43" fmla="*/ 302268 h 451997"/>
                  <a:gd name="connsiteX44" fmla="*/ 143830 w 564995"/>
                  <a:gd name="connsiteY44" fmla="*/ 308789 h 451997"/>
                  <a:gd name="connsiteX45" fmla="*/ 154064 w 564995"/>
                  <a:gd name="connsiteY45" fmla="*/ 336910 h 451997"/>
                  <a:gd name="connsiteX46" fmla="*/ 177295 w 564995"/>
                  <a:gd name="connsiteY46" fmla="*/ 336910 h 451997"/>
                  <a:gd name="connsiteX47" fmla="*/ 178517 w 564995"/>
                  <a:gd name="connsiteY47" fmla="*/ 333650 h 451997"/>
                  <a:gd name="connsiteX48" fmla="*/ 186668 w 564995"/>
                  <a:gd name="connsiteY48" fmla="*/ 308743 h 451997"/>
                  <a:gd name="connsiteX49" fmla="*/ 202518 w 564995"/>
                  <a:gd name="connsiteY49" fmla="*/ 302222 h 451997"/>
                  <a:gd name="connsiteX50" fmla="*/ 229417 w 564995"/>
                  <a:gd name="connsiteY50" fmla="*/ 314857 h 451997"/>
                  <a:gd name="connsiteX51" fmla="*/ 245719 w 564995"/>
                  <a:gd name="connsiteY51" fmla="*/ 298554 h 451997"/>
                  <a:gd name="connsiteX52" fmla="*/ 244089 w 564995"/>
                  <a:gd name="connsiteY52" fmla="*/ 295294 h 451997"/>
                  <a:gd name="connsiteX53" fmla="*/ 232315 w 564995"/>
                  <a:gd name="connsiteY53" fmla="*/ 272109 h 451997"/>
                  <a:gd name="connsiteX54" fmla="*/ 238836 w 564995"/>
                  <a:gd name="connsiteY54" fmla="*/ 256259 h 451997"/>
                  <a:gd name="connsiteX55" fmla="*/ 266957 w 564995"/>
                  <a:gd name="connsiteY55" fmla="*/ 246025 h 451997"/>
                  <a:gd name="connsiteX56" fmla="*/ 266957 w 564995"/>
                  <a:gd name="connsiteY56" fmla="*/ 222794 h 451997"/>
                  <a:gd name="connsiteX57" fmla="*/ 263697 w 564995"/>
                  <a:gd name="connsiteY57" fmla="*/ 221572 h 451997"/>
                  <a:gd name="connsiteX58" fmla="*/ 238790 w 564995"/>
                  <a:gd name="connsiteY58" fmla="*/ 213421 h 451997"/>
                  <a:gd name="connsiteX59" fmla="*/ 232269 w 564995"/>
                  <a:gd name="connsiteY59" fmla="*/ 197571 h 451997"/>
                  <a:gd name="connsiteX60" fmla="*/ 244904 w 564995"/>
                  <a:gd name="connsiteY60" fmla="*/ 170672 h 451997"/>
                  <a:gd name="connsiteX61" fmla="*/ 228601 w 564995"/>
                  <a:gd name="connsiteY61" fmla="*/ 154370 h 451997"/>
                  <a:gd name="connsiteX62" fmla="*/ 225341 w 564995"/>
                  <a:gd name="connsiteY62" fmla="*/ 156000 h 451997"/>
                  <a:gd name="connsiteX63" fmla="*/ 202156 w 564995"/>
                  <a:gd name="connsiteY63" fmla="*/ 167774 h 451997"/>
                  <a:gd name="connsiteX64" fmla="*/ 186306 w 564995"/>
                  <a:gd name="connsiteY64" fmla="*/ 161253 h 451997"/>
                  <a:gd name="connsiteX65" fmla="*/ 176072 w 564995"/>
                  <a:gd name="connsiteY65" fmla="*/ 133132 h 451997"/>
                  <a:gd name="connsiteX66" fmla="*/ 63562 w 564995"/>
                  <a:gd name="connsiteY66" fmla="*/ 0 h 451997"/>
                  <a:gd name="connsiteX67" fmla="*/ 501433 w 564995"/>
                  <a:gd name="connsiteY67" fmla="*/ 0 h 451997"/>
                  <a:gd name="connsiteX68" fmla="*/ 564995 w 564995"/>
                  <a:gd name="connsiteY68" fmla="*/ 63544 h 451997"/>
                  <a:gd name="connsiteX69" fmla="*/ 564995 w 564995"/>
                  <a:gd name="connsiteY69" fmla="*/ 388453 h 451997"/>
                  <a:gd name="connsiteX70" fmla="*/ 501433 w 564995"/>
                  <a:gd name="connsiteY70" fmla="*/ 451997 h 451997"/>
                  <a:gd name="connsiteX71" fmla="*/ 63562 w 564995"/>
                  <a:gd name="connsiteY71" fmla="*/ 451997 h 451997"/>
                  <a:gd name="connsiteX72" fmla="*/ 0 w 564995"/>
                  <a:gd name="connsiteY72" fmla="*/ 388453 h 451997"/>
                  <a:gd name="connsiteX73" fmla="*/ 0 w 564995"/>
                  <a:gd name="connsiteY73" fmla="*/ 63544 h 451997"/>
                  <a:gd name="connsiteX74" fmla="*/ 63562 w 564995"/>
                  <a:gd name="connsiteY74" fmla="*/ 0 h 45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64995" h="451997">
                    <a:moveTo>
                      <a:pt x="317874" y="254065"/>
                    </a:moveTo>
                    <a:lnTo>
                      <a:pt x="314999" y="254260"/>
                    </a:lnTo>
                    <a:cubicBezTo>
                      <a:pt x="304657" y="255661"/>
                      <a:pt x="296688" y="264523"/>
                      <a:pt x="296688" y="275247"/>
                    </a:cubicBezTo>
                    <a:cubicBezTo>
                      <a:pt x="296688" y="285970"/>
                      <a:pt x="304657" y="294832"/>
                      <a:pt x="314999" y="296236"/>
                    </a:cubicBezTo>
                    <a:lnTo>
                      <a:pt x="317874" y="296428"/>
                    </a:lnTo>
                    <a:lnTo>
                      <a:pt x="444933" y="296428"/>
                    </a:lnTo>
                    <a:lnTo>
                      <a:pt x="447810" y="296236"/>
                    </a:lnTo>
                    <a:cubicBezTo>
                      <a:pt x="458149" y="294832"/>
                      <a:pt x="466121" y="285970"/>
                      <a:pt x="466121" y="275247"/>
                    </a:cubicBezTo>
                    <a:cubicBezTo>
                      <a:pt x="466121" y="264523"/>
                      <a:pt x="458149" y="255661"/>
                      <a:pt x="447810" y="254260"/>
                    </a:cubicBezTo>
                    <a:lnTo>
                      <a:pt x="444933" y="254065"/>
                    </a:lnTo>
                    <a:close/>
                    <a:moveTo>
                      <a:pt x="165068" y="190303"/>
                    </a:moveTo>
                    <a:cubicBezTo>
                      <a:pt x="189765" y="190303"/>
                      <a:pt x="209786" y="210324"/>
                      <a:pt x="209786" y="235021"/>
                    </a:cubicBezTo>
                    <a:cubicBezTo>
                      <a:pt x="209805" y="259700"/>
                      <a:pt x="189815" y="279720"/>
                      <a:pt x="165136" y="279739"/>
                    </a:cubicBezTo>
                    <a:cubicBezTo>
                      <a:pt x="165113" y="279739"/>
                      <a:pt x="165091" y="279739"/>
                      <a:pt x="165068" y="279739"/>
                    </a:cubicBezTo>
                    <a:cubicBezTo>
                      <a:pt x="140371" y="279739"/>
                      <a:pt x="120350" y="259718"/>
                      <a:pt x="120350" y="235021"/>
                    </a:cubicBezTo>
                    <a:cubicBezTo>
                      <a:pt x="120350" y="210324"/>
                      <a:pt x="140371" y="190303"/>
                      <a:pt x="165068" y="190303"/>
                    </a:cubicBezTo>
                    <a:close/>
                    <a:moveTo>
                      <a:pt x="317874" y="155330"/>
                    </a:moveTo>
                    <a:lnTo>
                      <a:pt x="314999" y="155524"/>
                    </a:lnTo>
                    <a:cubicBezTo>
                      <a:pt x="304657" y="156926"/>
                      <a:pt x="296688" y="165788"/>
                      <a:pt x="296688" y="176510"/>
                    </a:cubicBezTo>
                    <a:cubicBezTo>
                      <a:pt x="296688" y="187234"/>
                      <a:pt x="304657" y="196096"/>
                      <a:pt x="314999" y="197500"/>
                    </a:cubicBezTo>
                    <a:lnTo>
                      <a:pt x="317874" y="197692"/>
                    </a:lnTo>
                    <a:lnTo>
                      <a:pt x="444933" y="197692"/>
                    </a:lnTo>
                    <a:lnTo>
                      <a:pt x="447810" y="197500"/>
                    </a:lnTo>
                    <a:cubicBezTo>
                      <a:pt x="458149" y="196096"/>
                      <a:pt x="466121" y="187234"/>
                      <a:pt x="466121" y="176510"/>
                    </a:cubicBezTo>
                    <a:cubicBezTo>
                      <a:pt x="466121" y="165788"/>
                      <a:pt x="458149" y="156926"/>
                      <a:pt x="447810" y="155524"/>
                    </a:cubicBezTo>
                    <a:lnTo>
                      <a:pt x="444933" y="155330"/>
                    </a:lnTo>
                    <a:close/>
                    <a:moveTo>
                      <a:pt x="152841" y="133132"/>
                    </a:moveTo>
                    <a:lnTo>
                      <a:pt x="151619" y="136392"/>
                    </a:lnTo>
                    <a:lnTo>
                      <a:pt x="143468" y="161299"/>
                    </a:lnTo>
                    <a:lnTo>
                      <a:pt x="127618" y="167820"/>
                    </a:lnTo>
                    <a:lnTo>
                      <a:pt x="101082" y="155140"/>
                    </a:lnTo>
                    <a:lnTo>
                      <a:pt x="84779" y="171442"/>
                    </a:lnTo>
                    <a:lnTo>
                      <a:pt x="86410" y="174703"/>
                    </a:lnTo>
                    <a:lnTo>
                      <a:pt x="98274" y="197933"/>
                    </a:lnTo>
                    <a:lnTo>
                      <a:pt x="91753" y="213783"/>
                    </a:lnTo>
                    <a:lnTo>
                      <a:pt x="63179" y="224017"/>
                    </a:lnTo>
                    <a:lnTo>
                      <a:pt x="63179" y="247248"/>
                    </a:lnTo>
                    <a:lnTo>
                      <a:pt x="66439" y="248470"/>
                    </a:lnTo>
                    <a:lnTo>
                      <a:pt x="91346" y="256621"/>
                    </a:lnTo>
                    <a:lnTo>
                      <a:pt x="97867" y="272471"/>
                    </a:lnTo>
                    <a:lnTo>
                      <a:pt x="85187" y="299415"/>
                    </a:lnTo>
                    <a:lnTo>
                      <a:pt x="101489" y="315717"/>
                    </a:lnTo>
                    <a:lnTo>
                      <a:pt x="104750" y="314087"/>
                    </a:lnTo>
                    <a:lnTo>
                      <a:pt x="127980" y="302268"/>
                    </a:lnTo>
                    <a:lnTo>
                      <a:pt x="143830" y="308789"/>
                    </a:lnTo>
                    <a:lnTo>
                      <a:pt x="154064" y="336910"/>
                    </a:lnTo>
                    <a:lnTo>
                      <a:pt x="177295" y="336910"/>
                    </a:lnTo>
                    <a:lnTo>
                      <a:pt x="178517" y="333650"/>
                    </a:lnTo>
                    <a:lnTo>
                      <a:pt x="186668" y="308743"/>
                    </a:lnTo>
                    <a:lnTo>
                      <a:pt x="202518" y="302222"/>
                    </a:lnTo>
                    <a:lnTo>
                      <a:pt x="229417" y="314857"/>
                    </a:lnTo>
                    <a:lnTo>
                      <a:pt x="245719" y="298554"/>
                    </a:lnTo>
                    <a:lnTo>
                      <a:pt x="244089" y="295294"/>
                    </a:lnTo>
                    <a:lnTo>
                      <a:pt x="232315" y="272109"/>
                    </a:lnTo>
                    <a:lnTo>
                      <a:pt x="238836" y="256259"/>
                    </a:lnTo>
                    <a:lnTo>
                      <a:pt x="266957" y="246025"/>
                    </a:lnTo>
                    <a:lnTo>
                      <a:pt x="266957" y="222794"/>
                    </a:lnTo>
                    <a:lnTo>
                      <a:pt x="263697" y="221572"/>
                    </a:lnTo>
                    <a:lnTo>
                      <a:pt x="238790" y="213421"/>
                    </a:lnTo>
                    <a:lnTo>
                      <a:pt x="232269" y="197571"/>
                    </a:lnTo>
                    <a:lnTo>
                      <a:pt x="244904" y="170672"/>
                    </a:lnTo>
                    <a:lnTo>
                      <a:pt x="228601" y="154370"/>
                    </a:lnTo>
                    <a:lnTo>
                      <a:pt x="225341" y="156000"/>
                    </a:lnTo>
                    <a:lnTo>
                      <a:pt x="202156" y="167774"/>
                    </a:lnTo>
                    <a:lnTo>
                      <a:pt x="186306" y="161253"/>
                    </a:lnTo>
                    <a:lnTo>
                      <a:pt x="176072" y="133132"/>
                    </a:lnTo>
                    <a:close/>
                    <a:moveTo>
                      <a:pt x="63562" y="0"/>
                    </a:moveTo>
                    <a:lnTo>
                      <a:pt x="501433" y="0"/>
                    </a:lnTo>
                    <a:cubicBezTo>
                      <a:pt x="536536" y="0"/>
                      <a:pt x="564995" y="28450"/>
                      <a:pt x="564995" y="63544"/>
                    </a:cubicBezTo>
                    <a:lnTo>
                      <a:pt x="564995" y="388453"/>
                    </a:lnTo>
                    <a:cubicBezTo>
                      <a:pt x="564995" y="423546"/>
                      <a:pt x="536536" y="451997"/>
                      <a:pt x="501433" y="451997"/>
                    </a:cubicBezTo>
                    <a:lnTo>
                      <a:pt x="63562" y="451997"/>
                    </a:lnTo>
                    <a:cubicBezTo>
                      <a:pt x="28458" y="451997"/>
                      <a:pt x="0" y="423546"/>
                      <a:pt x="0" y="388453"/>
                    </a:cubicBezTo>
                    <a:lnTo>
                      <a:pt x="0" y="63544"/>
                    </a:lnTo>
                    <a:cubicBezTo>
                      <a:pt x="0" y="28450"/>
                      <a:pt x="28458" y="0"/>
                      <a:pt x="63562" y="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grpSp>
      <p:sp>
        <p:nvSpPr>
          <p:cNvPr id="106" name="Oval 105">
            <a:extLst>
              <a:ext uri="{FF2B5EF4-FFF2-40B4-BE49-F238E27FC236}">
                <a16:creationId xmlns:a16="http://schemas.microsoft.com/office/drawing/2014/main" id="{2A799EA5-5352-47E8-ACA7-057C5944B473}"/>
              </a:ext>
            </a:extLst>
          </p:cNvPr>
          <p:cNvSpPr>
            <a:spLocks noChangeAspect="1"/>
          </p:cNvSpPr>
          <p:nvPr/>
        </p:nvSpPr>
        <p:spPr bwMode="auto">
          <a:xfrm>
            <a:off x="4774359" y="2673614"/>
            <a:ext cx="2425571" cy="2425572"/>
          </a:xfrm>
          <a:prstGeom prst="ellipse">
            <a:avLst/>
          </a:prstGeom>
          <a:solidFill>
            <a:srgbClr val="0078D4"/>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101" tIns="503483" rIns="171101" bIns="251742" numCol="1" spcCol="0" rtlCol="0" fromWordArt="0" anchor="ctr" anchorCtr="0" forceAA="0" compatLnSpc="1">
            <a:prstTxWarp prst="textNoShape">
              <a:avLst/>
            </a:prstTxWarp>
            <a:noAutofit/>
          </a:bodyPr>
          <a:lstStyle/>
          <a:p>
            <a:pPr marL="0" marR="0" lvl="0" indent="0" algn="ctr" defTabSz="872340" rtl="0" eaLnBrk="1" fontAlgn="base" latinLnBrk="0" hangingPunct="1">
              <a:lnSpc>
                <a:spcPct val="100000"/>
              </a:lnSpc>
              <a:spcBef>
                <a:spcPct val="0"/>
              </a:spcBef>
              <a:spcAft>
                <a:spcPct val="0"/>
              </a:spcAft>
              <a:buClrTx/>
              <a:buSzTx/>
              <a:buFontTx/>
              <a:buNone/>
              <a:tabLst/>
              <a:defRPr/>
            </a:pPr>
            <a:endParaRPr kumimoji="0" lang="en-US" sz="128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cs typeface="Segoe UI" pitchFamily="34" charset="0"/>
            </a:endParaRPr>
          </a:p>
        </p:txBody>
      </p:sp>
      <p:sp>
        <p:nvSpPr>
          <p:cNvPr id="111" name="Rectangle 110">
            <a:extLst>
              <a:ext uri="{FF2B5EF4-FFF2-40B4-BE49-F238E27FC236}">
                <a16:creationId xmlns:a16="http://schemas.microsoft.com/office/drawing/2014/main" id="{9EC825D8-7456-47BF-85B4-E3DBA0B64CC3}"/>
              </a:ext>
            </a:extLst>
          </p:cNvPr>
          <p:cNvSpPr>
            <a:spLocks noChangeAspect="1"/>
          </p:cNvSpPr>
          <p:nvPr/>
        </p:nvSpPr>
        <p:spPr>
          <a:xfrm>
            <a:off x="4702592" y="3022125"/>
            <a:ext cx="2589725" cy="487826"/>
          </a:xfrm>
          <a:prstGeom prst="rect">
            <a:avLst/>
          </a:prstGeom>
        </p:spPr>
        <p:txBody>
          <a:bodyPr wrap="square" anchor="ctr" anchorCtr="0">
            <a:spAutoFit/>
          </a:bodyPr>
          <a:lstStyle/>
          <a:p>
            <a:pPr marL="0" marR="0" lvl="0" indent="0" algn="ctr" defTabSz="839045" rtl="0" eaLnBrk="1" fontAlgn="auto" latinLnBrk="0" hangingPunct="1">
              <a:lnSpc>
                <a:spcPct val="100000"/>
              </a:lnSpc>
              <a:spcBef>
                <a:spcPts val="0"/>
              </a:spcBef>
              <a:spcAft>
                <a:spcPts val="551"/>
              </a:spcAft>
              <a:buClrTx/>
              <a:buSzTx/>
              <a:buFontTx/>
              <a:buNone/>
              <a:tabLst/>
              <a:defRPr/>
            </a:pP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Zero Trust</a:t>
            </a:r>
            <a:b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b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policy enforcement</a:t>
            </a:r>
          </a:p>
        </p:txBody>
      </p:sp>
      <p:sp>
        <p:nvSpPr>
          <p:cNvPr id="113" name="TextBox 112">
            <a:extLst>
              <a:ext uri="{FF2B5EF4-FFF2-40B4-BE49-F238E27FC236}">
                <a16:creationId xmlns:a16="http://schemas.microsoft.com/office/drawing/2014/main" id="{6AF2FDF7-4FB1-4C9A-9988-15768575CE9F}"/>
              </a:ext>
            </a:extLst>
          </p:cNvPr>
          <p:cNvSpPr txBox="1">
            <a:spLocks noChangeAspect="1"/>
          </p:cNvSpPr>
          <p:nvPr/>
        </p:nvSpPr>
        <p:spPr>
          <a:xfrm>
            <a:off x="4892549" y="4233641"/>
            <a:ext cx="2209810" cy="487826"/>
          </a:xfrm>
          <a:prstGeom prst="rect">
            <a:avLst/>
          </a:prstGeom>
          <a:noFill/>
        </p:spPr>
        <p:txBody>
          <a:bodyPr wrap="square">
            <a:spAutoFit/>
          </a:bodyPr>
          <a:lstStyle/>
          <a:p>
            <a:pPr marL="0" marR="0" lvl="0" indent="0" algn="ctr" defTabSz="839045" rtl="0" eaLnBrk="1" fontAlgn="auto" latinLnBrk="0" hangingPunct="1">
              <a:lnSpc>
                <a:spcPct val="100000"/>
              </a:lnSpc>
              <a:spcBef>
                <a:spcPts val="0"/>
              </a:spcBef>
              <a:spcAft>
                <a:spcPts val="551"/>
              </a:spcAft>
              <a:buClrTx/>
              <a:buSzTx/>
              <a:buFontTx/>
              <a:buNone/>
              <a:tabLst/>
              <a:defRPr/>
            </a:pP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Microsoft Conditional Access</a:t>
            </a:r>
          </a:p>
        </p:txBody>
      </p:sp>
      <p:sp>
        <p:nvSpPr>
          <p:cNvPr id="114" name="Arrow: Chevron 113">
            <a:extLst>
              <a:ext uri="{FF2B5EF4-FFF2-40B4-BE49-F238E27FC236}">
                <a16:creationId xmlns:a16="http://schemas.microsoft.com/office/drawing/2014/main" id="{DE7A64BC-A027-46E8-A01E-889C3265FA40}"/>
              </a:ext>
            </a:extLst>
          </p:cNvPr>
          <p:cNvSpPr>
            <a:spLocks noChangeAspect="1"/>
          </p:cNvSpPr>
          <p:nvPr/>
        </p:nvSpPr>
        <p:spPr>
          <a:xfrm rot="16200000">
            <a:off x="4512392" y="3700103"/>
            <a:ext cx="134713" cy="255266"/>
          </a:xfrm>
          <a:prstGeom prst="chevron">
            <a:avLst>
              <a:gd name="adj" fmla="val 74435"/>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black"/>
              </a:solidFill>
              <a:effectLst/>
              <a:uLnTx/>
              <a:uFillTx/>
              <a:latin typeface="Segoe UI" panose="020B0502040204020203" pitchFamily="34" charset="0"/>
              <a:cs typeface="Arial" pitchFamily="34" charset="0"/>
            </a:endParaRPr>
          </a:p>
        </p:txBody>
      </p:sp>
      <p:sp>
        <p:nvSpPr>
          <p:cNvPr id="115" name="Arrow: Chevron 114">
            <a:extLst>
              <a:ext uri="{FF2B5EF4-FFF2-40B4-BE49-F238E27FC236}">
                <a16:creationId xmlns:a16="http://schemas.microsoft.com/office/drawing/2014/main" id="{9C7D2F2F-918E-417E-924E-419DA8A4EE41}"/>
              </a:ext>
            </a:extLst>
          </p:cNvPr>
          <p:cNvSpPr>
            <a:spLocks noChangeAspect="1"/>
          </p:cNvSpPr>
          <p:nvPr/>
        </p:nvSpPr>
        <p:spPr>
          <a:xfrm rot="5400000">
            <a:off x="7322647" y="3731497"/>
            <a:ext cx="134713" cy="255266"/>
          </a:xfrm>
          <a:prstGeom prst="chevron">
            <a:avLst>
              <a:gd name="adj" fmla="val 74435"/>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black"/>
              </a:solidFill>
              <a:effectLst/>
              <a:uLnTx/>
              <a:uFillTx/>
              <a:latin typeface="Segoe UI" panose="020B0502040204020203" pitchFamily="34" charset="0"/>
              <a:cs typeface="Arial" pitchFamily="34" charset="0"/>
            </a:endParaRPr>
          </a:p>
        </p:txBody>
      </p:sp>
      <p:sp>
        <p:nvSpPr>
          <p:cNvPr id="116" name="Rectangle 115">
            <a:extLst>
              <a:ext uri="{FF2B5EF4-FFF2-40B4-BE49-F238E27FC236}">
                <a16:creationId xmlns:a16="http://schemas.microsoft.com/office/drawing/2014/main" id="{0BC9954E-B09D-4DBA-9DE4-08A69EFDEA3E}"/>
              </a:ext>
            </a:extLst>
          </p:cNvPr>
          <p:cNvSpPr>
            <a:spLocks noChangeAspect="1"/>
          </p:cNvSpPr>
          <p:nvPr/>
        </p:nvSpPr>
        <p:spPr>
          <a:xfrm>
            <a:off x="4664535" y="2925976"/>
            <a:ext cx="2621542" cy="2371885"/>
          </a:xfrm>
          <a:prstGeom prst="rect">
            <a:avLst/>
          </a:prstGeom>
          <a:noFill/>
        </p:spPr>
        <p:txBody>
          <a:bodyPr spcFirstLastPara="1" wrap="square" numCol="1">
            <a:prstTxWarp prst="textArchDown">
              <a:avLst>
                <a:gd name="adj" fmla="val 862028"/>
              </a:avLst>
            </a:prstTxWarp>
            <a:spAutoFit/>
          </a:body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Threat intelligence &amp; Telemetry</a:t>
            </a:r>
          </a:p>
        </p:txBody>
      </p:sp>
      <p:pic>
        <p:nvPicPr>
          <p:cNvPr id="117" name="Graphic 116">
            <a:extLst>
              <a:ext uri="{FF2B5EF4-FFF2-40B4-BE49-F238E27FC236}">
                <a16:creationId xmlns:a16="http://schemas.microsoft.com/office/drawing/2014/main" id="{269A1E21-9BF9-4D50-AEA3-72BB6C8B0C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07758" y="5249580"/>
            <a:ext cx="409290" cy="409290"/>
          </a:xfrm>
          <a:prstGeom prst="rect">
            <a:avLst/>
          </a:prstGeom>
        </p:spPr>
      </p:pic>
      <p:sp>
        <p:nvSpPr>
          <p:cNvPr id="118" name="TextBox 117">
            <a:extLst>
              <a:ext uri="{FF2B5EF4-FFF2-40B4-BE49-F238E27FC236}">
                <a16:creationId xmlns:a16="http://schemas.microsoft.com/office/drawing/2014/main" id="{FFAAC561-9166-4CDC-9D96-86A919A68EA7}"/>
              </a:ext>
            </a:extLst>
          </p:cNvPr>
          <p:cNvSpPr txBox="1"/>
          <p:nvPr/>
        </p:nvSpPr>
        <p:spPr>
          <a:xfrm>
            <a:off x="8768086" y="4852740"/>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Network</a:t>
            </a:r>
          </a:p>
        </p:txBody>
      </p:sp>
      <p:grpSp>
        <p:nvGrpSpPr>
          <p:cNvPr id="119" name="Graphic 63">
            <a:extLst>
              <a:ext uri="{FF2B5EF4-FFF2-40B4-BE49-F238E27FC236}">
                <a16:creationId xmlns:a16="http://schemas.microsoft.com/office/drawing/2014/main" id="{0543D5EE-464C-4BD0-A8FA-3036A3EA5BF5}"/>
              </a:ext>
            </a:extLst>
          </p:cNvPr>
          <p:cNvGrpSpPr>
            <a:grpSpLocks noChangeAspect="1"/>
          </p:cNvGrpSpPr>
          <p:nvPr/>
        </p:nvGrpSpPr>
        <p:grpSpPr>
          <a:xfrm>
            <a:off x="8907758" y="2372540"/>
            <a:ext cx="409290" cy="329046"/>
            <a:chOff x="5705918" y="4334086"/>
            <a:chExt cx="970663" cy="780358"/>
          </a:xfrm>
        </p:grpSpPr>
        <p:sp>
          <p:nvSpPr>
            <p:cNvPr id="120" name="Freeform: Shape 119">
              <a:extLst>
                <a:ext uri="{FF2B5EF4-FFF2-40B4-BE49-F238E27FC236}">
                  <a16:creationId xmlns:a16="http://schemas.microsoft.com/office/drawing/2014/main" id="{761D5D55-5B1F-4937-9604-8596C8AE736E}"/>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1" name="Freeform: Shape 120">
              <a:extLst>
                <a:ext uri="{FF2B5EF4-FFF2-40B4-BE49-F238E27FC236}">
                  <a16:creationId xmlns:a16="http://schemas.microsoft.com/office/drawing/2014/main" id="{91178264-D64C-4BE4-A79A-1413CC4C5DC6}"/>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2" name="Freeform: Shape 121">
              <a:extLst>
                <a:ext uri="{FF2B5EF4-FFF2-40B4-BE49-F238E27FC236}">
                  <a16:creationId xmlns:a16="http://schemas.microsoft.com/office/drawing/2014/main" id="{FB485A70-E3B0-4FCA-9A46-C0DA5F162D12}"/>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3" name="Freeform: Shape 122">
              <a:extLst>
                <a:ext uri="{FF2B5EF4-FFF2-40B4-BE49-F238E27FC236}">
                  <a16:creationId xmlns:a16="http://schemas.microsoft.com/office/drawing/2014/main" id="{DAEA1F5B-D169-4E8F-BE3E-1598C5DDF1F7}"/>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24" name="TextBox 123">
            <a:extLst>
              <a:ext uri="{FF2B5EF4-FFF2-40B4-BE49-F238E27FC236}">
                <a16:creationId xmlns:a16="http://schemas.microsoft.com/office/drawing/2014/main" id="{9707DE41-53DE-4EC7-9513-409AD87B93EA}"/>
              </a:ext>
            </a:extLst>
          </p:cNvPr>
          <p:cNvSpPr txBox="1"/>
          <p:nvPr/>
        </p:nvSpPr>
        <p:spPr>
          <a:xfrm>
            <a:off x="8768086" y="1959186"/>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Applications</a:t>
            </a:r>
          </a:p>
        </p:txBody>
      </p:sp>
      <p:grpSp>
        <p:nvGrpSpPr>
          <p:cNvPr id="125" name="Graphic 3">
            <a:extLst>
              <a:ext uri="{FF2B5EF4-FFF2-40B4-BE49-F238E27FC236}">
                <a16:creationId xmlns:a16="http://schemas.microsoft.com/office/drawing/2014/main" id="{D9115897-FB3D-423D-9841-B74281C7EBF2}"/>
              </a:ext>
            </a:extLst>
          </p:cNvPr>
          <p:cNvGrpSpPr>
            <a:grpSpLocks noChangeAspect="1"/>
          </p:cNvGrpSpPr>
          <p:nvPr/>
        </p:nvGrpSpPr>
        <p:grpSpPr>
          <a:xfrm>
            <a:off x="8907758" y="4324996"/>
            <a:ext cx="409290" cy="303742"/>
            <a:chOff x="8535235" y="2976645"/>
            <a:chExt cx="1030882" cy="765036"/>
          </a:xfrm>
        </p:grpSpPr>
        <p:grpSp>
          <p:nvGrpSpPr>
            <p:cNvPr id="126" name="Graphic 3">
              <a:extLst>
                <a:ext uri="{FF2B5EF4-FFF2-40B4-BE49-F238E27FC236}">
                  <a16:creationId xmlns:a16="http://schemas.microsoft.com/office/drawing/2014/main" id="{51247E69-115A-4969-B647-DAD938DE8B72}"/>
                </a:ext>
              </a:extLst>
            </p:cNvPr>
            <p:cNvGrpSpPr/>
            <p:nvPr/>
          </p:nvGrpSpPr>
          <p:grpSpPr>
            <a:xfrm>
              <a:off x="8535235" y="2976645"/>
              <a:ext cx="1030882" cy="765036"/>
              <a:chOff x="8535235" y="2976645"/>
              <a:chExt cx="1030882" cy="765036"/>
            </a:xfrm>
          </p:grpSpPr>
          <p:sp>
            <p:nvSpPr>
              <p:cNvPr id="133" name="Rectangle: Rounded Corners 132">
                <a:extLst>
                  <a:ext uri="{FF2B5EF4-FFF2-40B4-BE49-F238E27FC236}">
                    <a16:creationId xmlns:a16="http://schemas.microsoft.com/office/drawing/2014/main" id="{90003A10-C689-496C-A162-57EC9211D43A}"/>
                  </a:ext>
                </a:extLst>
              </p:cNvPr>
              <p:cNvSpPr/>
              <p:nvPr/>
            </p:nvSpPr>
            <p:spPr>
              <a:xfrm rot="5400000">
                <a:off x="8927637" y="2584243"/>
                <a:ext cx="246077" cy="1030882"/>
              </a:xfrm>
              <a:prstGeom prst="roundRect">
                <a:avLst/>
              </a:prstGeom>
              <a:gradFill flip="none" rotWithShape="1">
                <a:gsLst>
                  <a:gs pos="0">
                    <a:srgbClr val="5EA0EF">
                      <a:shade val="30000"/>
                      <a:satMod val="115000"/>
                    </a:srgbClr>
                  </a:gs>
                  <a:gs pos="50000">
                    <a:srgbClr val="5EA0EF">
                      <a:shade val="67500"/>
                      <a:satMod val="115000"/>
                    </a:srgbClr>
                  </a:gs>
                  <a:gs pos="100000">
                    <a:srgbClr val="5EA0EF">
                      <a:shade val="100000"/>
                      <a:satMod val="115000"/>
                    </a:srgbClr>
                  </a:gs>
                </a:gsLst>
                <a:lin ang="189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4" name="Rectangle: Rounded Corners 133">
                <a:extLst>
                  <a:ext uri="{FF2B5EF4-FFF2-40B4-BE49-F238E27FC236}">
                    <a16:creationId xmlns:a16="http://schemas.microsoft.com/office/drawing/2014/main" id="{BDD76011-3FD9-4833-868E-11E3AC9398D2}"/>
                  </a:ext>
                </a:extLst>
              </p:cNvPr>
              <p:cNvSpPr/>
              <p:nvPr/>
            </p:nvSpPr>
            <p:spPr>
              <a:xfrm rot="5400000">
                <a:off x="8927637" y="2843723"/>
                <a:ext cx="246077" cy="1030882"/>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5" name="Rectangle: Rounded Corners 134">
                <a:extLst>
                  <a:ext uri="{FF2B5EF4-FFF2-40B4-BE49-F238E27FC236}">
                    <a16:creationId xmlns:a16="http://schemas.microsoft.com/office/drawing/2014/main" id="{3601C538-5421-4321-8224-9198998479CF}"/>
                  </a:ext>
                </a:extLst>
              </p:cNvPr>
              <p:cNvSpPr/>
              <p:nvPr/>
            </p:nvSpPr>
            <p:spPr>
              <a:xfrm rot="5400000">
                <a:off x="8927637" y="3103202"/>
                <a:ext cx="246077" cy="1030882"/>
              </a:xfrm>
              <a:prstGeom prst="roundRect">
                <a:avLst/>
              </a:prstGeom>
              <a:gradFill flip="none" rotWithShape="1">
                <a:gsLst>
                  <a:gs pos="0">
                    <a:srgbClr val="005BA1">
                      <a:shade val="30000"/>
                      <a:satMod val="115000"/>
                    </a:srgbClr>
                  </a:gs>
                  <a:gs pos="50000">
                    <a:srgbClr val="005BA1">
                      <a:shade val="67500"/>
                      <a:satMod val="115000"/>
                    </a:srgbClr>
                  </a:gs>
                  <a:gs pos="100000">
                    <a:srgbClr val="005BA1">
                      <a:shade val="100000"/>
                      <a:satMod val="115000"/>
                    </a:srgbClr>
                  </a:gs>
                </a:gsLst>
                <a:lin ang="27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27" name="Freeform: Shape 126">
              <a:extLst>
                <a:ext uri="{FF2B5EF4-FFF2-40B4-BE49-F238E27FC236}">
                  <a16:creationId xmlns:a16="http://schemas.microsoft.com/office/drawing/2014/main" id="{DD0FA8A1-7753-406C-BADB-9C3CE8CFAB3E}"/>
                </a:ext>
              </a:extLst>
            </p:cNvPr>
            <p:cNvSpPr/>
            <p:nvPr/>
          </p:nvSpPr>
          <p:spPr>
            <a:xfrm>
              <a:off x="864329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F2F2F2"/>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8" name="Freeform: Shape 127">
              <a:extLst>
                <a:ext uri="{FF2B5EF4-FFF2-40B4-BE49-F238E27FC236}">
                  <a16:creationId xmlns:a16="http://schemas.microsoft.com/office/drawing/2014/main" id="{2BD38CD6-D733-4E28-A69B-1DF4289AAAFC}"/>
                </a:ext>
              </a:extLst>
            </p:cNvPr>
            <p:cNvSpPr/>
            <p:nvPr/>
          </p:nvSpPr>
          <p:spPr>
            <a:xfrm>
              <a:off x="881751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F2F2F2"/>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9" name="Freeform: Shape 128">
              <a:extLst>
                <a:ext uri="{FF2B5EF4-FFF2-40B4-BE49-F238E27FC236}">
                  <a16:creationId xmlns:a16="http://schemas.microsoft.com/office/drawing/2014/main" id="{3C45C045-1FD1-4EEF-B555-500BE808D6AE}"/>
                </a:ext>
              </a:extLst>
            </p:cNvPr>
            <p:cNvSpPr/>
            <p:nvPr/>
          </p:nvSpPr>
          <p:spPr>
            <a:xfrm>
              <a:off x="864329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0" name="Freeform: Shape 129">
              <a:extLst>
                <a:ext uri="{FF2B5EF4-FFF2-40B4-BE49-F238E27FC236}">
                  <a16:creationId xmlns:a16="http://schemas.microsoft.com/office/drawing/2014/main" id="{DFF52A31-CC75-4096-9A21-DD8361BB40D8}"/>
                </a:ext>
              </a:extLst>
            </p:cNvPr>
            <p:cNvSpPr/>
            <p:nvPr/>
          </p:nvSpPr>
          <p:spPr>
            <a:xfrm>
              <a:off x="881751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1" name="Freeform: Shape 130">
              <a:extLst>
                <a:ext uri="{FF2B5EF4-FFF2-40B4-BE49-F238E27FC236}">
                  <a16:creationId xmlns:a16="http://schemas.microsoft.com/office/drawing/2014/main" id="{6C6D7A86-B7AA-4BEB-A782-F2F7FDBC3DE0}"/>
                </a:ext>
              </a:extLst>
            </p:cNvPr>
            <p:cNvSpPr/>
            <p:nvPr/>
          </p:nvSpPr>
          <p:spPr>
            <a:xfrm>
              <a:off x="864329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2" name="Freeform: Shape 131">
              <a:extLst>
                <a:ext uri="{FF2B5EF4-FFF2-40B4-BE49-F238E27FC236}">
                  <a16:creationId xmlns:a16="http://schemas.microsoft.com/office/drawing/2014/main" id="{448E8232-BE8F-4877-9B0A-F14D203A4BAD}"/>
                </a:ext>
              </a:extLst>
            </p:cNvPr>
            <p:cNvSpPr/>
            <p:nvPr/>
          </p:nvSpPr>
          <p:spPr>
            <a:xfrm>
              <a:off x="881751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36" name="TextBox 135">
            <a:extLst>
              <a:ext uri="{FF2B5EF4-FFF2-40B4-BE49-F238E27FC236}">
                <a16:creationId xmlns:a16="http://schemas.microsoft.com/office/drawing/2014/main" id="{5B7103F2-B34C-46B9-A029-3A95020ABB0A}"/>
              </a:ext>
            </a:extLst>
          </p:cNvPr>
          <p:cNvSpPr txBox="1"/>
          <p:nvPr/>
        </p:nvSpPr>
        <p:spPr>
          <a:xfrm>
            <a:off x="8768086" y="3937597"/>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Infrastructure</a:t>
            </a:r>
          </a:p>
        </p:txBody>
      </p:sp>
      <p:sp>
        <p:nvSpPr>
          <p:cNvPr id="137" name="TextBox 136">
            <a:extLst>
              <a:ext uri="{FF2B5EF4-FFF2-40B4-BE49-F238E27FC236}">
                <a16:creationId xmlns:a16="http://schemas.microsoft.com/office/drawing/2014/main" id="{82DF0F86-8052-4829-AD02-79F387BF9DD8}"/>
              </a:ext>
            </a:extLst>
          </p:cNvPr>
          <p:cNvSpPr txBox="1"/>
          <p:nvPr/>
        </p:nvSpPr>
        <p:spPr>
          <a:xfrm>
            <a:off x="8768086" y="2960962"/>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Data</a:t>
            </a:r>
          </a:p>
        </p:txBody>
      </p:sp>
      <p:pic>
        <p:nvPicPr>
          <p:cNvPr id="138" name="Graphic 137">
            <a:extLst>
              <a:ext uri="{FF2B5EF4-FFF2-40B4-BE49-F238E27FC236}">
                <a16:creationId xmlns:a16="http://schemas.microsoft.com/office/drawing/2014/main" id="{74FE779B-9274-4673-A874-402EB65807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07758" y="3353027"/>
            <a:ext cx="409290" cy="355902"/>
          </a:xfrm>
          <a:prstGeom prst="rect">
            <a:avLst/>
          </a:prstGeom>
        </p:spPr>
      </p:pic>
      <p:sp>
        <p:nvSpPr>
          <p:cNvPr id="98" name="TextBox 97">
            <a:extLst>
              <a:ext uri="{FF2B5EF4-FFF2-40B4-BE49-F238E27FC236}">
                <a16:creationId xmlns:a16="http://schemas.microsoft.com/office/drawing/2014/main" id="{9A24F327-B9A0-46C5-BD70-E2B6AD8DD4CC}"/>
              </a:ext>
            </a:extLst>
          </p:cNvPr>
          <p:cNvSpPr txBox="1"/>
          <p:nvPr/>
        </p:nvSpPr>
        <p:spPr>
          <a:xfrm>
            <a:off x="3516017" y="2741093"/>
            <a:ext cx="1097280" cy="332399"/>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AD</a:t>
            </a:r>
          </a:p>
        </p:txBody>
      </p:sp>
      <p:sp>
        <p:nvSpPr>
          <p:cNvPr id="99" name="TextBox 98">
            <a:extLst>
              <a:ext uri="{FF2B5EF4-FFF2-40B4-BE49-F238E27FC236}">
                <a16:creationId xmlns:a16="http://schemas.microsoft.com/office/drawing/2014/main" id="{2B81A291-3C79-4733-8BAE-A947F61AE48C}"/>
              </a:ext>
            </a:extLst>
          </p:cNvPr>
          <p:cNvSpPr txBox="1"/>
          <p:nvPr/>
        </p:nvSpPr>
        <p:spPr>
          <a:xfrm>
            <a:off x="3369238" y="3671349"/>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Identity</a:t>
            </a:r>
          </a:p>
        </p:txBody>
      </p:sp>
      <p:pic>
        <p:nvPicPr>
          <p:cNvPr id="100" name="Picture 99" descr="A close up of a logo&#10;&#10;Description generated with very high confidence">
            <a:extLst>
              <a:ext uri="{FF2B5EF4-FFF2-40B4-BE49-F238E27FC236}">
                <a16:creationId xmlns:a16="http://schemas.microsoft.com/office/drawing/2014/main" id="{D0D8CDC8-FF06-4CA2-8A90-51D96DFBE0AE}"/>
              </a:ext>
            </a:extLst>
          </p:cNvPr>
          <p:cNvPicPr>
            <a:picLocks noChangeAspect="1"/>
          </p:cNvPicPr>
          <p:nvPr/>
        </p:nvPicPr>
        <p:blipFill>
          <a:blip r:embed="rId18"/>
          <a:stretch>
            <a:fillRect/>
          </a:stretch>
        </p:blipFill>
        <p:spPr>
          <a:xfrm>
            <a:off x="3446653" y="3227581"/>
            <a:ext cx="486182" cy="375206"/>
          </a:xfrm>
          <a:prstGeom prst="rect">
            <a:avLst/>
          </a:prstGeom>
        </p:spPr>
      </p:pic>
      <p:pic>
        <p:nvPicPr>
          <p:cNvPr id="101" name="Graphic 100">
            <a:extLst>
              <a:ext uri="{FF2B5EF4-FFF2-40B4-BE49-F238E27FC236}">
                <a16:creationId xmlns:a16="http://schemas.microsoft.com/office/drawing/2014/main" id="{53A06434-B443-41F6-98A0-08F408CAF8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2571" y="2199139"/>
            <a:ext cx="522070" cy="522070"/>
          </a:xfrm>
          <a:prstGeom prst="rect">
            <a:avLst/>
          </a:prstGeom>
        </p:spPr>
      </p:pic>
      <p:pic>
        <p:nvPicPr>
          <p:cNvPr id="102" name="Graphic 101">
            <a:extLst>
              <a:ext uri="{FF2B5EF4-FFF2-40B4-BE49-F238E27FC236}">
                <a16:creationId xmlns:a16="http://schemas.microsoft.com/office/drawing/2014/main" id="{42AA3C7B-B848-4420-BBDB-8F602ED540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91754" y="3231951"/>
            <a:ext cx="500644" cy="500642"/>
          </a:xfrm>
          <a:prstGeom prst="rect">
            <a:avLst/>
          </a:prstGeom>
        </p:spPr>
      </p:pic>
      <p:sp>
        <p:nvSpPr>
          <p:cNvPr id="103" name="TextBox 102">
            <a:extLst>
              <a:ext uri="{FF2B5EF4-FFF2-40B4-BE49-F238E27FC236}">
                <a16:creationId xmlns:a16="http://schemas.microsoft.com/office/drawing/2014/main" id="{AFE56581-D0E1-42F4-92F0-803141EADEDA}"/>
              </a:ext>
            </a:extLst>
          </p:cNvPr>
          <p:cNvSpPr txBox="1"/>
          <p:nvPr/>
        </p:nvSpPr>
        <p:spPr>
          <a:xfrm>
            <a:off x="7634412" y="3792588"/>
            <a:ext cx="1015328" cy="457048"/>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Information Protection</a:t>
            </a:r>
          </a:p>
        </p:txBody>
      </p:sp>
      <p:sp>
        <p:nvSpPr>
          <p:cNvPr id="104" name="TextBox 103">
            <a:extLst>
              <a:ext uri="{FF2B5EF4-FFF2-40B4-BE49-F238E27FC236}">
                <a16:creationId xmlns:a16="http://schemas.microsoft.com/office/drawing/2014/main" id="{340A8969-ED83-4A62-93FD-BE758F130DC1}"/>
              </a:ext>
            </a:extLst>
          </p:cNvPr>
          <p:cNvSpPr txBox="1"/>
          <p:nvPr/>
        </p:nvSpPr>
        <p:spPr>
          <a:xfrm>
            <a:off x="7634412" y="4872737"/>
            <a:ext cx="1015328" cy="457048"/>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Defender for Cloud Apps</a:t>
            </a:r>
            <a:endPar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2E1D57F8-949D-48E4-9847-924D5E39305D}"/>
              </a:ext>
            </a:extLst>
          </p:cNvPr>
          <p:cNvGrpSpPr/>
          <p:nvPr/>
        </p:nvGrpSpPr>
        <p:grpSpPr>
          <a:xfrm>
            <a:off x="7861684" y="4366561"/>
            <a:ext cx="560784" cy="452700"/>
            <a:chOff x="8079381" y="4078583"/>
            <a:chExt cx="440682" cy="355746"/>
          </a:xfrm>
        </p:grpSpPr>
        <p:sp>
          <p:nvSpPr>
            <p:cNvPr id="140" name="Freeform: Shape 139">
              <a:extLst>
                <a:ext uri="{FF2B5EF4-FFF2-40B4-BE49-F238E27FC236}">
                  <a16:creationId xmlns:a16="http://schemas.microsoft.com/office/drawing/2014/main" id="{BA88EDAD-217E-4D6B-82F9-E3EA0FC7B0A3}"/>
                </a:ext>
              </a:extLst>
            </p:cNvPr>
            <p:cNvSpPr>
              <a:spLocks noChangeAspect="1"/>
            </p:cNvSpPr>
            <p:nvPr/>
          </p:nvSpPr>
          <p:spPr bwMode="auto">
            <a:xfrm rot="5400000">
              <a:off x="8200642" y="4114444"/>
              <a:ext cx="199746" cy="391167"/>
            </a:xfrm>
            <a:custGeom>
              <a:avLst/>
              <a:gdLst>
                <a:gd name="connsiteX0" fmla="*/ 0 w 199746"/>
                <a:gd name="connsiteY0" fmla="*/ 237888 h 391167"/>
                <a:gd name="connsiteX1" fmla="*/ 50112 w 199746"/>
                <a:gd name="connsiteY1" fmla="*/ 161652 h 391167"/>
                <a:gd name="connsiteX2" fmla="*/ 52671 w 199746"/>
                <a:gd name="connsiteY2" fmla="*/ 161131 h 391167"/>
                <a:gd name="connsiteX3" fmla="*/ 45685 w 199746"/>
                <a:gd name="connsiteY3" fmla="*/ 156381 h 391167"/>
                <a:gd name="connsiteX4" fmla="*/ 30406 w 199746"/>
                <a:gd name="connsiteY4" fmla="*/ 119184 h 391167"/>
                <a:gd name="connsiteX5" fmla="*/ 82572 w 199746"/>
                <a:gd name="connsiteY5" fmla="*/ 66578 h 391167"/>
                <a:gd name="connsiteX6" fmla="*/ 98736 w 199746"/>
                <a:gd name="connsiteY6" fmla="*/ 69870 h 391167"/>
                <a:gd name="connsiteX7" fmla="*/ 98736 w 199746"/>
                <a:gd name="connsiteY7" fmla="*/ 50505 h 391167"/>
                <a:gd name="connsiteX8" fmla="*/ 149241 w 199746"/>
                <a:gd name="connsiteY8" fmla="*/ 0 h 391167"/>
                <a:gd name="connsiteX9" fmla="*/ 199746 w 199746"/>
                <a:gd name="connsiteY9" fmla="*/ 50505 h 391167"/>
                <a:gd name="connsiteX10" fmla="*/ 199746 w 199746"/>
                <a:gd name="connsiteY10" fmla="*/ 340662 h 391167"/>
                <a:gd name="connsiteX11" fmla="*/ 149241 w 199746"/>
                <a:gd name="connsiteY11" fmla="*/ 391167 h 391167"/>
                <a:gd name="connsiteX12" fmla="*/ 98736 w 199746"/>
                <a:gd name="connsiteY12" fmla="*/ 340662 h 391167"/>
                <a:gd name="connsiteX13" fmla="*/ 98736 w 199746"/>
                <a:gd name="connsiteY13" fmla="*/ 317230 h 391167"/>
                <a:gd name="connsiteX14" fmla="*/ 82048 w 199746"/>
                <a:gd name="connsiteY14" fmla="*/ 320627 h 391167"/>
                <a:gd name="connsiteX15" fmla="*/ 0 w 199746"/>
                <a:gd name="connsiteY15" fmla="*/ 237888 h 391167"/>
                <a:gd name="connsiteX16" fmla="*/ 71713 w 199746"/>
                <a:gd name="connsiteY16" fmla="*/ 195583 h 391167"/>
                <a:gd name="connsiteX17" fmla="*/ 102456 w 199746"/>
                <a:gd name="connsiteY17" fmla="*/ 226327 h 391167"/>
                <a:gd name="connsiteX18" fmla="*/ 130784 w 199746"/>
                <a:gd name="connsiteY18" fmla="*/ 207550 h 391167"/>
                <a:gd name="connsiteX19" fmla="*/ 131761 w 199746"/>
                <a:gd name="connsiteY19" fmla="*/ 202713 h 391167"/>
                <a:gd name="connsiteX20" fmla="*/ 167662 w 199746"/>
                <a:gd name="connsiteY20" fmla="*/ 202713 h 391167"/>
                <a:gd name="connsiteX21" fmla="*/ 174792 w 199746"/>
                <a:gd name="connsiteY21" fmla="*/ 195583 h 391167"/>
                <a:gd name="connsiteX22" fmla="*/ 167662 w 199746"/>
                <a:gd name="connsiteY22" fmla="*/ 188453 h 391167"/>
                <a:gd name="connsiteX23" fmla="*/ 131761 w 199746"/>
                <a:gd name="connsiteY23" fmla="*/ 188453 h 391167"/>
                <a:gd name="connsiteX24" fmla="*/ 130784 w 199746"/>
                <a:gd name="connsiteY24" fmla="*/ 183616 h 391167"/>
                <a:gd name="connsiteX25" fmla="*/ 102456 w 199746"/>
                <a:gd name="connsiteY25" fmla="*/ 164839 h 391167"/>
                <a:gd name="connsiteX26" fmla="*/ 71713 w 199746"/>
                <a:gd name="connsiteY26" fmla="*/ 195583 h 39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746" h="391167">
                  <a:moveTo>
                    <a:pt x="0" y="237888"/>
                  </a:moveTo>
                  <a:cubicBezTo>
                    <a:pt x="0" y="203617"/>
                    <a:pt x="20663" y="174212"/>
                    <a:pt x="50112" y="161652"/>
                  </a:cubicBezTo>
                  <a:lnTo>
                    <a:pt x="52671" y="161131"/>
                  </a:lnTo>
                  <a:lnTo>
                    <a:pt x="45685" y="156381"/>
                  </a:lnTo>
                  <a:cubicBezTo>
                    <a:pt x="36245" y="146861"/>
                    <a:pt x="30406" y="133710"/>
                    <a:pt x="30406" y="119184"/>
                  </a:cubicBezTo>
                  <a:cubicBezTo>
                    <a:pt x="30406" y="90131"/>
                    <a:pt x="53761" y="66578"/>
                    <a:pt x="82572" y="66578"/>
                  </a:cubicBezTo>
                  <a:lnTo>
                    <a:pt x="98736" y="69870"/>
                  </a:lnTo>
                  <a:lnTo>
                    <a:pt x="98736" y="50505"/>
                  </a:lnTo>
                  <a:cubicBezTo>
                    <a:pt x="98736" y="22612"/>
                    <a:pt x="121348" y="0"/>
                    <a:pt x="149241" y="0"/>
                  </a:cubicBezTo>
                  <a:cubicBezTo>
                    <a:pt x="177134" y="0"/>
                    <a:pt x="199746" y="22612"/>
                    <a:pt x="199746" y="50505"/>
                  </a:cubicBezTo>
                  <a:lnTo>
                    <a:pt x="199746" y="340662"/>
                  </a:lnTo>
                  <a:cubicBezTo>
                    <a:pt x="199746" y="368555"/>
                    <a:pt x="177134" y="391167"/>
                    <a:pt x="149241" y="391167"/>
                  </a:cubicBezTo>
                  <a:cubicBezTo>
                    <a:pt x="121348" y="391167"/>
                    <a:pt x="98736" y="368555"/>
                    <a:pt x="98736" y="340662"/>
                  </a:cubicBezTo>
                  <a:lnTo>
                    <a:pt x="98736" y="317230"/>
                  </a:lnTo>
                  <a:lnTo>
                    <a:pt x="82048" y="320627"/>
                  </a:lnTo>
                  <a:cubicBezTo>
                    <a:pt x="36735" y="320627"/>
                    <a:pt x="0" y="283584"/>
                    <a:pt x="0" y="237888"/>
                  </a:cubicBezTo>
                  <a:close/>
                  <a:moveTo>
                    <a:pt x="71713" y="195583"/>
                  </a:moveTo>
                  <a:cubicBezTo>
                    <a:pt x="71713" y="212562"/>
                    <a:pt x="85477" y="226327"/>
                    <a:pt x="102456" y="226327"/>
                  </a:cubicBezTo>
                  <a:cubicBezTo>
                    <a:pt x="115191" y="226327"/>
                    <a:pt x="126117" y="218584"/>
                    <a:pt x="130784" y="207550"/>
                  </a:cubicBezTo>
                  <a:lnTo>
                    <a:pt x="131761" y="202713"/>
                  </a:lnTo>
                  <a:lnTo>
                    <a:pt x="167662" y="202713"/>
                  </a:lnTo>
                  <a:cubicBezTo>
                    <a:pt x="171600" y="202713"/>
                    <a:pt x="174792" y="199521"/>
                    <a:pt x="174792" y="195583"/>
                  </a:cubicBezTo>
                  <a:cubicBezTo>
                    <a:pt x="174792" y="191645"/>
                    <a:pt x="171600" y="188453"/>
                    <a:pt x="167662" y="188453"/>
                  </a:cubicBezTo>
                  <a:lnTo>
                    <a:pt x="131761" y="188453"/>
                  </a:lnTo>
                  <a:lnTo>
                    <a:pt x="130784" y="183616"/>
                  </a:lnTo>
                  <a:cubicBezTo>
                    <a:pt x="126117" y="172582"/>
                    <a:pt x="115191" y="164839"/>
                    <a:pt x="102456" y="164839"/>
                  </a:cubicBezTo>
                  <a:cubicBezTo>
                    <a:pt x="85477" y="164839"/>
                    <a:pt x="71713" y="178603"/>
                    <a:pt x="71713" y="19558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9BD24C6A-F274-456E-8E6C-8014873C3791}"/>
                </a:ext>
              </a:extLst>
            </p:cNvPr>
            <p:cNvSpPr>
              <a:spLocks noChangeAspect="1"/>
            </p:cNvSpPr>
            <p:nvPr/>
          </p:nvSpPr>
          <p:spPr bwMode="auto">
            <a:xfrm rot="5400000">
              <a:off x="8121849" y="4036115"/>
              <a:ext cx="355746" cy="440682"/>
            </a:xfrm>
            <a:custGeom>
              <a:avLst/>
              <a:gdLst>
                <a:gd name="connsiteX0" fmla="*/ 651546 w 1140565"/>
                <a:gd name="connsiteY0" fmla="*/ 706439 h 1412877"/>
                <a:gd name="connsiteX1" fmla="*/ 750114 w 1140565"/>
                <a:gd name="connsiteY1" fmla="*/ 607871 h 1412877"/>
                <a:gd name="connsiteX2" fmla="*/ 840936 w 1140565"/>
                <a:gd name="connsiteY2" fmla="*/ 668071 h 1412877"/>
                <a:gd name="connsiteX3" fmla="*/ 844067 w 1140565"/>
                <a:gd name="connsiteY3" fmla="*/ 683579 h 1412877"/>
                <a:gd name="connsiteX4" fmla="*/ 959172 w 1140565"/>
                <a:gd name="connsiteY4" fmla="*/ 683579 h 1412877"/>
                <a:gd name="connsiteX5" fmla="*/ 982032 w 1140565"/>
                <a:gd name="connsiteY5" fmla="*/ 706439 h 1412877"/>
                <a:gd name="connsiteX6" fmla="*/ 959172 w 1140565"/>
                <a:gd name="connsiteY6" fmla="*/ 729299 h 1412877"/>
                <a:gd name="connsiteX7" fmla="*/ 844067 w 1140565"/>
                <a:gd name="connsiteY7" fmla="*/ 729299 h 1412877"/>
                <a:gd name="connsiteX8" fmla="*/ 840936 w 1140565"/>
                <a:gd name="connsiteY8" fmla="*/ 744807 h 1412877"/>
                <a:gd name="connsiteX9" fmla="*/ 750114 w 1140565"/>
                <a:gd name="connsiteY9" fmla="*/ 805007 h 1412877"/>
                <a:gd name="connsiteX10" fmla="*/ 651546 w 1140565"/>
                <a:gd name="connsiteY10" fmla="*/ 706439 h 1412877"/>
                <a:gd name="connsiteX11" fmla="*/ 421627 w 1140565"/>
                <a:gd name="connsiteY11" fmla="*/ 842075 h 1412877"/>
                <a:gd name="connsiteX12" fmla="*/ 684684 w 1140565"/>
                <a:gd name="connsiteY12" fmla="*/ 1107346 h 1412877"/>
                <a:gd name="connsiteX13" fmla="*/ 738187 w 1140565"/>
                <a:gd name="connsiteY13" fmla="*/ 1096454 h 1412877"/>
                <a:gd name="connsiteX14" fmla="*/ 738187 w 1140565"/>
                <a:gd name="connsiteY14" fmla="*/ 1171578 h 1412877"/>
                <a:gd name="connsiteX15" fmla="*/ 900112 w 1140565"/>
                <a:gd name="connsiteY15" fmla="*/ 1333503 h 1412877"/>
                <a:gd name="connsiteX16" fmla="*/ 1062037 w 1140565"/>
                <a:gd name="connsiteY16" fmla="*/ 1171578 h 1412877"/>
                <a:gd name="connsiteX17" fmla="*/ 1062037 w 1140565"/>
                <a:gd name="connsiteY17" fmla="*/ 241302 h 1412877"/>
                <a:gd name="connsiteX18" fmla="*/ 900112 w 1140565"/>
                <a:gd name="connsiteY18" fmla="*/ 79377 h 1412877"/>
                <a:gd name="connsiteX19" fmla="*/ 738187 w 1140565"/>
                <a:gd name="connsiteY19" fmla="*/ 241302 h 1412877"/>
                <a:gd name="connsiteX20" fmla="*/ 738187 w 1140565"/>
                <a:gd name="connsiteY20" fmla="*/ 303387 h 1412877"/>
                <a:gd name="connsiteX21" fmla="*/ 686361 w 1140565"/>
                <a:gd name="connsiteY21" fmla="*/ 292835 h 1412877"/>
                <a:gd name="connsiteX22" fmla="*/ 519112 w 1140565"/>
                <a:gd name="connsiteY22" fmla="*/ 461493 h 1412877"/>
                <a:gd name="connsiteX23" fmla="*/ 568098 w 1140565"/>
                <a:gd name="connsiteY23" fmla="*/ 580753 h 1412877"/>
                <a:gd name="connsiteX24" fmla="*/ 590495 w 1140565"/>
                <a:gd name="connsiteY24" fmla="*/ 595980 h 1412877"/>
                <a:gd name="connsiteX25" fmla="*/ 582291 w 1140565"/>
                <a:gd name="connsiteY25" fmla="*/ 597651 h 1412877"/>
                <a:gd name="connsiteX26" fmla="*/ 421627 w 1140565"/>
                <a:gd name="connsiteY26" fmla="*/ 842075 h 1412877"/>
                <a:gd name="connsiteX27" fmla="*/ 79377 w 1140565"/>
                <a:gd name="connsiteY27" fmla="*/ 706440 h 1412877"/>
                <a:gd name="connsiteX28" fmla="*/ 241780 w 1140565"/>
                <a:gd name="connsiteY28" fmla="*/ 868843 h 1412877"/>
                <a:gd name="connsiteX29" fmla="*/ 344064 w 1140565"/>
                <a:gd name="connsiteY29" fmla="*/ 868843 h 1412877"/>
                <a:gd name="connsiteX30" fmla="*/ 341314 w 1140565"/>
                <a:gd name="connsiteY30" fmla="*/ 837421 h 1412877"/>
                <a:gd name="connsiteX31" fmla="*/ 440221 w 1140565"/>
                <a:gd name="connsiteY31" fmla="*/ 596629 h 1412877"/>
                <a:gd name="connsiteX32" fmla="*/ 473218 w 1140565"/>
                <a:gd name="connsiteY32" fmla="*/ 569175 h 1412877"/>
                <a:gd name="connsiteX33" fmla="*/ 463504 w 1140565"/>
                <a:gd name="connsiteY33" fmla="*/ 551127 h 1412877"/>
                <a:gd name="connsiteX34" fmla="*/ 462152 w 1140565"/>
                <a:gd name="connsiteY34" fmla="*/ 546735 h 1412877"/>
                <a:gd name="connsiteX35" fmla="*/ 448789 w 1140565"/>
                <a:gd name="connsiteY35" fmla="*/ 544037 h 1412877"/>
                <a:gd name="connsiteX36" fmla="*/ 241780 w 1140565"/>
                <a:gd name="connsiteY36" fmla="*/ 544037 h 1412877"/>
                <a:gd name="connsiteX37" fmla="*/ 79377 w 1140565"/>
                <a:gd name="connsiteY37" fmla="*/ 706440 h 1412877"/>
                <a:gd name="connsiteX38" fmla="*/ 0 w 1140565"/>
                <a:gd name="connsiteY38" fmla="*/ 704374 h 1412877"/>
                <a:gd name="connsiteX39" fmla="*/ 242410 w 1140565"/>
                <a:gd name="connsiteY39" fmla="*/ 461963 h 1412877"/>
                <a:gd name="connsiteX40" fmla="*/ 395767 w 1140565"/>
                <a:gd name="connsiteY40" fmla="*/ 461963 h 1412877"/>
                <a:gd name="connsiteX41" fmla="*/ 444621 w 1140565"/>
                <a:gd name="connsiteY41" fmla="*/ 466888 h 1412877"/>
                <a:gd name="connsiteX42" fmla="*/ 445597 w 1140565"/>
                <a:gd name="connsiteY42" fmla="*/ 467191 h 1412877"/>
                <a:gd name="connsiteX43" fmla="*/ 444497 w 1140565"/>
                <a:gd name="connsiteY43" fmla="*/ 456189 h 1412877"/>
                <a:gd name="connsiteX44" fmla="*/ 592217 w 1140565"/>
                <a:gd name="connsiteY44" fmla="*/ 231455 h 1412877"/>
                <a:gd name="connsiteX45" fmla="*/ 662717 w 1140565"/>
                <a:gd name="connsiteY45" fmla="*/ 217102 h 1412877"/>
                <a:gd name="connsiteX46" fmla="*/ 665278 w 1140565"/>
                <a:gd name="connsiteY46" fmla="*/ 191697 h 1412877"/>
                <a:gd name="connsiteX47" fmla="*/ 900483 w 1140565"/>
                <a:gd name="connsiteY47" fmla="*/ 0 h 1412877"/>
                <a:gd name="connsiteX48" fmla="*/ 900483 w 1140565"/>
                <a:gd name="connsiteY48" fmla="*/ 1 h 1412877"/>
                <a:gd name="connsiteX49" fmla="*/ 1140565 w 1140565"/>
                <a:gd name="connsiteY49" fmla="*/ 240083 h 1412877"/>
                <a:gd name="connsiteX50" fmla="*/ 1140564 w 1140565"/>
                <a:gd name="connsiteY50" fmla="*/ 1172795 h 1412877"/>
                <a:gd name="connsiteX51" fmla="*/ 993933 w 1140565"/>
                <a:gd name="connsiteY51" fmla="*/ 1394010 h 1412877"/>
                <a:gd name="connsiteX52" fmla="*/ 900482 w 1140565"/>
                <a:gd name="connsiteY52" fmla="*/ 1412877 h 1412877"/>
                <a:gd name="connsiteX53" fmla="*/ 807032 w 1140565"/>
                <a:gd name="connsiteY53" fmla="*/ 1394010 h 1412877"/>
                <a:gd name="connsiteX54" fmla="*/ 665278 w 1140565"/>
                <a:gd name="connsiteY54" fmla="*/ 1221180 h 1412877"/>
                <a:gd name="connsiteX55" fmla="*/ 660733 w 1140565"/>
                <a:gd name="connsiteY55" fmla="*/ 1176095 h 1412877"/>
                <a:gd name="connsiteX56" fmla="*/ 610947 w 1140565"/>
                <a:gd name="connsiteY56" fmla="*/ 1171034 h 1412877"/>
                <a:gd name="connsiteX57" fmla="*/ 361805 w 1140565"/>
                <a:gd name="connsiteY57" fmla="*/ 954507 h 1412877"/>
                <a:gd name="connsiteX58" fmla="*/ 359736 w 1140565"/>
                <a:gd name="connsiteY58" fmla="*/ 946784 h 1412877"/>
                <a:gd name="connsiteX59" fmla="*/ 242410 w 1140565"/>
                <a:gd name="connsiteY59" fmla="*/ 946784 h 1412877"/>
                <a:gd name="connsiteX60" fmla="*/ 0 w 1140565"/>
                <a:gd name="connsiteY60" fmla="*/ 704374 h 141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40565" h="1412877">
                  <a:moveTo>
                    <a:pt x="651546" y="706439"/>
                  </a:moveTo>
                  <a:cubicBezTo>
                    <a:pt x="651546" y="652001"/>
                    <a:pt x="695676" y="607871"/>
                    <a:pt x="750114" y="607871"/>
                  </a:cubicBezTo>
                  <a:cubicBezTo>
                    <a:pt x="790943" y="607871"/>
                    <a:pt x="825973" y="632694"/>
                    <a:pt x="840936" y="668071"/>
                  </a:cubicBezTo>
                  <a:lnTo>
                    <a:pt x="844067" y="683579"/>
                  </a:lnTo>
                  <a:lnTo>
                    <a:pt x="959172" y="683579"/>
                  </a:lnTo>
                  <a:cubicBezTo>
                    <a:pt x="971797" y="683579"/>
                    <a:pt x="982032" y="693814"/>
                    <a:pt x="982032" y="706439"/>
                  </a:cubicBezTo>
                  <a:cubicBezTo>
                    <a:pt x="982032" y="719064"/>
                    <a:pt x="971797" y="729299"/>
                    <a:pt x="959172" y="729299"/>
                  </a:cubicBezTo>
                  <a:lnTo>
                    <a:pt x="844067" y="729299"/>
                  </a:lnTo>
                  <a:lnTo>
                    <a:pt x="840936" y="744807"/>
                  </a:lnTo>
                  <a:cubicBezTo>
                    <a:pt x="825973" y="780184"/>
                    <a:pt x="790943" y="805007"/>
                    <a:pt x="750114" y="805007"/>
                  </a:cubicBezTo>
                  <a:cubicBezTo>
                    <a:pt x="695676" y="805007"/>
                    <a:pt x="651546" y="760877"/>
                    <a:pt x="651546" y="706439"/>
                  </a:cubicBezTo>
                  <a:close/>
                  <a:moveTo>
                    <a:pt x="421627" y="842075"/>
                  </a:moveTo>
                  <a:cubicBezTo>
                    <a:pt x="421627" y="988580"/>
                    <a:pt x="539402" y="1107346"/>
                    <a:pt x="684684" y="1107346"/>
                  </a:cubicBezTo>
                  <a:lnTo>
                    <a:pt x="738187" y="1096454"/>
                  </a:lnTo>
                  <a:lnTo>
                    <a:pt x="738187" y="1171578"/>
                  </a:lnTo>
                  <a:cubicBezTo>
                    <a:pt x="738187" y="1261007"/>
                    <a:pt x="810683" y="1333503"/>
                    <a:pt x="900112" y="1333503"/>
                  </a:cubicBezTo>
                  <a:cubicBezTo>
                    <a:pt x="989541" y="1333503"/>
                    <a:pt x="1062037" y="1261007"/>
                    <a:pt x="1062037" y="1171578"/>
                  </a:cubicBezTo>
                  <a:lnTo>
                    <a:pt x="1062037" y="241302"/>
                  </a:lnTo>
                  <a:cubicBezTo>
                    <a:pt x="1062037" y="151873"/>
                    <a:pt x="989541" y="79377"/>
                    <a:pt x="900112" y="79377"/>
                  </a:cubicBezTo>
                  <a:cubicBezTo>
                    <a:pt x="810683" y="79377"/>
                    <a:pt x="738187" y="151873"/>
                    <a:pt x="738187" y="241302"/>
                  </a:cubicBezTo>
                  <a:lnTo>
                    <a:pt x="738187" y="303387"/>
                  </a:lnTo>
                  <a:lnTo>
                    <a:pt x="686361" y="292835"/>
                  </a:lnTo>
                  <a:cubicBezTo>
                    <a:pt x="593992" y="292835"/>
                    <a:pt x="519112" y="368346"/>
                    <a:pt x="519112" y="461493"/>
                  </a:cubicBezTo>
                  <a:cubicBezTo>
                    <a:pt x="519112" y="508067"/>
                    <a:pt x="537832" y="550231"/>
                    <a:pt x="568098" y="580753"/>
                  </a:cubicBezTo>
                  <a:lnTo>
                    <a:pt x="590495" y="595980"/>
                  </a:lnTo>
                  <a:lnTo>
                    <a:pt x="582291" y="597651"/>
                  </a:lnTo>
                  <a:cubicBezTo>
                    <a:pt x="487876" y="637921"/>
                    <a:pt x="421627" y="732196"/>
                    <a:pt x="421627" y="842075"/>
                  </a:cubicBezTo>
                  <a:close/>
                  <a:moveTo>
                    <a:pt x="79377" y="706440"/>
                  </a:moveTo>
                  <a:cubicBezTo>
                    <a:pt x="79377" y="796133"/>
                    <a:pt x="152087" y="868843"/>
                    <a:pt x="241780" y="868843"/>
                  </a:cubicBezTo>
                  <a:lnTo>
                    <a:pt x="344064" y="868843"/>
                  </a:lnTo>
                  <a:lnTo>
                    <a:pt x="341314" y="837421"/>
                  </a:lnTo>
                  <a:cubicBezTo>
                    <a:pt x="341314" y="743386"/>
                    <a:pt x="379112" y="658253"/>
                    <a:pt x="440221" y="596629"/>
                  </a:cubicBezTo>
                  <a:lnTo>
                    <a:pt x="473218" y="569175"/>
                  </a:lnTo>
                  <a:lnTo>
                    <a:pt x="463504" y="551127"/>
                  </a:lnTo>
                  <a:lnTo>
                    <a:pt x="462152" y="546735"/>
                  </a:lnTo>
                  <a:lnTo>
                    <a:pt x="448789" y="544037"/>
                  </a:lnTo>
                  <a:lnTo>
                    <a:pt x="241780" y="544037"/>
                  </a:lnTo>
                  <a:cubicBezTo>
                    <a:pt x="152087" y="544037"/>
                    <a:pt x="79377" y="616747"/>
                    <a:pt x="79377" y="706440"/>
                  </a:cubicBezTo>
                  <a:close/>
                  <a:moveTo>
                    <a:pt x="0" y="704374"/>
                  </a:moveTo>
                  <a:cubicBezTo>
                    <a:pt x="0" y="570495"/>
                    <a:pt x="108531" y="461963"/>
                    <a:pt x="242410" y="461963"/>
                  </a:cubicBezTo>
                  <a:lnTo>
                    <a:pt x="395767" y="461963"/>
                  </a:lnTo>
                  <a:cubicBezTo>
                    <a:pt x="412502" y="461963"/>
                    <a:pt x="428840" y="463659"/>
                    <a:pt x="444621" y="466888"/>
                  </a:cubicBezTo>
                  <a:lnTo>
                    <a:pt x="445597" y="467191"/>
                  </a:lnTo>
                  <a:lnTo>
                    <a:pt x="444497" y="456189"/>
                  </a:lnTo>
                  <a:cubicBezTo>
                    <a:pt x="444497" y="355162"/>
                    <a:pt x="505408" y="268481"/>
                    <a:pt x="592217" y="231455"/>
                  </a:cubicBezTo>
                  <a:lnTo>
                    <a:pt x="662717" y="217102"/>
                  </a:lnTo>
                  <a:lnTo>
                    <a:pt x="665278" y="191697"/>
                  </a:lnTo>
                  <a:cubicBezTo>
                    <a:pt x="687665" y="82296"/>
                    <a:pt x="784463" y="0"/>
                    <a:pt x="900483" y="0"/>
                  </a:cubicBezTo>
                  <a:lnTo>
                    <a:pt x="900483" y="1"/>
                  </a:lnTo>
                  <a:cubicBezTo>
                    <a:pt x="1033077" y="1"/>
                    <a:pt x="1140565" y="107489"/>
                    <a:pt x="1140565" y="240083"/>
                  </a:cubicBezTo>
                  <a:lnTo>
                    <a:pt x="1140564" y="1172795"/>
                  </a:lnTo>
                  <a:cubicBezTo>
                    <a:pt x="1140564" y="1272240"/>
                    <a:pt x="1080102" y="1357564"/>
                    <a:pt x="993933" y="1394010"/>
                  </a:cubicBezTo>
                  <a:lnTo>
                    <a:pt x="900482" y="1412877"/>
                  </a:lnTo>
                  <a:lnTo>
                    <a:pt x="807032" y="1394010"/>
                  </a:lnTo>
                  <a:cubicBezTo>
                    <a:pt x="735224" y="1363638"/>
                    <a:pt x="681269" y="1299324"/>
                    <a:pt x="665278" y="1221180"/>
                  </a:cubicBezTo>
                  <a:lnTo>
                    <a:pt x="660733" y="1176095"/>
                  </a:lnTo>
                  <a:lnTo>
                    <a:pt x="610947" y="1171034"/>
                  </a:lnTo>
                  <a:cubicBezTo>
                    <a:pt x="495538" y="1147219"/>
                    <a:pt x="401574" y="1064035"/>
                    <a:pt x="361805" y="954507"/>
                  </a:cubicBezTo>
                  <a:lnTo>
                    <a:pt x="359736" y="946784"/>
                  </a:lnTo>
                  <a:lnTo>
                    <a:pt x="242410" y="946784"/>
                  </a:lnTo>
                  <a:cubicBezTo>
                    <a:pt x="108531" y="946784"/>
                    <a:pt x="0" y="838253"/>
                    <a:pt x="0" y="70437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5670D130-F190-4F06-BC8D-65433D248936}"/>
              </a:ext>
            </a:extLst>
          </p:cNvPr>
          <p:cNvGrpSpPr/>
          <p:nvPr/>
        </p:nvGrpSpPr>
        <p:grpSpPr>
          <a:xfrm>
            <a:off x="2692025" y="5704605"/>
            <a:ext cx="6675120" cy="947066"/>
            <a:chOff x="2692025" y="5647451"/>
            <a:chExt cx="6675120" cy="947066"/>
          </a:xfrm>
        </p:grpSpPr>
        <p:sp>
          <p:nvSpPr>
            <p:cNvPr id="4" name="Right Bracket 3">
              <a:extLst>
                <a:ext uri="{FF2B5EF4-FFF2-40B4-BE49-F238E27FC236}">
                  <a16:creationId xmlns:a16="http://schemas.microsoft.com/office/drawing/2014/main" id="{DAB2EAFC-11DF-46A3-8CDA-4AFDFAA08FCC}"/>
                </a:ext>
              </a:extLst>
            </p:cNvPr>
            <p:cNvSpPr/>
            <p:nvPr/>
          </p:nvSpPr>
          <p:spPr>
            <a:xfrm rot="5400000">
              <a:off x="5916952" y="2595710"/>
              <a:ext cx="225266" cy="6675120"/>
            </a:xfrm>
            <a:prstGeom prst="rightBracket">
              <a:avLst>
                <a:gd name="adj" fmla="val 0"/>
              </a:avLst>
            </a:prstGeom>
            <a:ln w="28575" cap="rnd">
              <a:gradFill>
                <a:gsLst>
                  <a:gs pos="0">
                    <a:schemeClr val="accent5"/>
                  </a:gs>
                  <a:gs pos="74000">
                    <a:schemeClr val="accent1">
                      <a:lumMod val="45000"/>
                      <a:lumOff val="55000"/>
                    </a:schemeClr>
                  </a:gs>
                  <a:gs pos="83000">
                    <a:schemeClr val="accent1">
                      <a:lumMod val="45000"/>
                      <a:lumOff val="55000"/>
                    </a:schemeClr>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67" name="TextBox 66">
              <a:extLst>
                <a:ext uri="{FF2B5EF4-FFF2-40B4-BE49-F238E27FC236}">
                  <a16:creationId xmlns:a16="http://schemas.microsoft.com/office/drawing/2014/main" id="{0EFDAC12-DC3D-4598-80A7-BE1620F5FD96}"/>
                </a:ext>
              </a:extLst>
            </p:cNvPr>
            <p:cNvSpPr txBox="1"/>
            <p:nvPr/>
          </p:nvSpPr>
          <p:spPr>
            <a:xfrm>
              <a:off x="4145754" y="6255963"/>
              <a:ext cx="3703400" cy="338554"/>
            </a:xfrm>
            <a:prstGeom prst="rect">
              <a:avLst/>
            </a:prstGeom>
            <a:noFill/>
          </p:spPr>
          <p:txBody>
            <a:bodyPr wrap="square">
              <a:spAutoFit/>
            </a:bodyPr>
            <a:lstStyle/>
            <a:p>
              <a:pPr marL="0" marR="0" lvl="0" indent="0" algn="ctr" defTabSz="594451" rtl="0" eaLnBrk="1" fontAlgn="base" latinLnBrk="0" hangingPunct="1">
                <a:lnSpc>
                  <a:spcPct val="100000"/>
                </a:lnSpc>
                <a:spcBef>
                  <a:spcPct val="0"/>
                </a:spcBef>
                <a:spcAft>
                  <a:spcPts val="383"/>
                </a:spcAft>
                <a:buClrTx/>
                <a:buSzTx/>
                <a:buFontTx/>
                <a:buNone/>
                <a:tabLst/>
                <a:defRPr/>
              </a:pPr>
              <a:r>
                <a:rPr kumimoji="0" lang="en-US" sz="1600" b="0" i="0" u="none" strike="noStrike" kern="1200" cap="none" spc="-50" normalizeH="0" baseline="0" noProof="0">
                  <a:ln>
                    <a:noFill/>
                  </a:ln>
                  <a:solidFill>
                    <a:prstClr val="black"/>
                  </a:solidFill>
                  <a:effectLst/>
                  <a:uLnTx/>
                  <a:uFillTx/>
                  <a:latin typeface="Segoe UI Semibold"/>
                  <a:cs typeface="Segoe UI" pitchFamily="34" charset="0"/>
                </a:rPr>
                <a:t>Microsoft Sentinel</a:t>
              </a:r>
            </a:p>
          </p:txBody>
        </p:sp>
        <p:pic>
          <p:nvPicPr>
            <p:cNvPr id="143" name="Graphic 142">
              <a:extLst>
                <a:ext uri="{FF2B5EF4-FFF2-40B4-BE49-F238E27FC236}">
                  <a16:creationId xmlns:a16="http://schemas.microsoft.com/office/drawing/2014/main" id="{05EF96E3-5F56-413A-BB2E-9D88AD8EDDF5}"/>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733814" y="5647451"/>
              <a:ext cx="591542" cy="591542"/>
            </a:xfrm>
            <a:prstGeom prst="rect">
              <a:avLst/>
            </a:prstGeom>
          </p:spPr>
        </p:pic>
      </p:grpSp>
      <p:pic>
        <p:nvPicPr>
          <p:cNvPr id="144" name="Graphic 143">
            <a:extLst>
              <a:ext uri="{FF2B5EF4-FFF2-40B4-BE49-F238E27FC236}">
                <a16:creationId xmlns:a16="http://schemas.microsoft.com/office/drawing/2014/main" id="{DA12E325-B30B-436B-8E4F-5587B087A97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4992" y="5121838"/>
            <a:ext cx="377875" cy="377875"/>
          </a:xfrm>
          <a:prstGeom prst="rect">
            <a:avLst/>
          </a:prstGeom>
        </p:spPr>
      </p:pic>
      <p:pic>
        <p:nvPicPr>
          <p:cNvPr id="145" name="Graphic 144">
            <a:extLst>
              <a:ext uri="{FF2B5EF4-FFF2-40B4-BE49-F238E27FC236}">
                <a16:creationId xmlns:a16="http://schemas.microsoft.com/office/drawing/2014/main" id="{4C07BAA9-9CA0-4B63-84A6-A0E1E6F6A08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358094" y="4572344"/>
            <a:ext cx="417924" cy="440914"/>
          </a:xfrm>
          <a:prstGeom prst="rect">
            <a:avLst/>
          </a:prstGeom>
        </p:spPr>
      </p:pic>
      <p:sp>
        <p:nvSpPr>
          <p:cNvPr id="146" name="TextBox 145">
            <a:extLst>
              <a:ext uri="{FF2B5EF4-FFF2-40B4-BE49-F238E27FC236}">
                <a16:creationId xmlns:a16="http://schemas.microsoft.com/office/drawing/2014/main" id="{071694E4-B988-4DC3-9A58-02B4FB2124A4}"/>
              </a:ext>
            </a:extLst>
          </p:cNvPr>
          <p:cNvSpPr txBox="1"/>
          <p:nvPr/>
        </p:nvSpPr>
        <p:spPr>
          <a:xfrm>
            <a:off x="3860336" y="4612752"/>
            <a:ext cx="1097280" cy="332399"/>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p>
        </p:txBody>
      </p:sp>
      <p:sp>
        <p:nvSpPr>
          <p:cNvPr id="147" name="TextBox 146">
            <a:extLst>
              <a:ext uri="{FF2B5EF4-FFF2-40B4-BE49-F238E27FC236}">
                <a16:creationId xmlns:a16="http://schemas.microsoft.com/office/drawing/2014/main" id="{4F6751D0-6F5E-4107-871B-36BBDF74F6E8}"/>
              </a:ext>
            </a:extLst>
          </p:cNvPr>
          <p:cNvSpPr txBox="1"/>
          <p:nvPr/>
        </p:nvSpPr>
        <p:spPr>
          <a:xfrm>
            <a:off x="3887210" y="5130726"/>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Endpoint Manager</a:t>
            </a:r>
          </a:p>
        </p:txBody>
      </p:sp>
      <p:pic>
        <p:nvPicPr>
          <p:cNvPr id="151" name="Graphic 150">
            <a:extLst>
              <a:ext uri="{FF2B5EF4-FFF2-40B4-BE49-F238E27FC236}">
                <a16:creationId xmlns:a16="http://schemas.microsoft.com/office/drawing/2014/main" id="{D3C053C2-E65B-42EF-888B-F8F928FA417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615658" y="3494805"/>
            <a:ext cx="855376" cy="855376"/>
          </a:xfrm>
          <a:prstGeom prst="rect">
            <a:avLst/>
          </a:prstGeom>
        </p:spPr>
      </p:pic>
      <p:grpSp>
        <p:nvGrpSpPr>
          <p:cNvPr id="6" name="Group 5">
            <a:extLst>
              <a:ext uri="{FF2B5EF4-FFF2-40B4-BE49-F238E27FC236}">
                <a16:creationId xmlns:a16="http://schemas.microsoft.com/office/drawing/2014/main" id="{725CE477-1A96-4E23-B7F0-43231ADFC886}"/>
              </a:ext>
            </a:extLst>
          </p:cNvPr>
          <p:cNvGrpSpPr/>
          <p:nvPr/>
        </p:nvGrpSpPr>
        <p:grpSpPr>
          <a:xfrm>
            <a:off x="2692025" y="1403590"/>
            <a:ext cx="6675120" cy="430368"/>
            <a:chOff x="2692025" y="1403590"/>
            <a:chExt cx="6675120" cy="430368"/>
          </a:xfrm>
        </p:grpSpPr>
        <p:sp>
          <p:nvSpPr>
            <p:cNvPr id="153" name="Right Bracket 152">
              <a:extLst>
                <a:ext uri="{FF2B5EF4-FFF2-40B4-BE49-F238E27FC236}">
                  <a16:creationId xmlns:a16="http://schemas.microsoft.com/office/drawing/2014/main" id="{90A12CD5-DFB2-4777-BDF7-2DA32895CED7}"/>
                </a:ext>
              </a:extLst>
            </p:cNvPr>
            <p:cNvSpPr/>
            <p:nvPr/>
          </p:nvSpPr>
          <p:spPr>
            <a:xfrm rot="16200000" flipV="1">
              <a:off x="5916952" y="-1616235"/>
              <a:ext cx="225266" cy="6675120"/>
            </a:xfrm>
            <a:prstGeom prst="rightBracket">
              <a:avLst>
                <a:gd name="adj" fmla="val 0"/>
              </a:avLst>
            </a:prstGeom>
            <a:ln w="28575" cap="rnd">
              <a:gradFill>
                <a:gsLst>
                  <a:gs pos="0">
                    <a:schemeClr val="accent5"/>
                  </a:gs>
                  <a:gs pos="74000">
                    <a:schemeClr val="accent1">
                      <a:lumMod val="45000"/>
                      <a:lumOff val="55000"/>
                    </a:schemeClr>
                  </a:gs>
                  <a:gs pos="83000">
                    <a:schemeClr val="accent1">
                      <a:lumMod val="45000"/>
                      <a:lumOff val="55000"/>
                    </a:schemeClr>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52" name="TextBox 151">
              <a:extLst>
                <a:ext uri="{FF2B5EF4-FFF2-40B4-BE49-F238E27FC236}">
                  <a16:creationId xmlns:a16="http://schemas.microsoft.com/office/drawing/2014/main" id="{DE3D207A-249D-4463-87CD-378ACB45266C}"/>
                </a:ext>
              </a:extLst>
            </p:cNvPr>
            <p:cNvSpPr txBox="1"/>
            <p:nvPr/>
          </p:nvSpPr>
          <p:spPr>
            <a:xfrm>
              <a:off x="4970220" y="1403590"/>
              <a:ext cx="2054468" cy="338554"/>
            </a:xfrm>
            <a:prstGeom prst="rect">
              <a:avLst/>
            </a:prstGeom>
            <a:solidFill>
              <a:schemeClr val="bg1"/>
            </a:solidFill>
          </p:spPr>
          <p:txBody>
            <a:bodyPr wrap="square">
              <a:spAutoFit/>
            </a:bodyPr>
            <a:lstStyle/>
            <a:p>
              <a:pPr marL="0" marR="0" lvl="0" indent="0" algn="ctr" defTabSz="594451" rtl="0" eaLnBrk="1" fontAlgn="base" latinLnBrk="0" hangingPunct="1">
                <a:lnSpc>
                  <a:spcPct val="100000"/>
                </a:lnSpc>
                <a:spcBef>
                  <a:spcPct val="0"/>
                </a:spcBef>
                <a:spcAft>
                  <a:spcPts val="383"/>
                </a:spcAft>
                <a:buClrTx/>
                <a:buSzTx/>
                <a:buFontTx/>
                <a:buNone/>
                <a:tabLst/>
                <a:defRPr/>
              </a:pPr>
              <a:r>
                <a:rPr kumimoji="0" lang="en-US" sz="1600" b="0" i="0" u="none" strike="noStrike" kern="1200" cap="none" spc="-50" normalizeH="0" baseline="0" noProof="0">
                  <a:ln>
                    <a:noFill/>
                  </a:ln>
                  <a:solidFill>
                    <a:prstClr val="black"/>
                  </a:solidFill>
                  <a:effectLst/>
                  <a:uLnTx/>
                  <a:uFillTx/>
                  <a:latin typeface="Segoe UI Semibold"/>
                  <a:cs typeface="Segoe UI" pitchFamily="34" charset="0"/>
                </a:rPr>
                <a:t>Posture Management</a:t>
              </a:r>
            </a:p>
          </p:txBody>
        </p:sp>
      </p:grpSp>
      <p:grpSp>
        <p:nvGrpSpPr>
          <p:cNvPr id="8" name="Group 7">
            <a:extLst>
              <a:ext uri="{FF2B5EF4-FFF2-40B4-BE49-F238E27FC236}">
                <a16:creationId xmlns:a16="http://schemas.microsoft.com/office/drawing/2014/main" id="{BEE3B617-783E-4713-9ACF-7C2B25A34A77}"/>
              </a:ext>
            </a:extLst>
          </p:cNvPr>
          <p:cNvGrpSpPr/>
          <p:nvPr/>
        </p:nvGrpSpPr>
        <p:grpSpPr>
          <a:xfrm>
            <a:off x="7422116" y="2548911"/>
            <a:ext cx="1599522" cy="498598"/>
            <a:chOff x="5449365" y="6387419"/>
            <a:chExt cx="1599522" cy="498598"/>
          </a:xfrm>
        </p:grpSpPr>
        <p:pic>
          <p:nvPicPr>
            <p:cNvPr id="154" name="Graphic 153">
              <a:extLst>
                <a:ext uri="{FF2B5EF4-FFF2-40B4-BE49-F238E27FC236}">
                  <a16:creationId xmlns:a16="http://schemas.microsoft.com/office/drawing/2014/main" id="{DF032FF5-78FA-4E55-BBAD-846C4171558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49365" y="6403416"/>
              <a:ext cx="417924" cy="440914"/>
            </a:xfrm>
            <a:prstGeom prst="rect">
              <a:avLst/>
            </a:prstGeom>
          </p:spPr>
        </p:pic>
        <p:sp>
          <p:nvSpPr>
            <p:cNvPr id="155" name="TextBox 154">
              <a:extLst>
                <a:ext uri="{FF2B5EF4-FFF2-40B4-BE49-F238E27FC236}">
                  <a16:creationId xmlns:a16="http://schemas.microsoft.com/office/drawing/2014/main" id="{F7F9051D-BE68-439E-96D6-4AE227BDA971}"/>
                </a:ext>
              </a:extLst>
            </p:cNvPr>
            <p:cNvSpPr txBox="1"/>
            <p:nvPr/>
          </p:nvSpPr>
          <p:spPr>
            <a:xfrm>
              <a:off x="5951607" y="6387419"/>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a:t>
              </a:r>
            </a:p>
          </p:txBody>
        </p:sp>
      </p:grpSp>
    </p:spTree>
    <p:extLst>
      <p:ext uri="{BB962C8B-B14F-4D97-AF65-F5344CB8AC3E}">
        <p14:creationId xmlns:p14="http://schemas.microsoft.com/office/powerpoint/2010/main" val="3884964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113"/>
                                        </p:tgtEl>
                                      </p:cBhvr>
                                    </p:animEffect>
                                    <p:animScale>
                                      <p:cBhvr>
                                        <p:cTn id="11" dur="250" autoRev="1" fill="hold"/>
                                        <p:tgtEl>
                                          <p:spTgt spid="113"/>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151"/>
                                        </p:tgtEl>
                                      </p:cBhvr>
                                    </p:animEffect>
                                    <p:animScale>
                                      <p:cBhvr>
                                        <p:cTn id="14" dur="250" autoRev="1" fill="hold"/>
                                        <p:tgtEl>
                                          <p:spTgt spid="151"/>
                                        </p:tgtEl>
                                      </p:cBhvr>
                                      <p:by x="105000" y="105000"/>
                                    </p:animScale>
                                  </p:childTnLst>
                                </p:cTn>
                              </p:par>
                              <p:par>
                                <p:cTn id="15" presetID="26" presetClass="emph" presetSubtype="0" fill="hold" grpId="0" nodeType="withEffect">
                                  <p:stCondLst>
                                    <p:cond delay="0"/>
                                  </p:stCondLst>
                                  <p:childTnLst>
                                    <p:animEffect transition="out" filter="fade">
                                      <p:cBhvr>
                                        <p:cTn id="16" dur="500" tmFilter="0, 0; .2, .5; .8, .5; 1, 0"/>
                                        <p:tgtEl>
                                          <p:spTgt spid="111"/>
                                        </p:tgtEl>
                                      </p:cBhvr>
                                    </p:animEffect>
                                    <p:animScale>
                                      <p:cBhvr>
                                        <p:cTn id="17" dur="250" autoRev="1" fill="hold"/>
                                        <p:tgtEl>
                                          <p:spTgt spid="11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250"/>
                                        <p:tgtEl>
                                          <p:spTgt spid="98"/>
                                        </p:tgtEl>
                                      </p:cBhvr>
                                    </p:animEffect>
                                  </p:childTnLst>
                                </p:cTn>
                              </p:par>
                              <p:par>
                                <p:cTn id="23" presetID="42" presetClass="path" presetSubtype="0" decel="100000" fill="hold" grpId="1" nodeType="withEffect">
                                  <p:stCondLst>
                                    <p:cond delay="0"/>
                                  </p:stCondLst>
                                  <p:childTnLst>
                                    <p:animMotion origin="layout" path="M -0.01719 -0.00023 L 2.29167E-6 -2.59259E-6 " pathEditMode="relative" rAng="0" ptsTypes="AA">
                                      <p:cBhvr>
                                        <p:cTn id="24" dur="500" fill="hold"/>
                                        <p:tgtEl>
                                          <p:spTgt spid="9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250"/>
                                        <p:tgtEl>
                                          <p:spTgt spid="101"/>
                                        </p:tgtEl>
                                      </p:cBhvr>
                                    </p:animEffect>
                                  </p:childTnLst>
                                </p:cTn>
                              </p:par>
                              <p:par>
                                <p:cTn id="28" presetID="42" presetClass="path" presetSubtype="0" decel="100000" fill="hold" nodeType="withEffect">
                                  <p:stCondLst>
                                    <p:cond delay="0"/>
                                  </p:stCondLst>
                                  <p:childTnLst>
                                    <p:animMotion origin="layout" path="M -0.01719 -0.00023 L 3.95833E-6 -4.81481E-6 " pathEditMode="relative" rAng="0" ptsTypes="AA">
                                      <p:cBhvr>
                                        <p:cTn id="29" dur="500" fill="hold"/>
                                        <p:tgtEl>
                                          <p:spTgt spid="101"/>
                                        </p:tgtEl>
                                        <p:attrNameLst>
                                          <p:attrName>ppt_x</p:attrName>
                                          <p:attrName>ppt_y</p:attrName>
                                        </p:attrNameLst>
                                      </p:cBhvr>
                                      <p:rCtr x="859" y="0"/>
                                    </p:animMotion>
                                  </p:childTnLst>
                                </p:cTn>
                              </p:par>
                              <p:par>
                                <p:cTn id="30" presetID="10" presetClass="entr" presetSubtype="0" fill="hold" grpId="0" nodeType="withEffect">
                                  <p:stCondLst>
                                    <p:cond delay="25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250"/>
                                        <p:tgtEl>
                                          <p:spTgt spid="99"/>
                                        </p:tgtEl>
                                      </p:cBhvr>
                                    </p:animEffect>
                                  </p:childTnLst>
                                </p:cTn>
                              </p:par>
                              <p:par>
                                <p:cTn id="33" presetID="42" presetClass="path" presetSubtype="0" decel="100000" fill="hold" grpId="1" nodeType="withEffect">
                                  <p:stCondLst>
                                    <p:cond delay="250"/>
                                  </p:stCondLst>
                                  <p:childTnLst>
                                    <p:animMotion origin="layout" path="M -0.01719 -0.00023 L 1.45833E-6 7.40741E-7 " pathEditMode="relative" rAng="0" ptsTypes="AA">
                                      <p:cBhvr>
                                        <p:cTn id="34" dur="500" fill="hold"/>
                                        <p:tgtEl>
                                          <p:spTgt spid="99"/>
                                        </p:tgtEl>
                                        <p:attrNameLst>
                                          <p:attrName>ppt_x</p:attrName>
                                          <p:attrName>ppt_y</p:attrName>
                                        </p:attrNameLst>
                                      </p:cBhvr>
                                      <p:rCtr x="859" y="0"/>
                                    </p:animMotion>
                                  </p:childTnLst>
                                </p:cTn>
                              </p:par>
                              <p:par>
                                <p:cTn id="35" presetID="10" presetClass="entr" presetSubtype="0" fill="hold" nodeType="withEffect">
                                  <p:stCondLst>
                                    <p:cond delay="2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250"/>
                                        <p:tgtEl>
                                          <p:spTgt spid="100"/>
                                        </p:tgtEl>
                                      </p:cBhvr>
                                    </p:animEffect>
                                  </p:childTnLst>
                                </p:cTn>
                              </p:par>
                              <p:par>
                                <p:cTn id="38" presetID="42" presetClass="path" presetSubtype="0" decel="100000" fill="hold" nodeType="withEffect">
                                  <p:stCondLst>
                                    <p:cond delay="250"/>
                                  </p:stCondLst>
                                  <p:childTnLst>
                                    <p:animMotion origin="layout" path="M -0.01719 -0.00023 L 1.45833E-6 3.33333E-6 " pathEditMode="relative" rAng="0" ptsTypes="AA">
                                      <p:cBhvr>
                                        <p:cTn id="39" dur="500" fill="hold"/>
                                        <p:tgtEl>
                                          <p:spTgt spid="100"/>
                                        </p:tgtEl>
                                        <p:attrNameLst>
                                          <p:attrName>ppt_x</p:attrName>
                                          <p:attrName>ppt_y</p:attrName>
                                        </p:attrNameLst>
                                      </p:cBhvr>
                                      <p:rCtr x="859" y="0"/>
                                    </p:animMotion>
                                  </p:childTnLst>
                                </p:cTn>
                              </p:par>
                            </p:childTnLst>
                          </p:cTn>
                        </p:par>
                        <p:par>
                          <p:cTn id="40" fill="hold">
                            <p:stCondLst>
                              <p:cond delay="750"/>
                            </p:stCondLst>
                            <p:childTnLst>
                              <p:par>
                                <p:cTn id="41" presetID="10" presetClass="entr" presetSubtype="0" fill="hold" nodeType="afterEffect">
                                  <p:stCondLst>
                                    <p:cond delay="250"/>
                                  </p:stCondLst>
                                  <p:childTnLst>
                                    <p:set>
                                      <p:cBhvr>
                                        <p:cTn id="42" dur="1" fill="hold">
                                          <p:stCondLst>
                                            <p:cond delay="0"/>
                                          </p:stCondLst>
                                        </p:cTn>
                                        <p:tgtEl>
                                          <p:spTgt spid="145"/>
                                        </p:tgtEl>
                                        <p:attrNameLst>
                                          <p:attrName>style.visibility</p:attrName>
                                        </p:attrNameLst>
                                      </p:cBhvr>
                                      <p:to>
                                        <p:strVal val="visible"/>
                                      </p:to>
                                    </p:set>
                                    <p:animEffect transition="in" filter="fade">
                                      <p:cBhvr>
                                        <p:cTn id="43" dur="250"/>
                                        <p:tgtEl>
                                          <p:spTgt spid="145"/>
                                        </p:tgtEl>
                                      </p:cBhvr>
                                    </p:animEffect>
                                  </p:childTnLst>
                                </p:cTn>
                              </p:par>
                              <p:par>
                                <p:cTn id="44" presetID="42" presetClass="path" presetSubtype="0" decel="100000" fill="hold" nodeType="withEffect">
                                  <p:stCondLst>
                                    <p:cond delay="0"/>
                                  </p:stCondLst>
                                  <p:childTnLst>
                                    <p:animMotion origin="layout" path="M -0.01718 -0.00023 L -2.5E-6 -2.59259E-6 " pathEditMode="relative" rAng="0" ptsTypes="AA">
                                      <p:cBhvr>
                                        <p:cTn id="45" dur="500" fill="hold"/>
                                        <p:tgtEl>
                                          <p:spTgt spid="145"/>
                                        </p:tgtEl>
                                        <p:attrNameLst>
                                          <p:attrName>ppt_x</p:attrName>
                                          <p:attrName>ppt_y</p:attrName>
                                        </p:attrNameLst>
                                      </p:cBhvr>
                                      <p:rCtr x="859" y="0"/>
                                    </p:animMotion>
                                  </p:childTnLst>
                                </p:cTn>
                              </p:par>
                              <p:par>
                                <p:cTn id="46" presetID="10" presetClass="entr" presetSubtype="0" fill="hold" grpId="0" nodeType="withEffect">
                                  <p:stCondLst>
                                    <p:cond delay="250"/>
                                  </p:stCondLst>
                                  <p:childTnLst>
                                    <p:set>
                                      <p:cBhvr>
                                        <p:cTn id="47" dur="1" fill="hold">
                                          <p:stCondLst>
                                            <p:cond delay="0"/>
                                          </p:stCondLst>
                                        </p:cTn>
                                        <p:tgtEl>
                                          <p:spTgt spid="146"/>
                                        </p:tgtEl>
                                        <p:attrNameLst>
                                          <p:attrName>style.visibility</p:attrName>
                                        </p:attrNameLst>
                                      </p:cBhvr>
                                      <p:to>
                                        <p:strVal val="visible"/>
                                      </p:to>
                                    </p:set>
                                    <p:animEffect transition="in" filter="fade">
                                      <p:cBhvr>
                                        <p:cTn id="48" dur="250"/>
                                        <p:tgtEl>
                                          <p:spTgt spid="146"/>
                                        </p:tgtEl>
                                      </p:cBhvr>
                                    </p:animEffect>
                                  </p:childTnLst>
                                </p:cTn>
                              </p:par>
                              <p:par>
                                <p:cTn id="49" presetID="42" presetClass="path" presetSubtype="0" decel="100000" fill="hold" grpId="1" nodeType="withEffect">
                                  <p:stCondLst>
                                    <p:cond delay="0"/>
                                  </p:stCondLst>
                                  <p:childTnLst>
                                    <p:animMotion origin="layout" path="M -0.01718 -0.00023 L -2.91667E-6 7.40741E-7 " pathEditMode="relative" rAng="0" ptsTypes="AA">
                                      <p:cBhvr>
                                        <p:cTn id="50" dur="500" fill="hold"/>
                                        <p:tgtEl>
                                          <p:spTgt spid="146"/>
                                        </p:tgtEl>
                                        <p:attrNameLst>
                                          <p:attrName>ppt_x</p:attrName>
                                          <p:attrName>ppt_y</p:attrName>
                                        </p:attrNameLst>
                                      </p:cBhvr>
                                      <p:rCtr x="859" y="0"/>
                                    </p:animMotion>
                                  </p:childTnLst>
                                </p:cTn>
                              </p:par>
                            </p:childTnLst>
                          </p:cTn>
                        </p:par>
                        <p:par>
                          <p:cTn id="51" fill="hold">
                            <p:stCondLst>
                              <p:cond delay="1250"/>
                            </p:stCondLst>
                            <p:childTnLst>
                              <p:par>
                                <p:cTn id="52" presetID="10" presetClass="entr" presetSubtype="0" fill="hold" nodeType="afterEffect">
                                  <p:stCondLst>
                                    <p:cond delay="0"/>
                                  </p:stCondLst>
                                  <p:childTnLst>
                                    <p:set>
                                      <p:cBhvr>
                                        <p:cTn id="53" dur="1" fill="hold">
                                          <p:stCondLst>
                                            <p:cond delay="0"/>
                                          </p:stCondLst>
                                        </p:cTn>
                                        <p:tgtEl>
                                          <p:spTgt spid="144"/>
                                        </p:tgtEl>
                                        <p:attrNameLst>
                                          <p:attrName>style.visibility</p:attrName>
                                        </p:attrNameLst>
                                      </p:cBhvr>
                                      <p:to>
                                        <p:strVal val="visible"/>
                                      </p:to>
                                    </p:set>
                                    <p:animEffect transition="in" filter="fade">
                                      <p:cBhvr>
                                        <p:cTn id="54" dur="250"/>
                                        <p:tgtEl>
                                          <p:spTgt spid="144"/>
                                        </p:tgtEl>
                                      </p:cBhvr>
                                    </p:animEffect>
                                  </p:childTnLst>
                                </p:cTn>
                              </p:par>
                              <p:par>
                                <p:cTn id="55" presetID="42" presetClass="path" presetSubtype="0" decel="100000" fill="hold" nodeType="withEffect">
                                  <p:stCondLst>
                                    <p:cond delay="0"/>
                                  </p:stCondLst>
                                  <p:childTnLst>
                                    <p:animMotion origin="layout" path="M -0.01719 -0.00024 L 3.95833E-6 4.44444E-6 " pathEditMode="relative" rAng="0" ptsTypes="AA">
                                      <p:cBhvr>
                                        <p:cTn id="56" dur="500" fill="hold"/>
                                        <p:tgtEl>
                                          <p:spTgt spid="144"/>
                                        </p:tgtEl>
                                        <p:attrNameLst>
                                          <p:attrName>ppt_x</p:attrName>
                                          <p:attrName>ppt_y</p:attrName>
                                        </p:attrNameLst>
                                      </p:cBhvr>
                                      <p:rCtr x="859" y="0"/>
                                    </p:animMotion>
                                  </p:childTnLst>
                                </p:cTn>
                              </p:par>
                              <p:par>
                                <p:cTn id="57" presetID="10" presetClass="entr" presetSubtype="0" fill="hold" grpId="0"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250"/>
                                        <p:tgtEl>
                                          <p:spTgt spid="147"/>
                                        </p:tgtEl>
                                      </p:cBhvr>
                                    </p:animEffect>
                                  </p:childTnLst>
                                </p:cTn>
                              </p:par>
                              <p:par>
                                <p:cTn id="60" presetID="42" presetClass="path" presetSubtype="0" decel="100000" fill="hold" grpId="1" nodeType="withEffect">
                                  <p:stCondLst>
                                    <p:cond delay="0"/>
                                  </p:stCondLst>
                                  <p:childTnLst>
                                    <p:animMotion origin="layout" path="M -0.01719 -0.00023 L -2.08333E-6 -7.40741E-7 " pathEditMode="relative" rAng="0" ptsTypes="AA">
                                      <p:cBhvr>
                                        <p:cTn id="61" dur="500" fill="hold"/>
                                        <p:tgtEl>
                                          <p:spTgt spid="147"/>
                                        </p:tgtEl>
                                        <p:attrNameLst>
                                          <p:attrName>ppt_x</p:attrName>
                                          <p:attrName>ppt_y</p:attrName>
                                        </p:attrNameLst>
                                      </p:cBhvr>
                                      <p:rCtr x="859" y="0"/>
                                    </p:animMotion>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nodeType="withEffect">
                                  <p:stCondLst>
                                    <p:cond delay="250"/>
                                  </p:stCondLst>
                                  <p:childTnLst>
                                    <p:set>
                                      <p:cBhvr>
                                        <p:cTn id="67" dur="1" fill="hold">
                                          <p:stCondLst>
                                            <p:cond delay="0"/>
                                          </p:stCondLst>
                                        </p:cTn>
                                        <p:tgtEl>
                                          <p:spTgt spid="102"/>
                                        </p:tgtEl>
                                        <p:attrNameLst>
                                          <p:attrName>style.visibility</p:attrName>
                                        </p:attrNameLst>
                                      </p:cBhvr>
                                      <p:to>
                                        <p:strVal val="visible"/>
                                      </p:to>
                                    </p:set>
                                    <p:animEffect transition="in" filter="fade">
                                      <p:cBhvr>
                                        <p:cTn id="68" dur="500"/>
                                        <p:tgtEl>
                                          <p:spTgt spid="102"/>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103"/>
                                        </p:tgtEl>
                                        <p:attrNameLst>
                                          <p:attrName>style.visibility</p:attrName>
                                        </p:attrNameLst>
                                      </p:cBhvr>
                                      <p:to>
                                        <p:strVal val="visible"/>
                                      </p:to>
                                    </p:set>
                                    <p:animEffect transition="in" filter="fade">
                                      <p:cBhvr>
                                        <p:cTn id="71" dur="500"/>
                                        <p:tgtEl>
                                          <p:spTgt spid="103"/>
                                        </p:tgtEl>
                                      </p:cBhvr>
                                    </p:animEffect>
                                  </p:childTnLst>
                                </p:cTn>
                              </p:par>
                              <p:par>
                                <p:cTn id="72" presetID="10" presetClass="entr" presetSubtype="0" fill="hold" nodeType="withEffect">
                                  <p:stCondLst>
                                    <p:cond delay="500"/>
                                  </p:stCondLst>
                                  <p:childTnLst>
                                    <p:set>
                                      <p:cBhvr>
                                        <p:cTn id="73" dur="1" fill="hold">
                                          <p:stCondLst>
                                            <p:cond delay="0"/>
                                          </p:stCondLst>
                                        </p:cTn>
                                        <p:tgtEl>
                                          <p:spTgt spid="139"/>
                                        </p:tgtEl>
                                        <p:attrNameLst>
                                          <p:attrName>style.visibility</p:attrName>
                                        </p:attrNameLst>
                                      </p:cBhvr>
                                      <p:to>
                                        <p:strVal val="visible"/>
                                      </p:to>
                                    </p:set>
                                    <p:animEffect transition="in" filter="fade">
                                      <p:cBhvr>
                                        <p:cTn id="74" dur="500"/>
                                        <p:tgtEl>
                                          <p:spTgt spid="139"/>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04"/>
                                        </p:tgtEl>
                                        <p:attrNameLst>
                                          <p:attrName>style.visibility</p:attrName>
                                        </p:attrNameLst>
                                      </p:cBhvr>
                                      <p:to>
                                        <p:strVal val="visible"/>
                                      </p:to>
                                    </p:set>
                                    <p:animEffect transition="in" filter="fade">
                                      <p:cBhvr>
                                        <p:cTn id="77" dur="500"/>
                                        <p:tgtEl>
                                          <p:spTgt spid="104"/>
                                        </p:tgtEl>
                                      </p:cBhvr>
                                    </p:animEffect>
                                  </p:childTnLst>
                                </p:cTn>
                              </p:par>
                            </p:childTnLst>
                          </p:cTn>
                        </p:par>
                        <p:par>
                          <p:cTn id="78" fill="hold">
                            <p:stCondLst>
                              <p:cond delay="2750"/>
                            </p:stCondLst>
                            <p:childTnLst>
                              <p:par>
                                <p:cTn id="79" presetID="47" presetClass="entr" presetSubtype="0"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1000"/>
                                        <p:tgtEl>
                                          <p:spTgt spid="6"/>
                                        </p:tgtEl>
                                      </p:cBhvr>
                                    </p:animEffect>
                                    <p:anim calcmode="lin" valueType="num">
                                      <p:cBhvr>
                                        <p:cTn id="82" dur="1000" fill="hold"/>
                                        <p:tgtEl>
                                          <p:spTgt spid="6"/>
                                        </p:tgtEl>
                                        <p:attrNameLst>
                                          <p:attrName>ppt_x</p:attrName>
                                        </p:attrNameLst>
                                      </p:cBhvr>
                                      <p:tavLst>
                                        <p:tav tm="0">
                                          <p:val>
                                            <p:strVal val="#ppt_x"/>
                                          </p:val>
                                        </p:tav>
                                        <p:tav tm="100000">
                                          <p:val>
                                            <p:strVal val="#ppt_x"/>
                                          </p:val>
                                        </p:tav>
                                      </p:tavLst>
                                    </p:anim>
                                    <p:anim calcmode="lin" valueType="num">
                                      <p:cBhvr>
                                        <p:cTn id="83" dur="1000" fill="hold"/>
                                        <p:tgtEl>
                                          <p:spTgt spid="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50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1000"/>
                                        <p:tgtEl>
                                          <p:spTgt spid="9"/>
                                        </p:tgtEl>
                                      </p:cBhvr>
                                    </p:animEffect>
                                    <p:anim calcmode="lin" valueType="num">
                                      <p:cBhvr>
                                        <p:cTn id="87" dur="1000" fill="hold"/>
                                        <p:tgtEl>
                                          <p:spTgt spid="9"/>
                                        </p:tgtEl>
                                        <p:attrNameLst>
                                          <p:attrName>ppt_x</p:attrName>
                                        </p:attrNameLst>
                                      </p:cBhvr>
                                      <p:tavLst>
                                        <p:tav tm="0">
                                          <p:val>
                                            <p:strVal val="#ppt_x"/>
                                          </p:val>
                                        </p:tav>
                                        <p:tav tm="100000">
                                          <p:val>
                                            <p:strVal val="#ppt_x"/>
                                          </p:val>
                                        </p:tav>
                                      </p:tavLst>
                                    </p:anim>
                                    <p:anim calcmode="lin" valueType="num">
                                      <p:cBhvr>
                                        <p:cTn id="8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3" grpId="0"/>
      <p:bldP spid="98" grpId="0"/>
      <p:bldP spid="98" grpId="1"/>
      <p:bldP spid="99" grpId="0"/>
      <p:bldP spid="99" grpId="1"/>
      <p:bldP spid="103" grpId="0"/>
      <p:bldP spid="104" grpId="0"/>
      <p:bldP spid="146" grpId="0"/>
      <p:bldP spid="146" grpId="1"/>
      <p:bldP spid="147" grpId="0"/>
      <p:bldP spid="14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User Access</a:t>
            </a:r>
          </a:p>
        </p:txBody>
      </p:sp>
      <p:cxnSp>
        <p:nvCxnSpPr>
          <p:cNvPr id="1092" name="Connector: Elbow 1091">
            <a:extLst>
              <a:ext uri="{FF2B5EF4-FFF2-40B4-BE49-F238E27FC236}">
                <a16:creationId xmlns:a16="http://schemas.microsoft.com/office/drawing/2014/main" id="{1A17788D-A539-4057-A7B3-FBEE9BA9F1FB}"/>
              </a:ext>
            </a:extLst>
          </p:cNvPr>
          <p:cNvCxnSpPr>
            <a:cxnSpLocks/>
            <a:endCxn id="1454" idx="1"/>
          </p:cNvCxnSpPr>
          <p:nvPr/>
        </p:nvCxnSpPr>
        <p:spPr>
          <a:xfrm>
            <a:off x="5963976" y="4102463"/>
            <a:ext cx="932641" cy="775402"/>
          </a:xfrm>
          <a:prstGeom prst="bentConnector3">
            <a:avLst>
              <a:gd name="adj1" fmla="val 754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3" name="Rectangle 1092">
            <a:extLst>
              <a:ext uri="{FF2B5EF4-FFF2-40B4-BE49-F238E27FC236}">
                <a16:creationId xmlns:a16="http://schemas.microsoft.com/office/drawing/2014/main" id="{346D3024-6E27-4CE0-9032-773578693C79}"/>
              </a:ext>
            </a:extLst>
          </p:cNvPr>
          <p:cNvSpPr/>
          <p:nvPr/>
        </p:nvSpPr>
        <p:spPr>
          <a:xfrm rot="5400000">
            <a:off x="10750798" y="3528494"/>
            <a:ext cx="550638" cy="1991675"/>
          </a:xfrm>
          <a:prstGeom prst="rect">
            <a:avLst/>
          </a:prstGeom>
          <a:gradFill>
            <a:gsLst>
              <a:gs pos="0">
                <a:schemeClr val="accent1">
                  <a:lumMod val="5000"/>
                  <a:lumOff val="95000"/>
                  <a:alpha val="50000"/>
                </a:schemeClr>
              </a:gs>
              <a:gs pos="78000">
                <a:srgbClr val="5C2D91">
                  <a:alpha val="20000"/>
                </a:srgbClr>
              </a:gs>
            </a:gsLst>
            <a:lin ang="10800000" scaled="1"/>
          </a:gradFill>
          <a:ln w="1905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94" name="Group 1093">
            <a:extLst>
              <a:ext uri="{FF2B5EF4-FFF2-40B4-BE49-F238E27FC236}">
                <a16:creationId xmlns:a16="http://schemas.microsoft.com/office/drawing/2014/main" id="{18835192-B060-4F39-A40F-2A05FBD8BD08}"/>
              </a:ext>
            </a:extLst>
          </p:cNvPr>
          <p:cNvGrpSpPr/>
          <p:nvPr/>
        </p:nvGrpSpPr>
        <p:grpSpPr>
          <a:xfrm>
            <a:off x="4872924" y="2592007"/>
            <a:ext cx="1577558" cy="1801352"/>
            <a:chOff x="4381024" y="1625742"/>
            <a:chExt cx="3442227" cy="3930543"/>
          </a:xfrm>
        </p:grpSpPr>
        <p:pic>
          <p:nvPicPr>
            <p:cNvPr id="1095" name="!!Gear">
              <a:extLst>
                <a:ext uri="{FF2B5EF4-FFF2-40B4-BE49-F238E27FC236}">
                  <a16:creationId xmlns:a16="http://schemas.microsoft.com/office/drawing/2014/main" id="{45DF0246-365E-4347-88A2-8D8EB8FDCA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62892">
              <a:off x="4381024" y="1928450"/>
              <a:ext cx="3442227" cy="3627835"/>
            </a:xfrm>
            <a:prstGeom prst="rect">
              <a:avLst/>
            </a:prstGeom>
            <a:effectLst>
              <a:outerShdw blurRad="50800" dist="38100" dir="2700000" algn="tl" rotWithShape="0">
                <a:prstClr val="black">
                  <a:alpha val="40000"/>
                </a:prstClr>
              </a:outerShdw>
            </a:effectLst>
          </p:spPr>
        </p:pic>
        <p:sp>
          <p:nvSpPr>
            <p:cNvPr id="1096" name="Oval 1095">
              <a:extLst>
                <a:ext uri="{FF2B5EF4-FFF2-40B4-BE49-F238E27FC236}">
                  <a16:creationId xmlns:a16="http://schemas.microsoft.com/office/drawing/2014/main" id="{A692B083-4F02-4843-99A8-DA7BAD943960}"/>
                </a:ext>
              </a:extLst>
            </p:cNvPr>
            <p:cNvSpPr/>
            <p:nvPr/>
          </p:nvSpPr>
          <p:spPr bwMode="auto">
            <a:xfrm>
              <a:off x="5033147" y="2689580"/>
              <a:ext cx="2125707" cy="2125707"/>
            </a:xfrm>
            <a:prstGeom prst="ellipse">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endParaRPr>
            </a:p>
          </p:txBody>
        </p:sp>
        <p:pic>
          <p:nvPicPr>
            <p:cNvPr id="1097" name="Graphic 1096">
              <a:extLst>
                <a:ext uri="{FF2B5EF4-FFF2-40B4-BE49-F238E27FC236}">
                  <a16:creationId xmlns:a16="http://schemas.microsoft.com/office/drawing/2014/main" id="{26F7B497-5F4A-49A0-A6A4-CFABC40349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462" y="1625742"/>
              <a:ext cx="2001282" cy="1861653"/>
            </a:xfrm>
            <a:prstGeom prst="rect">
              <a:avLst/>
            </a:prstGeom>
            <a:effectLst/>
          </p:spPr>
        </p:pic>
      </p:grpSp>
      <p:sp>
        <p:nvSpPr>
          <p:cNvPr id="1098" name="Rectangle 1097">
            <a:extLst>
              <a:ext uri="{FF2B5EF4-FFF2-40B4-BE49-F238E27FC236}">
                <a16:creationId xmlns:a16="http://schemas.microsoft.com/office/drawing/2014/main" id="{57F440B3-5839-49CA-8C47-B4E8C24AE8DC}"/>
              </a:ext>
            </a:extLst>
          </p:cNvPr>
          <p:cNvSpPr/>
          <p:nvPr/>
        </p:nvSpPr>
        <p:spPr>
          <a:xfrm>
            <a:off x="5218917" y="3366281"/>
            <a:ext cx="895808" cy="553998"/>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000000"/>
                </a:solidFill>
                <a:effectLst/>
                <a:uLnTx/>
                <a:uFillTx/>
                <a:latin typeface="Segoe UI Semibold"/>
                <a:ea typeface="Segoe UI" pitchFamily="34" charset="0"/>
                <a:cs typeface="Segoe UI" pitchFamily="34" charset="0"/>
              </a:rPr>
              <a:t>Security &amp; Compliance Policy Engine</a:t>
            </a:r>
            <a:endParaRPr kumimoji="0" lang="en-US" sz="900" b="0" i="0" u="none" strike="noStrike" kern="1200" cap="none" spc="-50" normalizeH="0" baseline="0" noProof="0">
              <a:ln>
                <a:noFill/>
              </a:ln>
              <a:solidFill>
                <a:srgbClr val="000000"/>
              </a:solidFill>
              <a:effectLst/>
              <a:uLnTx/>
              <a:uFillTx/>
              <a:latin typeface="Segoe UI Semibold"/>
              <a:ea typeface="+mn-ea"/>
              <a:cs typeface="+mn-cs"/>
            </a:endParaRPr>
          </a:p>
        </p:txBody>
      </p:sp>
      <p:cxnSp>
        <p:nvCxnSpPr>
          <p:cNvPr id="1103" name="Connector: Elbow 1102">
            <a:extLst>
              <a:ext uri="{FF2B5EF4-FFF2-40B4-BE49-F238E27FC236}">
                <a16:creationId xmlns:a16="http://schemas.microsoft.com/office/drawing/2014/main" id="{7D830765-68B0-4D6B-AC26-C69333FC8975}"/>
              </a:ext>
            </a:extLst>
          </p:cNvPr>
          <p:cNvCxnSpPr>
            <a:cxnSpLocks/>
          </p:cNvCxnSpPr>
          <p:nvPr/>
        </p:nvCxnSpPr>
        <p:spPr>
          <a:xfrm flipV="1">
            <a:off x="6638367" y="2627936"/>
            <a:ext cx="3383280" cy="457200"/>
          </a:xfrm>
          <a:prstGeom prst="bentConnector3">
            <a:avLst>
              <a:gd name="adj1" fmla="val 383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4" name="Connector: Elbow 1103">
            <a:extLst>
              <a:ext uri="{FF2B5EF4-FFF2-40B4-BE49-F238E27FC236}">
                <a16:creationId xmlns:a16="http://schemas.microsoft.com/office/drawing/2014/main" id="{9AC93C29-055B-46BC-A409-449C6F34B66E}"/>
              </a:ext>
            </a:extLst>
          </p:cNvPr>
          <p:cNvCxnSpPr>
            <a:cxnSpLocks/>
          </p:cNvCxnSpPr>
          <p:nvPr/>
        </p:nvCxnSpPr>
        <p:spPr>
          <a:xfrm flipV="1">
            <a:off x="6541553" y="2063021"/>
            <a:ext cx="3474720" cy="914400"/>
          </a:xfrm>
          <a:prstGeom prst="bentConnector3">
            <a:avLst>
              <a:gd name="adj1" fmla="val 3126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05" name="Group 1104">
            <a:extLst>
              <a:ext uri="{FF2B5EF4-FFF2-40B4-BE49-F238E27FC236}">
                <a16:creationId xmlns:a16="http://schemas.microsoft.com/office/drawing/2014/main" id="{9836FC63-F308-4CC2-8155-F35A1EFF56E8}"/>
              </a:ext>
            </a:extLst>
          </p:cNvPr>
          <p:cNvGrpSpPr/>
          <p:nvPr/>
        </p:nvGrpSpPr>
        <p:grpSpPr>
          <a:xfrm>
            <a:off x="8838958" y="6228297"/>
            <a:ext cx="2443248" cy="419516"/>
            <a:chOff x="8874272" y="5798346"/>
            <a:chExt cx="3727806" cy="640080"/>
          </a:xfrm>
        </p:grpSpPr>
        <p:sp>
          <p:nvSpPr>
            <p:cNvPr id="1229" name="TextBox 1228">
              <a:extLst>
                <a:ext uri="{FF2B5EF4-FFF2-40B4-BE49-F238E27FC236}">
                  <a16:creationId xmlns:a16="http://schemas.microsoft.com/office/drawing/2014/main" id="{365599D8-093D-4A53-86FC-201CB3723405}"/>
                </a:ext>
              </a:extLst>
            </p:cNvPr>
            <p:cNvSpPr txBox="1"/>
            <p:nvPr/>
          </p:nvSpPr>
          <p:spPr>
            <a:xfrm>
              <a:off x="9401718" y="5821112"/>
              <a:ext cx="3200360"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1230" name="Group 1229">
              <a:extLst>
                <a:ext uri="{FF2B5EF4-FFF2-40B4-BE49-F238E27FC236}">
                  <a16:creationId xmlns:a16="http://schemas.microsoft.com/office/drawing/2014/main" id="{1FE8C65F-DF4E-4720-8A66-540F69AA1D8C}"/>
                </a:ext>
              </a:extLst>
            </p:cNvPr>
            <p:cNvGrpSpPr/>
            <p:nvPr/>
          </p:nvGrpSpPr>
          <p:grpSpPr>
            <a:xfrm>
              <a:off x="8874272" y="5798346"/>
              <a:ext cx="640080" cy="640080"/>
              <a:chOff x="8564293" y="6359259"/>
              <a:chExt cx="812414" cy="812410"/>
            </a:xfrm>
          </p:grpSpPr>
          <p:sp>
            <p:nvSpPr>
              <p:cNvPr id="1231" name="Oval 1230">
                <a:extLst>
                  <a:ext uri="{FF2B5EF4-FFF2-40B4-BE49-F238E27FC236}">
                    <a16:creationId xmlns:a16="http://schemas.microsoft.com/office/drawing/2014/main" id="{8E9CE945-5038-45FA-BD5D-4C518A6BE843}"/>
                  </a:ext>
                </a:extLst>
              </p:cNvPr>
              <p:cNvSpPr/>
              <p:nvPr/>
            </p:nvSpPr>
            <p:spPr bwMode="auto">
              <a:xfrm>
                <a:off x="8564293" y="6359259"/>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sp>
            <p:nvSpPr>
              <p:cNvPr id="1232" name="Freeform 13">
                <a:extLst>
                  <a:ext uri="{FF2B5EF4-FFF2-40B4-BE49-F238E27FC236}">
                    <a16:creationId xmlns:a16="http://schemas.microsoft.com/office/drawing/2014/main" id="{85316E60-6D22-4B60-832A-6E6F86264207}"/>
                  </a:ext>
                </a:extLst>
              </p:cNvPr>
              <p:cNvSpPr>
                <a:spLocks/>
              </p:cNvSpPr>
              <p:nvPr/>
            </p:nvSpPr>
            <p:spPr bwMode="auto">
              <a:xfrm>
                <a:off x="8749483" y="6534958"/>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8" name="Group 1107">
            <a:extLst>
              <a:ext uri="{FF2B5EF4-FFF2-40B4-BE49-F238E27FC236}">
                <a16:creationId xmlns:a16="http://schemas.microsoft.com/office/drawing/2014/main" id="{CE3CB727-E79D-4E88-B41B-FBA3C75686F3}"/>
              </a:ext>
            </a:extLst>
          </p:cNvPr>
          <p:cNvGrpSpPr/>
          <p:nvPr/>
        </p:nvGrpSpPr>
        <p:grpSpPr>
          <a:xfrm>
            <a:off x="10031177" y="2573009"/>
            <a:ext cx="1469815" cy="476699"/>
            <a:chOff x="10031177" y="2676455"/>
            <a:chExt cx="1469815" cy="476699"/>
          </a:xfrm>
        </p:grpSpPr>
        <p:sp>
          <p:nvSpPr>
            <p:cNvPr id="1215" name="Rectangle 1214">
              <a:extLst>
                <a:ext uri="{FF2B5EF4-FFF2-40B4-BE49-F238E27FC236}">
                  <a16:creationId xmlns:a16="http://schemas.microsoft.com/office/drawing/2014/main" id="{021FBC2E-2FFD-4C76-8F50-015D3FBA5539}"/>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1216" name="Group 1215">
              <a:extLst>
                <a:ext uri="{FF2B5EF4-FFF2-40B4-BE49-F238E27FC236}">
                  <a16:creationId xmlns:a16="http://schemas.microsoft.com/office/drawing/2014/main" id="{C8622EE3-B03B-4CD2-B9DC-3DABCEC50263}"/>
                </a:ext>
              </a:extLst>
            </p:cNvPr>
            <p:cNvGrpSpPr/>
            <p:nvPr/>
          </p:nvGrpSpPr>
          <p:grpSpPr>
            <a:xfrm>
              <a:off x="10050455" y="2973057"/>
              <a:ext cx="1202266" cy="180097"/>
              <a:chOff x="9647707" y="2375757"/>
              <a:chExt cx="1618595" cy="242462"/>
            </a:xfrm>
          </p:grpSpPr>
          <p:pic>
            <p:nvPicPr>
              <p:cNvPr id="1219" name="Picture 1218">
                <a:extLst>
                  <a:ext uri="{FF2B5EF4-FFF2-40B4-BE49-F238E27FC236}">
                    <a16:creationId xmlns:a16="http://schemas.microsoft.com/office/drawing/2014/main" id="{6449C464-4B40-4F65-8122-AAF46AF50EC9}"/>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1220" name="Picture 1219">
                <a:extLst>
                  <a:ext uri="{FF2B5EF4-FFF2-40B4-BE49-F238E27FC236}">
                    <a16:creationId xmlns:a16="http://schemas.microsoft.com/office/drawing/2014/main" id="{0743BEF1-BB8D-49B8-BBA6-BB98F0F591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1221" name="Picture 1220">
                <a:extLst>
                  <a:ext uri="{FF2B5EF4-FFF2-40B4-BE49-F238E27FC236}">
                    <a16:creationId xmlns:a16="http://schemas.microsoft.com/office/drawing/2014/main" id="{7B1F064C-DC21-4B68-8BDB-4118051787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1109" name="Group 1108">
            <a:extLst>
              <a:ext uri="{FF2B5EF4-FFF2-40B4-BE49-F238E27FC236}">
                <a16:creationId xmlns:a16="http://schemas.microsoft.com/office/drawing/2014/main" id="{51DA03F9-8D37-48DF-A4DC-8BB1B5A44118}"/>
              </a:ext>
            </a:extLst>
          </p:cNvPr>
          <p:cNvGrpSpPr/>
          <p:nvPr/>
        </p:nvGrpSpPr>
        <p:grpSpPr>
          <a:xfrm>
            <a:off x="9949897" y="3184448"/>
            <a:ext cx="1511462" cy="749259"/>
            <a:chOff x="9949897" y="3287894"/>
            <a:chExt cx="1511462" cy="749259"/>
          </a:xfrm>
        </p:grpSpPr>
        <p:grpSp>
          <p:nvGrpSpPr>
            <p:cNvPr id="1200" name="Group 1199">
              <a:extLst>
                <a:ext uri="{FF2B5EF4-FFF2-40B4-BE49-F238E27FC236}">
                  <a16:creationId xmlns:a16="http://schemas.microsoft.com/office/drawing/2014/main" id="{02A11925-1EE3-4AB3-9B34-B7D1EAA70FA8}"/>
                </a:ext>
              </a:extLst>
            </p:cNvPr>
            <p:cNvGrpSpPr/>
            <p:nvPr/>
          </p:nvGrpSpPr>
          <p:grpSpPr>
            <a:xfrm>
              <a:off x="9949897" y="3489769"/>
              <a:ext cx="1511462" cy="547384"/>
              <a:chOff x="10066075" y="3025272"/>
              <a:chExt cx="2034864" cy="736939"/>
            </a:xfrm>
          </p:grpSpPr>
          <p:sp>
            <p:nvSpPr>
              <p:cNvPr id="1202" name="Rectangle 1201">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A1E32CF-4FF1-4CCE-9104-DA3F6F70B207}"/>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03" name="Picture 1202">
                <a:extLst>
                  <a:ext uri="{FF2B5EF4-FFF2-40B4-BE49-F238E27FC236}">
                    <a16:creationId xmlns:a16="http://schemas.microsoft.com/office/drawing/2014/main" id="{A55BF1B5-A0B5-4038-9096-1B2CD88685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94216" y="3145250"/>
                <a:ext cx="211649" cy="211647"/>
              </a:xfrm>
              <a:prstGeom prst="rect">
                <a:avLst/>
              </a:prstGeom>
            </p:spPr>
          </p:pic>
          <p:pic>
            <p:nvPicPr>
              <p:cNvPr id="1204" name="Picture 1203">
                <a:extLst>
                  <a:ext uri="{FF2B5EF4-FFF2-40B4-BE49-F238E27FC236}">
                    <a16:creationId xmlns:a16="http://schemas.microsoft.com/office/drawing/2014/main" id="{4CFF3623-461C-4E1A-BCF7-0AF7755D51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37161" y="3135127"/>
                <a:ext cx="331112" cy="231892"/>
              </a:xfrm>
              <a:prstGeom prst="rect">
                <a:avLst/>
              </a:prstGeom>
            </p:spPr>
          </p:pic>
          <p:pic>
            <p:nvPicPr>
              <p:cNvPr id="1205" name="Picture 1204">
                <a:extLst>
                  <a:ext uri="{FF2B5EF4-FFF2-40B4-BE49-F238E27FC236}">
                    <a16:creationId xmlns:a16="http://schemas.microsoft.com/office/drawing/2014/main" id="{FBD9C733-572F-4067-961A-D99D976961C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76944" y="3133937"/>
                <a:ext cx="234272" cy="234274"/>
              </a:xfrm>
              <a:prstGeom prst="rect">
                <a:avLst/>
              </a:prstGeom>
            </p:spPr>
          </p:pic>
          <p:pic>
            <p:nvPicPr>
              <p:cNvPr id="1206" name="Picture 1205">
                <a:extLst>
                  <a:ext uri="{FF2B5EF4-FFF2-40B4-BE49-F238E27FC236}">
                    <a16:creationId xmlns:a16="http://schemas.microsoft.com/office/drawing/2014/main" id="{6D336A9C-EE21-4AC3-89D1-A60A1ED9D25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31809" y="3119690"/>
                <a:ext cx="266246" cy="262764"/>
              </a:xfrm>
              <a:prstGeom prst="rect">
                <a:avLst/>
              </a:prstGeom>
            </p:spPr>
          </p:pic>
          <p:grpSp>
            <p:nvGrpSpPr>
              <p:cNvPr id="1207" name="Group 1206">
                <a:extLst>
                  <a:ext uri="{FF2B5EF4-FFF2-40B4-BE49-F238E27FC236}">
                    <a16:creationId xmlns:a16="http://schemas.microsoft.com/office/drawing/2014/main" id="{A2B5EF1E-FE6E-443E-8284-47AE007F666A}"/>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1212" name="Oval 1211">
                  <a:extLst>
                    <a:ext uri="{FF2B5EF4-FFF2-40B4-BE49-F238E27FC236}">
                      <a16:creationId xmlns:a16="http://schemas.microsoft.com/office/drawing/2014/main" id="{39D8DC45-B915-4711-B915-62EBF35F47E1}"/>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Oval 1212">
                  <a:extLst>
                    <a:ext uri="{FF2B5EF4-FFF2-40B4-BE49-F238E27FC236}">
                      <a16:creationId xmlns:a16="http://schemas.microsoft.com/office/drawing/2014/main" id="{8E9ED20E-FE1C-47CC-A008-2935128EEFF6}"/>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Oval 1213">
                  <a:extLst>
                    <a:ext uri="{FF2B5EF4-FFF2-40B4-BE49-F238E27FC236}">
                      <a16:creationId xmlns:a16="http://schemas.microsoft.com/office/drawing/2014/main" id="{ED8E30E9-D0CF-425E-BF87-C2EA2270FCB5}"/>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09" name="Picture 1208">
                <a:extLst>
                  <a:ext uri="{FF2B5EF4-FFF2-40B4-BE49-F238E27FC236}">
                    <a16:creationId xmlns:a16="http://schemas.microsoft.com/office/drawing/2014/main" id="{B386450C-C0D8-460D-A279-A0E26F22DF7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210" name="Picture 1209">
                <a:extLst>
                  <a:ext uri="{FF2B5EF4-FFF2-40B4-BE49-F238E27FC236}">
                    <a16:creationId xmlns:a16="http://schemas.microsoft.com/office/drawing/2014/main" id="{D14F4FC9-E030-4AC1-A1E8-9F47CE4BC30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211" name="Picture 1210">
                <a:extLst>
                  <a:ext uri="{FF2B5EF4-FFF2-40B4-BE49-F238E27FC236}">
                    <a16:creationId xmlns:a16="http://schemas.microsoft.com/office/drawing/2014/main" id="{B7A4EE64-23BB-4575-A198-F190E7F996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1201" name="Rectangle 1200">
              <a:extLst>
                <a:ext uri="{FF2B5EF4-FFF2-40B4-BE49-F238E27FC236}">
                  <a16:creationId xmlns:a16="http://schemas.microsoft.com/office/drawing/2014/main" id="{AAD1867E-B035-4E5A-A63E-7062F8BCB4BF}"/>
                </a:ext>
              </a:extLst>
            </p:cNvPr>
            <p:cNvSpPr/>
            <p:nvPr/>
          </p:nvSpPr>
          <p:spPr>
            <a:xfrm>
              <a:off x="10030279" y="3287894"/>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1110" name="Group 1109">
            <a:extLst>
              <a:ext uri="{FF2B5EF4-FFF2-40B4-BE49-F238E27FC236}">
                <a16:creationId xmlns:a16="http://schemas.microsoft.com/office/drawing/2014/main" id="{38BBF836-78F5-41D1-9F60-F10657C34443}"/>
              </a:ext>
            </a:extLst>
          </p:cNvPr>
          <p:cNvGrpSpPr/>
          <p:nvPr/>
        </p:nvGrpSpPr>
        <p:grpSpPr>
          <a:xfrm>
            <a:off x="9949897" y="4884487"/>
            <a:ext cx="1626646" cy="543674"/>
            <a:chOff x="9949897" y="4987933"/>
            <a:chExt cx="1626646" cy="543674"/>
          </a:xfrm>
        </p:grpSpPr>
        <p:grpSp>
          <p:nvGrpSpPr>
            <p:cNvPr id="1171" name="Group 1170">
              <a:extLst>
                <a:ext uri="{FF2B5EF4-FFF2-40B4-BE49-F238E27FC236}">
                  <a16:creationId xmlns:a16="http://schemas.microsoft.com/office/drawing/2014/main" id="{8B523FF3-7296-4E46-84BA-C26CDF4E2840}"/>
                </a:ext>
              </a:extLst>
            </p:cNvPr>
            <p:cNvGrpSpPr/>
            <p:nvPr/>
          </p:nvGrpSpPr>
          <p:grpSpPr>
            <a:xfrm>
              <a:off x="9949897" y="5225967"/>
              <a:ext cx="1626646" cy="305640"/>
              <a:chOff x="9911004" y="5286022"/>
              <a:chExt cx="2189934" cy="411480"/>
            </a:xfrm>
          </p:grpSpPr>
          <p:sp>
            <p:nvSpPr>
              <p:cNvPr id="1173" name="Rectangle 1172">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5A651BA0-A21E-4771-A25F-A8BB71037EE1}"/>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74" name="Group 1173">
                <a:extLst>
                  <a:ext uri="{FF2B5EF4-FFF2-40B4-BE49-F238E27FC236}">
                    <a16:creationId xmlns:a16="http://schemas.microsoft.com/office/drawing/2014/main" id="{EE567A38-A856-48FB-8D3E-50F14C346A07}"/>
                  </a:ext>
                </a:extLst>
              </p:cNvPr>
              <p:cNvGrpSpPr/>
              <p:nvPr/>
            </p:nvGrpSpPr>
            <p:grpSpPr>
              <a:xfrm>
                <a:off x="9992822" y="5334677"/>
                <a:ext cx="1990425" cy="314171"/>
                <a:chOff x="10773383" y="4110803"/>
                <a:chExt cx="1115338" cy="176047"/>
              </a:xfrm>
            </p:grpSpPr>
            <p:grpSp>
              <p:nvGrpSpPr>
                <p:cNvPr id="1175" name="Group 1174">
                  <a:extLst>
                    <a:ext uri="{FF2B5EF4-FFF2-40B4-BE49-F238E27FC236}">
                      <a16:creationId xmlns:a16="http://schemas.microsoft.com/office/drawing/2014/main" id="{E7A0FB1E-E64F-4D2C-BAF5-2EB111CFD4C7}"/>
                    </a:ext>
                  </a:extLst>
                </p:cNvPr>
                <p:cNvGrpSpPr/>
                <p:nvPr/>
              </p:nvGrpSpPr>
              <p:grpSpPr>
                <a:xfrm>
                  <a:off x="10773383" y="4110803"/>
                  <a:ext cx="1115338" cy="176047"/>
                  <a:chOff x="-135564" y="2964206"/>
                  <a:chExt cx="2478627" cy="391231"/>
                </a:xfrm>
              </p:grpSpPr>
              <p:grpSp>
                <p:nvGrpSpPr>
                  <p:cNvPr id="1188" name="Group 1187">
                    <a:extLst>
                      <a:ext uri="{FF2B5EF4-FFF2-40B4-BE49-F238E27FC236}">
                        <a16:creationId xmlns:a16="http://schemas.microsoft.com/office/drawing/2014/main" id="{7401AFC8-FA28-4756-879C-9572B6B175C3}"/>
                      </a:ext>
                    </a:extLst>
                  </p:cNvPr>
                  <p:cNvGrpSpPr/>
                  <p:nvPr/>
                </p:nvGrpSpPr>
                <p:grpSpPr>
                  <a:xfrm>
                    <a:off x="-135564" y="2964206"/>
                    <a:ext cx="1811803" cy="391231"/>
                    <a:chOff x="-135564" y="2964206"/>
                    <a:chExt cx="1811803" cy="391231"/>
                  </a:xfrm>
                </p:grpSpPr>
                <p:pic>
                  <p:nvPicPr>
                    <p:cNvPr id="1194" name="Picture 1193">
                      <a:hlinkClick r:id="rId18"/>
                      <a:extLst>
                        <a:ext uri="{FF2B5EF4-FFF2-40B4-BE49-F238E27FC236}">
                          <a16:creationId xmlns:a16="http://schemas.microsoft.com/office/drawing/2014/main" id="{CB0FF9F4-3B0D-42D5-874E-5D12121C47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195" name="Group 1194">
                      <a:extLst>
                        <a:ext uri="{FF2B5EF4-FFF2-40B4-BE49-F238E27FC236}">
                          <a16:creationId xmlns:a16="http://schemas.microsoft.com/office/drawing/2014/main" id="{C3B66D1D-DEFD-478C-ABFB-2B2FC99C1334}"/>
                        </a:ext>
                      </a:extLst>
                    </p:cNvPr>
                    <p:cNvGrpSpPr/>
                    <p:nvPr/>
                  </p:nvGrpSpPr>
                  <p:grpSpPr>
                    <a:xfrm>
                      <a:off x="-135564" y="2964206"/>
                      <a:ext cx="1469346" cy="391231"/>
                      <a:chOff x="11727059" y="7366546"/>
                      <a:chExt cx="2260404" cy="601860"/>
                    </a:xfrm>
                  </p:grpSpPr>
                  <p:pic>
                    <p:nvPicPr>
                      <p:cNvPr id="1196" name="Picture 1195">
                        <a:extLst>
                          <a:ext uri="{FF2B5EF4-FFF2-40B4-BE49-F238E27FC236}">
                            <a16:creationId xmlns:a16="http://schemas.microsoft.com/office/drawing/2014/main" id="{C760B0B3-A080-4BCC-96B5-3D41139376DB}"/>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1197" name="Picture 1196">
                        <a:extLst>
                          <a:ext uri="{FF2B5EF4-FFF2-40B4-BE49-F238E27FC236}">
                            <a16:creationId xmlns:a16="http://schemas.microsoft.com/office/drawing/2014/main" id="{3C343C9A-943B-42D0-AA27-2F31EBA63616}"/>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1198" name="Picture 1197">
                        <a:extLst>
                          <a:ext uri="{FF2B5EF4-FFF2-40B4-BE49-F238E27FC236}">
                            <a16:creationId xmlns:a16="http://schemas.microsoft.com/office/drawing/2014/main" id="{6AA0E198-55ED-453F-9157-74DBAB34E302}"/>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1199" name="Picture 1198">
                        <a:extLst>
                          <a:ext uri="{FF2B5EF4-FFF2-40B4-BE49-F238E27FC236}">
                            <a16:creationId xmlns:a16="http://schemas.microsoft.com/office/drawing/2014/main" id="{2FA14009-8C5F-45E6-BC2C-1964BF18BC3D}"/>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189" name="Group 1188">
                    <a:extLst>
                      <a:ext uri="{FF2B5EF4-FFF2-40B4-BE49-F238E27FC236}">
                        <a16:creationId xmlns:a16="http://schemas.microsoft.com/office/drawing/2014/main" id="{E68247B0-C36B-4283-9DEB-B9BE6CC7AA6C}"/>
                      </a:ext>
                    </a:extLst>
                  </p:cNvPr>
                  <p:cNvGrpSpPr/>
                  <p:nvPr/>
                </p:nvGrpSpPr>
                <p:grpSpPr>
                  <a:xfrm>
                    <a:off x="2013569" y="3113302"/>
                    <a:ext cx="329494" cy="79868"/>
                    <a:chOff x="6663231" y="3052616"/>
                    <a:chExt cx="188660" cy="45730"/>
                  </a:xfrm>
                </p:grpSpPr>
                <p:sp>
                  <p:nvSpPr>
                    <p:cNvPr id="1191" name="Oval 1190">
                      <a:extLst>
                        <a:ext uri="{FF2B5EF4-FFF2-40B4-BE49-F238E27FC236}">
                          <a16:creationId xmlns:a16="http://schemas.microsoft.com/office/drawing/2014/main" id="{FB3DDE3D-9990-4C50-BD0E-95F3BD53E54B}"/>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2" name="Oval 1191">
                      <a:extLst>
                        <a:ext uri="{FF2B5EF4-FFF2-40B4-BE49-F238E27FC236}">
                          <a16:creationId xmlns:a16="http://schemas.microsoft.com/office/drawing/2014/main" id="{A62BF9AB-AE9E-42CA-8CBB-530058143130}"/>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3" name="Oval 1192">
                      <a:extLst>
                        <a:ext uri="{FF2B5EF4-FFF2-40B4-BE49-F238E27FC236}">
                          <a16:creationId xmlns:a16="http://schemas.microsoft.com/office/drawing/2014/main" id="{18A2E45F-602A-41E1-90CC-EF7A7CC80E52}"/>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90" name="Picture 1189">
                    <a:hlinkClick r:id="rId24"/>
                    <a:extLst>
                      <a:ext uri="{FF2B5EF4-FFF2-40B4-BE49-F238E27FC236}">
                        <a16:creationId xmlns:a16="http://schemas.microsoft.com/office/drawing/2014/main" id="{E5288355-4A31-46AC-B8C7-AA44701715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176" name="Group 1175">
                  <a:extLst>
                    <a:ext uri="{FF2B5EF4-FFF2-40B4-BE49-F238E27FC236}">
                      <a16:creationId xmlns:a16="http://schemas.microsoft.com/office/drawing/2014/main" id="{9D68B329-D60A-4299-AC0C-8D11FEEB3A1D}"/>
                    </a:ext>
                  </a:extLst>
                </p:cNvPr>
                <p:cNvGrpSpPr/>
                <p:nvPr/>
              </p:nvGrpSpPr>
              <p:grpSpPr bwMode="black">
                <a:xfrm>
                  <a:off x="11508867" y="4239613"/>
                  <a:ext cx="75077" cy="45719"/>
                  <a:chOff x="10387012" y="4179358"/>
                  <a:chExt cx="974726" cy="593725"/>
                </a:xfrm>
                <a:solidFill>
                  <a:schemeClr val="tx1"/>
                </a:solidFill>
              </p:grpSpPr>
              <p:sp>
                <p:nvSpPr>
                  <p:cNvPr id="1183" name="Freeform 26">
                    <a:extLst>
                      <a:ext uri="{FF2B5EF4-FFF2-40B4-BE49-F238E27FC236}">
                        <a16:creationId xmlns:a16="http://schemas.microsoft.com/office/drawing/2014/main" id="{92A017D9-F87E-4BE0-B726-7CAD24A93383}"/>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4" name="Freeform 27">
                    <a:extLst>
                      <a:ext uri="{FF2B5EF4-FFF2-40B4-BE49-F238E27FC236}">
                        <a16:creationId xmlns:a16="http://schemas.microsoft.com/office/drawing/2014/main" id="{8958069B-0B87-4906-995E-2686F56C13A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5" name="Freeform 28">
                    <a:extLst>
                      <a:ext uri="{FF2B5EF4-FFF2-40B4-BE49-F238E27FC236}">
                        <a16:creationId xmlns:a16="http://schemas.microsoft.com/office/drawing/2014/main" id="{D8A78C73-D5BF-40A6-BE00-379041520A53}"/>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6" name="Freeform 29">
                    <a:extLst>
                      <a:ext uri="{FF2B5EF4-FFF2-40B4-BE49-F238E27FC236}">
                        <a16:creationId xmlns:a16="http://schemas.microsoft.com/office/drawing/2014/main" id="{A50E3C88-3146-43F6-98EF-6EB3D3A53AC4}"/>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7" name="Freeform 30">
                    <a:extLst>
                      <a:ext uri="{FF2B5EF4-FFF2-40B4-BE49-F238E27FC236}">
                        <a16:creationId xmlns:a16="http://schemas.microsoft.com/office/drawing/2014/main" id="{DED5C328-0286-45F8-988D-46768305957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77" name="Group 1176">
                  <a:extLst>
                    <a:ext uri="{FF2B5EF4-FFF2-40B4-BE49-F238E27FC236}">
                      <a16:creationId xmlns:a16="http://schemas.microsoft.com/office/drawing/2014/main" id="{5ACE7F3B-7CC2-4278-BAD1-D5C1728D266B}"/>
                    </a:ext>
                  </a:extLst>
                </p:cNvPr>
                <p:cNvGrpSpPr/>
                <p:nvPr/>
              </p:nvGrpSpPr>
              <p:grpSpPr bwMode="black">
                <a:xfrm>
                  <a:off x="11638296" y="4235799"/>
                  <a:ext cx="75077" cy="45719"/>
                  <a:chOff x="10387012" y="4179358"/>
                  <a:chExt cx="974726" cy="593725"/>
                </a:xfrm>
                <a:solidFill>
                  <a:schemeClr val="tx1"/>
                </a:solidFill>
              </p:grpSpPr>
              <p:sp>
                <p:nvSpPr>
                  <p:cNvPr id="1178" name="Freeform 26">
                    <a:extLst>
                      <a:ext uri="{FF2B5EF4-FFF2-40B4-BE49-F238E27FC236}">
                        <a16:creationId xmlns:a16="http://schemas.microsoft.com/office/drawing/2014/main" id="{49992EC1-7B3B-4919-84CC-FE4198F1783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9" name="Freeform 27">
                    <a:extLst>
                      <a:ext uri="{FF2B5EF4-FFF2-40B4-BE49-F238E27FC236}">
                        <a16:creationId xmlns:a16="http://schemas.microsoft.com/office/drawing/2014/main" id="{6CA876AA-8B24-4002-A45B-A7AE4A2DB4FF}"/>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0" name="Freeform 28">
                    <a:extLst>
                      <a:ext uri="{FF2B5EF4-FFF2-40B4-BE49-F238E27FC236}">
                        <a16:creationId xmlns:a16="http://schemas.microsoft.com/office/drawing/2014/main" id="{F3A4C5F4-1A21-4AC2-B6A4-E2A64092640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1" name="Freeform 29">
                    <a:extLst>
                      <a:ext uri="{FF2B5EF4-FFF2-40B4-BE49-F238E27FC236}">
                        <a16:creationId xmlns:a16="http://schemas.microsoft.com/office/drawing/2014/main" id="{9E327490-D84A-4B00-AA8D-0408CE681B91}"/>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2" name="Freeform 30">
                    <a:extLst>
                      <a:ext uri="{FF2B5EF4-FFF2-40B4-BE49-F238E27FC236}">
                        <a16:creationId xmlns:a16="http://schemas.microsoft.com/office/drawing/2014/main" id="{C0B8328D-6E09-45E5-ADD4-A245BC1FE35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172" name="Rectangle 1171">
              <a:extLst>
                <a:ext uri="{FF2B5EF4-FFF2-40B4-BE49-F238E27FC236}">
                  <a16:creationId xmlns:a16="http://schemas.microsoft.com/office/drawing/2014/main" id="{10B6347C-ECEF-4DC1-A1A4-659EE29D8E4E}"/>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1111" name="Group 1110">
            <a:extLst>
              <a:ext uri="{FF2B5EF4-FFF2-40B4-BE49-F238E27FC236}">
                <a16:creationId xmlns:a16="http://schemas.microsoft.com/office/drawing/2014/main" id="{3AF85134-CA60-4496-9F95-AB582D4CA855}"/>
              </a:ext>
            </a:extLst>
          </p:cNvPr>
          <p:cNvGrpSpPr/>
          <p:nvPr/>
        </p:nvGrpSpPr>
        <p:grpSpPr>
          <a:xfrm>
            <a:off x="9858457" y="5501814"/>
            <a:ext cx="1095823" cy="503034"/>
            <a:chOff x="9858457" y="5605260"/>
            <a:chExt cx="1095823" cy="503034"/>
          </a:xfrm>
        </p:grpSpPr>
        <p:grpSp>
          <p:nvGrpSpPr>
            <p:cNvPr id="1153" name="Group 1152">
              <a:extLst>
                <a:ext uri="{FF2B5EF4-FFF2-40B4-BE49-F238E27FC236}">
                  <a16:creationId xmlns:a16="http://schemas.microsoft.com/office/drawing/2014/main" id="{781D49E0-BD6D-49A2-A5C0-C8560FE9F0DE}"/>
                </a:ext>
              </a:extLst>
            </p:cNvPr>
            <p:cNvGrpSpPr/>
            <p:nvPr/>
          </p:nvGrpSpPr>
          <p:grpSpPr>
            <a:xfrm>
              <a:off x="9858457" y="5802654"/>
              <a:ext cx="1003902" cy="305640"/>
              <a:chOff x="10749399" y="6085940"/>
              <a:chExt cx="1351540" cy="411480"/>
            </a:xfrm>
          </p:grpSpPr>
          <p:sp>
            <p:nvSpPr>
              <p:cNvPr id="1155" name="Rectangle 1154">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B038318-BE18-4236-9506-617AA317F444}"/>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56" name="Group 1155">
                <a:extLst>
                  <a:ext uri="{FF2B5EF4-FFF2-40B4-BE49-F238E27FC236}">
                    <a16:creationId xmlns:a16="http://schemas.microsoft.com/office/drawing/2014/main" id="{9866AD54-908E-4DBE-B8C8-F1A756D09DFD}"/>
                  </a:ext>
                </a:extLst>
              </p:cNvPr>
              <p:cNvGrpSpPr/>
              <p:nvPr/>
            </p:nvGrpSpPr>
            <p:grpSpPr>
              <a:xfrm>
                <a:off x="11330131" y="6199229"/>
                <a:ext cx="147921" cy="184902"/>
                <a:chOff x="9444088" y="2885171"/>
                <a:chExt cx="107950" cy="134938"/>
              </a:xfrm>
              <a:solidFill>
                <a:schemeClr val="tx1"/>
              </a:solidFill>
            </p:grpSpPr>
            <p:sp>
              <p:nvSpPr>
                <p:cNvPr id="1169" name="Freeform 26">
                  <a:extLst>
                    <a:ext uri="{FF2B5EF4-FFF2-40B4-BE49-F238E27FC236}">
                      <a16:creationId xmlns:a16="http://schemas.microsoft.com/office/drawing/2014/main" id="{D906E9EE-75D2-4FEB-8DAC-4090A9291EC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0" name="Freeform 27">
                  <a:extLst>
                    <a:ext uri="{FF2B5EF4-FFF2-40B4-BE49-F238E27FC236}">
                      <a16:creationId xmlns:a16="http://schemas.microsoft.com/office/drawing/2014/main" id="{78EF1610-8C02-4095-892B-3890B56C5A6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7" name="Group 30">
                <a:extLst>
                  <a:ext uri="{FF2B5EF4-FFF2-40B4-BE49-F238E27FC236}">
                    <a16:creationId xmlns:a16="http://schemas.microsoft.com/office/drawing/2014/main" id="{C05167A5-B400-46A3-BAD9-A308365C7E5F}"/>
                  </a:ext>
                </a:extLst>
              </p:cNvPr>
              <p:cNvGrpSpPr>
                <a:grpSpLocks noChangeAspect="1"/>
              </p:cNvGrpSpPr>
              <p:nvPr/>
            </p:nvGrpSpPr>
            <p:grpSpPr bwMode="auto">
              <a:xfrm>
                <a:off x="10990854" y="6187214"/>
                <a:ext cx="201847" cy="208932"/>
                <a:chOff x="5049" y="1841"/>
                <a:chExt cx="57" cy="59"/>
              </a:xfrm>
              <a:solidFill>
                <a:srgbClr val="00B050"/>
              </a:solidFill>
            </p:grpSpPr>
            <p:sp>
              <p:nvSpPr>
                <p:cNvPr id="1161" name="Freeform 31">
                  <a:extLst>
                    <a:ext uri="{FF2B5EF4-FFF2-40B4-BE49-F238E27FC236}">
                      <a16:creationId xmlns:a16="http://schemas.microsoft.com/office/drawing/2014/main" id="{1AD301E3-6878-4612-97CD-BABF7A1BC56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2" name="Freeform 32">
                  <a:extLst>
                    <a:ext uri="{FF2B5EF4-FFF2-40B4-BE49-F238E27FC236}">
                      <a16:creationId xmlns:a16="http://schemas.microsoft.com/office/drawing/2014/main" id="{50B73780-65B4-45D0-8EA4-CB5D224C3826}"/>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3" name="Freeform 33">
                  <a:extLst>
                    <a:ext uri="{FF2B5EF4-FFF2-40B4-BE49-F238E27FC236}">
                      <a16:creationId xmlns:a16="http://schemas.microsoft.com/office/drawing/2014/main" id="{CCE8F1D6-5E95-4FE2-B381-32EC8B2F05E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4" name="Freeform 34">
                  <a:extLst>
                    <a:ext uri="{FF2B5EF4-FFF2-40B4-BE49-F238E27FC236}">
                      <a16:creationId xmlns:a16="http://schemas.microsoft.com/office/drawing/2014/main" id="{8B939A69-F5B2-46DA-BA61-FB28A8407D1B}"/>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5" name="Freeform 35">
                  <a:extLst>
                    <a:ext uri="{FF2B5EF4-FFF2-40B4-BE49-F238E27FC236}">
                      <a16:creationId xmlns:a16="http://schemas.microsoft.com/office/drawing/2014/main" id="{BA0087E1-1A9F-4CB9-A2CB-BD783D1C0B4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6" name="Freeform 36">
                  <a:extLst>
                    <a:ext uri="{FF2B5EF4-FFF2-40B4-BE49-F238E27FC236}">
                      <a16:creationId xmlns:a16="http://schemas.microsoft.com/office/drawing/2014/main" id="{B172D9CD-BDDE-4C7E-A0BF-0100A61EBA6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7" name="Freeform 37">
                  <a:extLst>
                    <a:ext uri="{FF2B5EF4-FFF2-40B4-BE49-F238E27FC236}">
                      <a16:creationId xmlns:a16="http://schemas.microsoft.com/office/drawing/2014/main" id="{220487F9-4E52-483D-B54F-02ED5F5944B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8" name="Freeform 38">
                  <a:extLst>
                    <a:ext uri="{FF2B5EF4-FFF2-40B4-BE49-F238E27FC236}">
                      <a16:creationId xmlns:a16="http://schemas.microsoft.com/office/drawing/2014/main" id="{90BFFC97-9EB1-48E0-A668-376ECC3E3A4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8" name="Oval 1157">
                <a:extLst>
                  <a:ext uri="{FF2B5EF4-FFF2-40B4-BE49-F238E27FC236}">
                    <a16:creationId xmlns:a16="http://schemas.microsoft.com/office/drawing/2014/main" id="{B4C0BA31-6B21-41D6-82E0-F1893182F30B}"/>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9" name="Oval 1158">
                <a:extLst>
                  <a:ext uri="{FF2B5EF4-FFF2-40B4-BE49-F238E27FC236}">
                    <a16:creationId xmlns:a16="http://schemas.microsoft.com/office/drawing/2014/main" id="{D85BE717-2CC8-4CB7-9F6B-4E7221F7CFF8}"/>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0" name="Oval 1159">
                <a:extLst>
                  <a:ext uri="{FF2B5EF4-FFF2-40B4-BE49-F238E27FC236}">
                    <a16:creationId xmlns:a16="http://schemas.microsoft.com/office/drawing/2014/main" id="{858690D6-9BC7-47D5-8F7A-6ACB44B444D7}"/>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154" name="Rectangle 1153">
              <a:extLst>
                <a:ext uri="{FF2B5EF4-FFF2-40B4-BE49-F238E27FC236}">
                  <a16:creationId xmlns:a16="http://schemas.microsoft.com/office/drawing/2014/main" id="{64D31600-3E78-424A-95BB-EF928CB9838C}"/>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15" name="Group 14">
            <a:extLst>
              <a:ext uri="{FF2B5EF4-FFF2-40B4-BE49-F238E27FC236}">
                <a16:creationId xmlns:a16="http://schemas.microsoft.com/office/drawing/2014/main" id="{27F4E150-CB43-45E5-B18A-5E8CEB5E675C}"/>
              </a:ext>
            </a:extLst>
          </p:cNvPr>
          <p:cNvGrpSpPr/>
          <p:nvPr/>
        </p:nvGrpSpPr>
        <p:grpSpPr>
          <a:xfrm>
            <a:off x="6764936" y="2733090"/>
            <a:ext cx="3266241" cy="1356426"/>
            <a:chOff x="6764936" y="2733090"/>
            <a:chExt cx="3266241" cy="1356426"/>
          </a:xfrm>
        </p:grpSpPr>
        <p:cxnSp>
          <p:nvCxnSpPr>
            <p:cNvPr id="1113" name="Connector: Elbow 1112">
              <a:extLst>
                <a:ext uri="{FF2B5EF4-FFF2-40B4-BE49-F238E27FC236}">
                  <a16:creationId xmlns:a16="http://schemas.microsoft.com/office/drawing/2014/main" id="{CCCB0086-12C1-4B76-9142-E06E3C6191F2}"/>
                </a:ext>
              </a:extLst>
            </p:cNvPr>
            <p:cNvCxnSpPr>
              <a:cxnSpLocks/>
              <a:stCxn id="1116" idx="3"/>
            </p:cNvCxnSpPr>
            <p:nvPr/>
          </p:nvCxnSpPr>
          <p:spPr>
            <a:xfrm flipV="1">
              <a:off x="9022837" y="3328179"/>
              <a:ext cx="996902"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4" name="Connector: Elbow 1113">
              <a:extLst>
                <a:ext uri="{FF2B5EF4-FFF2-40B4-BE49-F238E27FC236}">
                  <a16:creationId xmlns:a16="http://schemas.microsoft.com/office/drawing/2014/main" id="{700E0E0D-6E6E-4C91-872D-EA71BD7318A1}"/>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5" name="Connector: Elbow 1114">
              <a:extLst>
                <a:ext uri="{FF2B5EF4-FFF2-40B4-BE49-F238E27FC236}">
                  <a16:creationId xmlns:a16="http://schemas.microsoft.com/office/drawing/2014/main" id="{108DF871-F364-49EC-A0E3-4BCB17A8F78B}"/>
                </a:ext>
              </a:extLst>
            </p:cNvPr>
            <p:cNvCxnSpPr>
              <a:cxnSpLocks/>
              <a:endCxn id="1138"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117" name="Group 1116">
            <a:extLst>
              <a:ext uri="{FF2B5EF4-FFF2-40B4-BE49-F238E27FC236}">
                <a16:creationId xmlns:a16="http://schemas.microsoft.com/office/drawing/2014/main" id="{9C5EEA51-915C-4744-87E8-C2493D13E853}"/>
              </a:ext>
            </a:extLst>
          </p:cNvPr>
          <p:cNvGrpSpPr/>
          <p:nvPr/>
        </p:nvGrpSpPr>
        <p:grpSpPr>
          <a:xfrm>
            <a:off x="8590110" y="2813790"/>
            <a:ext cx="1228899" cy="377976"/>
            <a:chOff x="5530895" y="1367167"/>
            <a:chExt cx="1228899" cy="377976"/>
          </a:xfrm>
        </p:grpSpPr>
        <p:sp>
          <p:nvSpPr>
            <p:cNvPr id="1149" name="Speech Bubble: Rectangle with Corners Rounded 1148">
              <a:extLst>
                <a:ext uri="{FF2B5EF4-FFF2-40B4-BE49-F238E27FC236}">
                  <a16:creationId xmlns:a16="http://schemas.microsoft.com/office/drawing/2014/main" id="{2A1DE14D-4D81-4400-BE00-D6643AFB4C4C}"/>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1150" name="Graphic 1149" descr="Chat bubble">
              <a:extLst>
                <a:ext uri="{FF2B5EF4-FFF2-40B4-BE49-F238E27FC236}">
                  <a16:creationId xmlns:a16="http://schemas.microsoft.com/office/drawing/2014/main" id="{48403CB9-42EC-4B39-9256-F27BDCB87AA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63922" y="1436827"/>
              <a:ext cx="244878" cy="244878"/>
            </a:xfrm>
            <a:prstGeom prst="rect">
              <a:avLst/>
            </a:prstGeom>
          </p:spPr>
        </p:pic>
      </p:grpSp>
      <p:grpSp>
        <p:nvGrpSpPr>
          <p:cNvPr id="10" name="Group 9">
            <a:extLst>
              <a:ext uri="{FF2B5EF4-FFF2-40B4-BE49-F238E27FC236}">
                <a16:creationId xmlns:a16="http://schemas.microsoft.com/office/drawing/2014/main" id="{17B6B09C-E801-4036-B35E-F0D3CE0B6092}"/>
              </a:ext>
            </a:extLst>
          </p:cNvPr>
          <p:cNvGrpSpPr/>
          <p:nvPr/>
        </p:nvGrpSpPr>
        <p:grpSpPr>
          <a:xfrm>
            <a:off x="5855494" y="3933707"/>
            <a:ext cx="4175683" cy="1251670"/>
            <a:chOff x="5855494" y="3933707"/>
            <a:chExt cx="4175683" cy="1251670"/>
          </a:xfrm>
        </p:grpSpPr>
        <p:cxnSp>
          <p:nvCxnSpPr>
            <p:cNvPr id="1119" name="Connector: Elbow 1118">
              <a:extLst>
                <a:ext uri="{FF2B5EF4-FFF2-40B4-BE49-F238E27FC236}">
                  <a16:creationId xmlns:a16="http://schemas.microsoft.com/office/drawing/2014/main" id="{4A5D855B-435D-4E1D-89A6-DAEEBF865887}"/>
                </a:ext>
              </a:extLst>
            </p:cNvPr>
            <p:cNvCxnSpPr>
              <a:cxnSpLocks/>
            </p:cNvCxnSpPr>
            <p:nvPr/>
          </p:nvCxnSpPr>
          <p:spPr>
            <a:xfrm>
              <a:off x="5855494" y="3933707"/>
              <a:ext cx="4175683" cy="1056121"/>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0" name="Group 1119">
              <a:extLst>
                <a:ext uri="{FF2B5EF4-FFF2-40B4-BE49-F238E27FC236}">
                  <a16:creationId xmlns:a16="http://schemas.microsoft.com/office/drawing/2014/main" id="{4D21B73A-E409-4FE3-A167-494AAC4033B7}"/>
                </a:ext>
              </a:extLst>
            </p:cNvPr>
            <p:cNvGrpSpPr/>
            <p:nvPr/>
          </p:nvGrpSpPr>
          <p:grpSpPr>
            <a:xfrm>
              <a:off x="8177561" y="4747141"/>
              <a:ext cx="1525898" cy="438236"/>
              <a:chOff x="7827665" y="4623128"/>
              <a:chExt cx="1525898" cy="438236"/>
            </a:xfrm>
          </p:grpSpPr>
          <p:sp>
            <p:nvSpPr>
              <p:cNvPr id="1147" name="Flowchart: Alternate Process 1146">
                <a:hlinkClick r:id="rId28"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6357B5C9-5F2B-485B-BE3D-EAB60AA49134}"/>
                  </a:ext>
                </a:extLst>
              </p:cNvPr>
              <p:cNvSpPr/>
              <p:nvPr/>
            </p:nvSpPr>
            <p:spPr bwMode="auto">
              <a:xfrm>
                <a:off x="7827665" y="4623128"/>
                <a:ext cx="1525898" cy="438236"/>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Information Protection (MIP)</a:t>
                </a:r>
              </a:p>
            </p:txBody>
          </p:sp>
          <p:pic>
            <p:nvPicPr>
              <p:cNvPr id="1148" name="Picture 1147">
                <a:extLst>
                  <a:ext uri="{FF2B5EF4-FFF2-40B4-BE49-F238E27FC236}">
                    <a16:creationId xmlns:a16="http://schemas.microsoft.com/office/drawing/2014/main" id="{3BF9966E-C48C-490B-902D-FE69F1D0F136}"/>
                  </a:ext>
                </a:extLst>
              </p:cNvPr>
              <p:cNvPicPr>
                <a:picLocks noChangeAspect="1"/>
              </p:cNvPicPr>
              <p:nvPr/>
            </p:nvPicPr>
            <p:blipFill rotWithShape="1">
              <a:blip r:embed="rId29"/>
              <a:srcRect r="37882" b="38239"/>
              <a:stretch/>
            </p:blipFill>
            <p:spPr>
              <a:xfrm>
                <a:off x="7904834" y="4705086"/>
                <a:ext cx="233150" cy="274320"/>
              </a:xfrm>
              <a:prstGeom prst="rect">
                <a:avLst/>
              </a:prstGeom>
            </p:spPr>
          </p:pic>
        </p:grpSp>
      </p:grpSp>
      <p:grpSp>
        <p:nvGrpSpPr>
          <p:cNvPr id="12" name="Group 11">
            <a:extLst>
              <a:ext uri="{FF2B5EF4-FFF2-40B4-BE49-F238E27FC236}">
                <a16:creationId xmlns:a16="http://schemas.microsoft.com/office/drawing/2014/main" id="{C69B0389-AE0B-4FE9-8DDE-09C6D42267BD}"/>
              </a:ext>
            </a:extLst>
          </p:cNvPr>
          <p:cNvGrpSpPr/>
          <p:nvPr/>
        </p:nvGrpSpPr>
        <p:grpSpPr>
          <a:xfrm>
            <a:off x="5610959" y="4054714"/>
            <a:ext cx="4420218" cy="1961865"/>
            <a:chOff x="5610959" y="4054714"/>
            <a:chExt cx="4420218" cy="1961865"/>
          </a:xfrm>
        </p:grpSpPr>
        <p:grpSp>
          <p:nvGrpSpPr>
            <p:cNvPr id="11" name="Group 10">
              <a:extLst>
                <a:ext uri="{FF2B5EF4-FFF2-40B4-BE49-F238E27FC236}">
                  <a16:creationId xmlns:a16="http://schemas.microsoft.com/office/drawing/2014/main" id="{253059CF-6750-4EA6-9ED4-1BF794592953}"/>
                </a:ext>
              </a:extLst>
            </p:cNvPr>
            <p:cNvGrpSpPr/>
            <p:nvPr/>
          </p:nvGrpSpPr>
          <p:grpSpPr>
            <a:xfrm>
              <a:off x="5610959" y="4054714"/>
              <a:ext cx="4420218" cy="1711255"/>
              <a:chOff x="5610959" y="4054714"/>
              <a:chExt cx="4420218" cy="1711255"/>
            </a:xfrm>
          </p:grpSpPr>
          <p:cxnSp>
            <p:nvCxnSpPr>
              <p:cNvPr id="1118" name="Connector: Elbow 1117">
                <a:extLst>
                  <a:ext uri="{FF2B5EF4-FFF2-40B4-BE49-F238E27FC236}">
                    <a16:creationId xmlns:a16="http://schemas.microsoft.com/office/drawing/2014/main" id="{257B0E6A-F54A-4FAB-BB48-D742E2AE9241}"/>
                  </a:ext>
                </a:extLst>
              </p:cNvPr>
              <p:cNvCxnSpPr>
                <a:cxnSpLocks/>
              </p:cNvCxnSpPr>
              <p:nvPr/>
            </p:nvCxnSpPr>
            <p:spPr>
              <a:xfrm>
                <a:off x="5610959" y="4054714"/>
                <a:ext cx="4420218" cy="15704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1" name="Group 1120">
                <a:extLst>
                  <a:ext uri="{FF2B5EF4-FFF2-40B4-BE49-F238E27FC236}">
                    <a16:creationId xmlns:a16="http://schemas.microsoft.com/office/drawing/2014/main" id="{081236EB-96FD-43EC-BEF2-1D55D77A242A}"/>
                  </a:ext>
                </a:extLst>
              </p:cNvPr>
              <p:cNvGrpSpPr/>
              <p:nvPr/>
            </p:nvGrpSpPr>
            <p:grpSpPr>
              <a:xfrm>
                <a:off x="8177561" y="5424775"/>
                <a:ext cx="1515175" cy="341194"/>
                <a:chOff x="8010761" y="5543381"/>
                <a:chExt cx="1515175" cy="341194"/>
              </a:xfrm>
            </p:grpSpPr>
            <p:sp>
              <p:nvSpPr>
                <p:cNvPr id="1145" name="Flowchart: Alternate Process 1144">
                  <a:hlinkClick r:id="rId30" tooltip="Intune app protection policies work with Conditional Access to help protect your organizational data on devices your employees use. These policies work on devices that enroll with Intune and on employee owned devices that don't enroll."/>
                  <a:extLst>
                    <a:ext uri="{FF2B5EF4-FFF2-40B4-BE49-F238E27FC236}">
                      <a16:creationId xmlns:a16="http://schemas.microsoft.com/office/drawing/2014/main" id="{A95F6D53-49DC-427C-9807-563A20BE4216}"/>
                    </a:ext>
                  </a:extLst>
                </p:cNvPr>
                <p:cNvSpPr/>
                <p:nvPr/>
              </p:nvSpPr>
              <p:spPr bwMode="auto">
                <a:xfrm>
                  <a:off x="8010761" y="5543381"/>
                  <a:ext cx="1515175" cy="34119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1146" name="Picture 2" descr="Image result for intune logo">
                  <a:extLst>
                    <a:ext uri="{FF2B5EF4-FFF2-40B4-BE49-F238E27FC236}">
                      <a16:creationId xmlns:a16="http://schemas.microsoft.com/office/drawing/2014/main" id="{FC637B0C-F412-4987-A4ED-020A166DF91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2" name="Group 1121">
              <a:extLst>
                <a:ext uri="{FF2B5EF4-FFF2-40B4-BE49-F238E27FC236}">
                  <a16:creationId xmlns:a16="http://schemas.microsoft.com/office/drawing/2014/main" id="{EFE8C6D7-3E85-4A1B-B0EB-820BFB420F7A}"/>
                </a:ext>
              </a:extLst>
            </p:cNvPr>
            <p:cNvGrpSpPr/>
            <p:nvPr/>
          </p:nvGrpSpPr>
          <p:grpSpPr>
            <a:xfrm>
              <a:off x="6800632" y="5761796"/>
              <a:ext cx="1338981" cy="254783"/>
              <a:chOff x="4536723" y="600108"/>
              <a:chExt cx="1338981" cy="254783"/>
            </a:xfrm>
          </p:grpSpPr>
          <p:sp>
            <p:nvSpPr>
              <p:cNvPr id="1143" name="Speech Bubble: Rectangle with Corners Rounded 1142">
                <a:extLst>
                  <a:ext uri="{FF2B5EF4-FFF2-40B4-BE49-F238E27FC236}">
                    <a16:creationId xmlns:a16="http://schemas.microsoft.com/office/drawing/2014/main" id="{64F692E9-FB2C-4FBD-9064-171AD34A7A4E}"/>
                  </a:ext>
                </a:extLst>
              </p:cNvPr>
              <p:cNvSpPr/>
              <p:nvPr/>
            </p:nvSpPr>
            <p:spPr bwMode="auto">
              <a:xfrm>
                <a:off x="4536723" y="600108"/>
                <a:ext cx="1338981" cy="240066"/>
              </a:xfrm>
              <a:prstGeom prst="wedgeRoundRectCallout">
                <a:avLst>
                  <a:gd name="adj1" fmla="val 30599"/>
                  <a:gd name="adj2" fmla="val -95304"/>
                  <a:gd name="adj3" fmla="val 16667"/>
                </a:avLst>
              </a:prstGeom>
              <a:solidFill>
                <a:schemeClr val="accent4"/>
              </a:solidFill>
              <a:ln w="19050">
                <a:solidFill>
                  <a:schemeClr val="accent4">
                    <a:lumMod val="75000"/>
                  </a:schemeClr>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Approved Apps</a:t>
                </a:r>
              </a:p>
            </p:txBody>
          </p:sp>
          <p:pic>
            <p:nvPicPr>
              <p:cNvPr id="1144" name="Graphic 1143" descr="Chat bubble">
                <a:extLst>
                  <a:ext uri="{FF2B5EF4-FFF2-40B4-BE49-F238E27FC236}">
                    <a16:creationId xmlns:a16="http://schemas.microsoft.com/office/drawing/2014/main" id="{1B4C4A0C-0602-49AF-94CC-D2D06C24189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85912" y="610013"/>
                <a:ext cx="244878" cy="244878"/>
              </a:xfrm>
              <a:prstGeom prst="rect">
                <a:avLst/>
              </a:prstGeom>
            </p:spPr>
          </p:pic>
        </p:grpSp>
      </p:grpSp>
      <p:cxnSp>
        <p:nvCxnSpPr>
          <p:cNvPr id="1123" name="Straight Connector 1122">
            <a:extLst>
              <a:ext uri="{FF2B5EF4-FFF2-40B4-BE49-F238E27FC236}">
                <a16:creationId xmlns:a16="http://schemas.microsoft.com/office/drawing/2014/main" id="{DF3745B6-180F-47CF-9423-F46CD0136545}"/>
              </a:ext>
            </a:extLst>
          </p:cNvPr>
          <p:cNvCxnSpPr>
            <a:cxnSpLocks/>
          </p:cNvCxnSpPr>
          <p:nvPr/>
        </p:nvCxnSpPr>
        <p:spPr>
          <a:xfrm>
            <a:off x="8248490" y="6141031"/>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4" name="Group 1123">
            <a:extLst>
              <a:ext uri="{FF2B5EF4-FFF2-40B4-BE49-F238E27FC236}">
                <a16:creationId xmlns:a16="http://schemas.microsoft.com/office/drawing/2014/main" id="{77778BFF-27A9-47F0-A058-42BEB679C444}"/>
              </a:ext>
            </a:extLst>
          </p:cNvPr>
          <p:cNvGrpSpPr/>
          <p:nvPr/>
        </p:nvGrpSpPr>
        <p:grpSpPr>
          <a:xfrm>
            <a:off x="10031177" y="4017610"/>
            <a:ext cx="2062009" cy="733321"/>
            <a:chOff x="10031177" y="4017610"/>
            <a:chExt cx="2062009" cy="733321"/>
          </a:xfrm>
        </p:grpSpPr>
        <p:grpSp>
          <p:nvGrpSpPr>
            <p:cNvPr id="1128" name="Group 1127">
              <a:extLst>
                <a:ext uri="{FF2B5EF4-FFF2-40B4-BE49-F238E27FC236}">
                  <a16:creationId xmlns:a16="http://schemas.microsoft.com/office/drawing/2014/main" id="{AC0E35B9-7D3D-4693-BFCE-FBF747D9970A}"/>
                </a:ext>
              </a:extLst>
            </p:cNvPr>
            <p:cNvGrpSpPr/>
            <p:nvPr/>
          </p:nvGrpSpPr>
          <p:grpSpPr>
            <a:xfrm>
              <a:off x="10031177" y="4017610"/>
              <a:ext cx="2062009" cy="733321"/>
              <a:chOff x="10031177" y="3953126"/>
              <a:chExt cx="2062009" cy="733321"/>
            </a:xfrm>
          </p:grpSpPr>
          <p:pic>
            <p:nvPicPr>
              <p:cNvPr id="1130" name="Picture 1129">
                <a:extLst>
                  <a:ext uri="{FF2B5EF4-FFF2-40B4-BE49-F238E27FC236}">
                    <a16:creationId xmlns:a16="http://schemas.microsoft.com/office/drawing/2014/main" id="{8362D7A5-111F-488E-98B8-FC9A5875475E}"/>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6107" y="4518169"/>
                <a:ext cx="184163" cy="145309"/>
              </a:xfrm>
              <a:prstGeom prst="rect">
                <a:avLst/>
              </a:prstGeom>
            </p:spPr>
          </p:pic>
          <p:pic>
            <p:nvPicPr>
              <p:cNvPr id="1131" name="Picture 1130">
                <a:extLst>
                  <a:ext uri="{FF2B5EF4-FFF2-40B4-BE49-F238E27FC236}">
                    <a16:creationId xmlns:a16="http://schemas.microsoft.com/office/drawing/2014/main" id="{E399CFA0-5195-4216-A17B-A3DF55B1908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79054" y="4212147"/>
                <a:ext cx="140386" cy="257327"/>
              </a:xfrm>
              <a:prstGeom prst="rect">
                <a:avLst/>
              </a:prstGeom>
            </p:spPr>
          </p:pic>
          <p:pic>
            <p:nvPicPr>
              <p:cNvPr id="1132" name="Picture 1131">
                <a:extLst>
                  <a:ext uri="{FF2B5EF4-FFF2-40B4-BE49-F238E27FC236}">
                    <a16:creationId xmlns:a16="http://schemas.microsoft.com/office/drawing/2014/main" id="{42967E4E-C67C-4AE1-805D-A39067E7ABD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348446" y="4268315"/>
                <a:ext cx="269515" cy="144991"/>
              </a:xfrm>
              <a:prstGeom prst="ellipse">
                <a:avLst/>
              </a:prstGeom>
            </p:spPr>
          </p:pic>
          <p:pic>
            <p:nvPicPr>
              <p:cNvPr id="1133" name="Picture 1132">
                <a:extLst>
                  <a:ext uri="{FF2B5EF4-FFF2-40B4-BE49-F238E27FC236}">
                    <a16:creationId xmlns:a16="http://schemas.microsoft.com/office/drawing/2014/main" id="{27107E87-3B8B-4718-B165-83459CCF193F}"/>
                  </a:ext>
                </a:extLst>
              </p:cNvPr>
              <p:cNvPicPr>
                <a:picLocks noChangeAspect="1"/>
              </p:cNvPicPr>
              <p:nvPr/>
            </p:nvPicPr>
            <p:blipFill rotWithShape="1">
              <a:blip r:embed="rId35">
                <a:extLst>
                  <a:ext uri="{28A0092B-C50C-407E-A947-70E740481C1C}">
                    <a14:useLocalDpi xmlns:a14="http://schemas.microsoft.com/office/drawing/2010/main" val="0"/>
                  </a:ext>
                </a:extLst>
              </a:blip>
              <a:srcRect l="11609" r="10499"/>
              <a:stretch/>
            </p:blipFill>
            <p:spPr>
              <a:xfrm>
                <a:off x="10082522" y="4495201"/>
                <a:ext cx="148966" cy="191246"/>
              </a:xfrm>
              <a:prstGeom prst="rect">
                <a:avLst/>
              </a:prstGeom>
            </p:spPr>
          </p:pic>
          <p:pic>
            <p:nvPicPr>
              <p:cNvPr id="1134" name="Picture 1133">
                <a:extLst>
                  <a:ext uri="{FF2B5EF4-FFF2-40B4-BE49-F238E27FC236}">
                    <a16:creationId xmlns:a16="http://schemas.microsoft.com/office/drawing/2014/main" id="{B4B5DDD8-4363-4BB9-84F9-DDC0ED4E3B5C}"/>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360" y="4183286"/>
                <a:ext cx="501826" cy="315049"/>
              </a:xfrm>
              <a:prstGeom prst="rect">
                <a:avLst/>
              </a:prstGeom>
            </p:spPr>
          </p:pic>
          <p:pic>
            <p:nvPicPr>
              <p:cNvPr id="1135" name="Picture 1134">
                <a:extLst>
                  <a:ext uri="{FF2B5EF4-FFF2-40B4-BE49-F238E27FC236}">
                    <a16:creationId xmlns:a16="http://schemas.microsoft.com/office/drawing/2014/main" id="{52F8D2F8-065A-4DE9-9BF4-278CE365731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337426" y="4504512"/>
                <a:ext cx="276198" cy="172623"/>
              </a:xfrm>
              <a:prstGeom prst="rect">
                <a:avLst/>
              </a:prstGeom>
            </p:spPr>
          </p:pic>
          <p:grpSp>
            <p:nvGrpSpPr>
              <p:cNvPr id="1136" name="Group 1135">
                <a:extLst>
                  <a:ext uri="{FF2B5EF4-FFF2-40B4-BE49-F238E27FC236}">
                    <a16:creationId xmlns:a16="http://schemas.microsoft.com/office/drawing/2014/main" id="{AA595FC7-44E7-4A21-AECE-447D8EF99C19}"/>
                  </a:ext>
                </a:extLst>
              </p:cNvPr>
              <p:cNvGrpSpPr/>
              <p:nvPr/>
            </p:nvGrpSpPr>
            <p:grpSpPr>
              <a:xfrm>
                <a:off x="11041774" y="4566100"/>
                <a:ext cx="203850" cy="49432"/>
                <a:chOff x="11350052" y="3738399"/>
                <a:chExt cx="343137" cy="83208"/>
              </a:xfrm>
            </p:grpSpPr>
            <p:sp>
              <p:nvSpPr>
                <p:cNvPr id="1140" name="Oval 1139">
                  <a:extLst>
                    <a:ext uri="{FF2B5EF4-FFF2-40B4-BE49-F238E27FC236}">
                      <a16:creationId xmlns:a16="http://schemas.microsoft.com/office/drawing/2014/main" id="{18A62791-0C7C-4E5D-977F-8263ACE9D309}"/>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1" name="Oval 1140">
                  <a:extLst>
                    <a:ext uri="{FF2B5EF4-FFF2-40B4-BE49-F238E27FC236}">
                      <a16:creationId xmlns:a16="http://schemas.microsoft.com/office/drawing/2014/main" id="{9EF41CCA-CDB0-44B4-9F77-CC4751115AF1}"/>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2" name="Oval 1141">
                  <a:extLst>
                    <a:ext uri="{FF2B5EF4-FFF2-40B4-BE49-F238E27FC236}">
                      <a16:creationId xmlns:a16="http://schemas.microsoft.com/office/drawing/2014/main" id="{751E00FA-F877-4237-A8F8-46450566FFC3}"/>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37" name="Picture 1136">
                <a:extLst>
                  <a:ext uri="{FF2B5EF4-FFF2-40B4-BE49-F238E27FC236}">
                    <a16:creationId xmlns:a16="http://schemas.microsoft.com/office/drawing/2014/main" id="{03F31E3B-A985-46FC-8562-926A526F8D09}"/>
                  </a:ext>
                </a:extLst>
              </p:cNvPr>
              <p:cNvPicPr>
                <a:picLocks noChangeAspect="1"/>
              </p:cNvPicPr>
              <p:nvPr/>
            </p:nvPicPr>
            <p:blipFill rotWithShape="1">
              <a:blip r:embed="rId38">
                <a:extLst>
                  <a:ext uri="{28A0092B-C50C-407E-A947-70E740481C1C}">
                    <a14:useLocalDpi xmlns:a14="http://schemas.microsoft.com/office/drawing/2010/main" val="0"/>
                  </a:ext>
                </a:extLst>
              </a:blip>
              <a:srcRect l="13212" t="27676" r="12301" b="27919"/>
              <a:stretch/>
            </p:blipFill>
            <p:spPr>
              <a:xfrm>
                <a:off x="10320828" y="4231207"/>
                <a:ext cx="367709" cy="219207"/>
              </a:xfrm>
              <a:prstGeom prst="rect">
                <a:avLst/>
              </a:prstGeom>
            </p:spPr>
          </p:pic>
          <p:sp>
            <p:nvSpPr>
              <p:cNvPr id="1138" name="Rectangle 1137">
                <a:extLst>
                  <a:ext uri="{FF2B5EF4-FFF2-40B4-BE49-F238E27FC236}">
                    <a16:creationId xmlns:a16="http://schemas.microsoft.com/office/drawing/2014/main" id="{3C452EDD-BC19-4D97-A0C5-ACD83DDA7C4C}"/>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1139" name="TextBox 1138">
                <a:extLst>
                  <a:ext uri="{FF2B5EF4-FFF2-40B4-BE49-F238E27FC236}">
                    <a16:creationId xmlns:a16="http://schemas.microsoft.com/office/drawing/2014/main" id="{CDD3CD94-4604-4AAF-A8DF-6BE2E0CB5000}"/>
                  </a:ext>
                </a:extLst>
              </p:cNvPr>
              <p:cNvSpPr txBox="1"/>
              <p:nvPr/>
            </p:nvSpPr>
            <p:spPr>
              <a:xfrm>
                <a:off x="10810095" y="4180916"/>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pic>
          <p:nvPicPr>
            <p:cNvPr id="1129" name="Picture 1128">
              <a:extLst>
                <a:ext uri="{FF2B5EF4-FFF2-40B4-BE49-F238E27FC236}">
                  <a16:creationId xmlns:a16="http://schemas.microsoft.com/office/drawing/2014/main" id="{2B0613AF-129A-4C67-AA9F-F291344238B1}"/>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9" name="Group 8">
            <a:extLst>
              <a:ext uri="{FF2B5EF4-FFF2-40B4-BE49-F238E27FC236}">
                <a16:creationId xmlns:a16="http://schemas.microsoft.com/office/drawing/2014/main" id="{01E7013C-6E64-4CA8-A7EE-EC364BDFAA02}"/>
              </a:ext>
            </a:extLst>
          </p:cNvPr>
          <p:cNvGrpSpPr/>
          <p:nvPr/>
        </p:nvGrpSpPr>
        <p:grpSpPr>
          <a:xfrm>
            <a:off x="6101128" y="3832588"/>
            <a:ext cx="3924005" cy="437355"/>
            <a:chOff x="6101128" y="3832588"/>
            <a:chExt cx="3924005" cy="437355"/>
          </a:xfrm>
        </p:grpSpPr>
        <p:cxnSp>
          <p:nvCxnSpPr>
            <p:cNvPr id="1102" name="Connector: Elbow 1101">
              <a:extLst>
                <a:ext uri="{FF2B5EF4-FFF2-40B4-BE49-F238E27FC236}">
                  <a16:creationId xmlns:a16="http://schemas.microsoft.com/office/drawing/2014/main" id="{75BE9D94-91BE-4E2B-8374-D03225E58394}"/>
                </a:ext>
              </a:extLst>
            </p:cNvPr>
            <p:cNvCxnSpPr>
              <a:cxnSpLocks/>
            </p:cNvCxnSpPr>
            <p:nvPr/>
          </p:nvCxnSpPr>
          <p:spPr>
            <a:xfrm>
              <a:off x="6101128" y="3832588"/>
              <a:ext cx="3924005" cy="358239"/>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5" name="Group 1124">
              <a:extLst>
                <a:ext uri="{FF2B5EF4-FFF2-40B4-BE49-F238E27FC236}">
                  <a16:creationId xmlns:a16="http://schemas.microsoft.com/office/drawing/2014/main" id="{8FD1365A-6E01-49A3-9838-3509E529110A}"/>
                </a:ext>
              </a:extLst>
            </p:cNvPr>
            <p:cNvGrpSpPr/>
            <p:nvPr/>
          </p:nvGrpSpPr>
          <p:grpSpPr>
            <a:xfrm>
              <a:off x="8177561" y="3995379"/>
              <a:ext cx="1525899" cy="274564"/>
              <a:chOff x="8177561" y="3995379"/>
              <a:chExt cx="1525899" cy="274564"/>
            </a:xfrm>
          </p:grpSpPr>
          <p:sp>
            <p:nvSpPr>
              <p:cNvPr id="1126" name="Flowchart: Alternate Process 1125">
                <a:hlinkClick r:id="rId40" tooltip="Azure Active Directory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4DBD988-BB92-491C-AE7A-F659AFAC5F11}"/>
                  </a:ext>
                </a:extLst>
              </p:cNvPr>
              <p:cNvSpPr/>
              <p:nvPr/>
            </p:nvSpPr>
            <p:spPr bwMode="auto">
              <a:xfrm>
                <a:off x="8177561" y="3995379"/>
                <a:ext cx="1525899" cy="27456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1127" name="Graphic 1126">
                <a:extLst>
                  <a:ext uri="{FF2B5EF4-FFF2-40B4-BE49-F238E27FC236}">
                    <a16:creationId xmlns:a16="http://schemas.microsoft.com/office/drawing/2014/main" id="{580440A7-6B35-4999-B958-AA40FCF868E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307386" y="4054714"/>
                <a:ext cx="183196" cy="183196"/>
              </a:xfrm>
              <a:prstGeom prst="rect">
                <a:avLst/>
              </a:prstGeom>
            </p:spPr>
          </p:pic>
        </p:grpSp>
      </p:grpSp>
      <p:grpSp>
        <p:nvGrpSpPr>
          <p:cNvPr id="14" name="Group 13">
            <a:extLst>
              <a:ext uri="{FF2B5EF4-FFF2-40B4-BE49-F238E27FC236}">
                <a16:creationId xmlns:a16="http://schemas.microsoft.com/office/drawing/2014/main" id="{98F18D2E-CC9B-49AE-9BF9-F02A8BFB30DB}"/>
              </a:ext>
            </a:extLst>
          </p:cNvPr>
          <p:cNvGrpSpPr/>
          <p:nvPr/>
        </p:nvGrpSpPr>
        <p:grpSpPr>
          <a:xfrm>
            <a:off x="6535574" y="3251682"/>
            <a:ext cx="2487263" cy="461417"/>
            <a:chOff x="6535574" y="3251682"/>
            <a:chExt cx="2487263" cy="461417"/>
          </a:xfrm>
        </p:grpSpPr>
        <p:sp>
          <p:nvSpPr>
            <p:cNvPr id="1116" name="Flowchart: Alternate Process 1115">
              <a:hlinkClick r:id="rId43" tooltip="Microsoft Cloud App Security selectively enforce access and session controls on your organization's apps. It integrates with any identity provider (IdP) to deliver these capabilities, including Azure AD for a streamlined and simpler experience. "/>
              <a:extLst>
                <a:ext uri="{FF2B5EF4-FFF2-40B4-BE49-F238E27FC236}">
                  <a16:creationId xmlns:a16="http://schemas.microsoft.com/office/drawing/2014/main" id="{F095B4A8-A170-4BB6-9BCF-85CDB51663EA}"/>
                </a:ext>
              </a:extLst>
            </p:cNvPr>
            <p:cNvSpPr/>
            <p:nvPr/>
          </p:nvSpPr>
          <p:spPr bwMode="auto">
            <a:xfrm>
              <a:off x="6535574" y="3251682"/>
              <a:ext cx="2487263" cy="461417"/>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nn-NO"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01" name="Picture 1100" descr="Icon&#10;&#10;Description automatically generated with medium confidence">
              <a:extLst>
                <a:ext uri="{FF2B5EF4-FFF2-40B4-BE49-F238E27FC236}">
                  <a16:creationId xmlns:a16="http://schemas.microsoft.com/office/drawing/2014/main" id="{5099F818-EC56-4CD3-B480-693AAD31F23F}"/>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860341" y="3371437"/>
              <a:ext cx="318314" cy="200788"/>
            </a:xfrm>
            <a:prstGeom prst="rect">
              <a:avLst/>
            </a:prstGeom>
          </p:spPr>
        </p:pic>
      </p:grpSp>
      <p:grpSp>
        <p:nvGrpSpPr>
          <p:cNvPr id="1233" name="Group 1232">
            <a:extLst>
              <a:ext uri="{FF2B5EF4-FFF2-40B4-BE49-F238E27FC236}">
                <a16:creationId xmlns:a16="http://schemas.microsoft.com/office/drawing/2014/main" id="{DA286DE6-3274-4E54-B8BD-CE8C3F169C32}"/>
              </a:ext>
            </a:extLst>
          </p:cNvPr>
          <p:cNvGrpSpPr/>
          <p:nvPr/>
        </p:nvGrpSpPr>
        <p:grpSpPr>
          <a:xfrm>
            <a:off x="4446167" y="4069215"/>
            <a:ext cx="2088045" cy="1670701"/>
            <a:chOff x="4446167" y="4069215"/>
            <a:chExt cx="2088045" cy="1670701"/>
          </a:xfrm>
        </p:grpSpPr>
        <p:cxnSp>
          <p:nvCxnSpPr>
            <p:cNvPr id="1234" name="Straight Connector 25">
              <a:extLst>
                <a:ext uri="{FF2B5EF4-FFF2-40B4-BE49-F238E27FC236}">
                  <a16:creationId xmlns:a16="http://schemas.microsoft.com/office/drawing/2014/main" id="{3A0294C3-ED08-4558-B289-013FA5673A39}"/>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35" name="Rectangle 1234">
              <a:hlinkClick r:id="rId45" tooltip="Azure Active Directory (Azure AD) self-service password reset (SSPR) gives users the ability to change or reset their password, with no administrator or help desk involvement. "/>
              <a:extLst>
                <a:ext uri="{FF2B5EF4-FFF2-40B4-BE49-F238E27FC236}">
                  <a16:creationId xmlns:a16="http://schemas.microsoft.com/office/drawing/2014/main" id="{6AA138A3-DEE1-4AFA-9BFE-30A507F803F0}"/>
                </a:ext>
              </a:extLst>
            </p:cNvPr>
            <p:cNvSpPr/>
            <p:nvPr/>
          </p:nvSpPr>
          <p:spPr>
            <a:xfrm>
              <a:off x="4883203" y="5200605"/>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grpSp>
          <p:nvGrpSpPr>
            <p:cNvPr id="1236" name="Group 1235">
              <a:extLst>
                <a:ext uri="{FF2B5EF4-FFF2-40B4-BE49-F238E27FC236}">
                  <a16:creationId xmlns:a16="http://schemas.microsoft.com/office/drawing/2014/main" id="{718FC8A4-7D22-4E72-8EDA-1AA0FBB6EAFD}"/>
                </a:ext>
              </a:extLst>
            </p:cNvPr>
            <p:cNvGrpSpPr/>
            <p:nvPr/>
          </p:nvGrpSpPr>
          <p:grpSpPr>
            <a:xfrm>
              <a:off x="4446167" y="4698585"/>
              <a:ext cx="1899343" cy="377976"/>
              <a:chOff x="5060293" y="1254791"/>
              <a:chExt cx="1899343" cy="377976"/>
            </a:xfrm>
          </p:grpSpPr>
          <p:sp>
            <p:nvSpPr>
              <p:cNvPr id="1238" name="Speech Bubble: Rectangle with Corners Rounded 1237">
                <a:extLst>
                  <a:ext uri="{FF2B5EF4-FFF2-40B4-BE49-F238E27FC236}">
                    <a16:creationId xmlns:a16="http://schemas.microsoft.com/office/drawing/2014/main" id="{E7AD1660-A882-44EF-B270-4306C45A9036}"/>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1239" name="Graphic 1238" descr="Chat bubble">
                <a:extLst>
                  <a:ext uri="{FF2B5EF4-FFF2-40B4-BE49-F238E27FC236}">
                    <a16:creationId xmlns:a16="http://schemas.microsoft.com/office/drawing/2014/main" id="{2A9AB835-BE6F-49DA-A8C7-52A70FE147C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09698" y="1332292"/>
                <a:ext cx="244878" cy="244878"/>
              </a:xfrm>
              <a:prstGeom prst="rect">
                <a:avLst/>
              </a:prstGeom>
            </p:spPr>
          </p:pic>
        </p:grpSp>
        <p:pic>
          <p:nvPicPr>
            <p:cNvPr id="1237" name="Graphic 1236">
              <a:extLst>
                <a:ext uri="{FF2B5EF4-FFF2-40B4-BE49-F238E27FC236}">
                  <a16:creationId xmlns:a16="http://schemas.microsoft.com/office/drawing/2014/main" id="{AF7F1D6A-A604-4D46-A0D5-6772F012FD7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32865" y="5252016"/>
              <a:ext cx="257470" cy="257470"/>
            </a:xfrm>
            <a:prstGeom prst="rect">
              <a:avLst/>
            </a:prstGeom>
          </p:spPr>
        </p:pic>
      </p:grpSp>
      <p:grpSp>
        <p:nvGrpSpPr>
          <p:cNvPr id="1241" name="Group 1240">
            <a:extLst>
              <a:ext uri="{FF2B5EF4-FFF2-40B4-BE49-F238E27FC236}">
                <a16:creationId xmlns:a16="http://schemas.microsoft.com/office/drawing/2014/main" id="{17FC7BC2-DA16-4459-9BFB-C6D20B075392}"/>
              </a:ext>
            </a:extLst>
          </p:cNvPr>
          <p:cNvGrpSpPr/>
          <p:nvPr/>
        </p:nvGrpSpPr>
        <p:grpSpPr>
          <a:xfrm>
            <a:off x="4790753" y="6217536"/>
            <a:ext cx="2681767" cy="419516"/>
            <a:chOff x="4812409" y="5847588"/>
            <a:chExt cx="4091724" cy="640080"/>
          </a:xfrm>
        </p:grpSpPr>
        <p:sp>
          <p:nvSpPr>
            <p:cNvPr id="1242" name="TextBox 1241">
              <a:extLst>
                <a:ext uri="{FF2B5EF4-FFF2-40B4-BE49-F238E27FC236}">
                  <a16:creationId xmlns:a16="http://schemas.microsoft.com/office/drawing/2014/main" id="{5492C46E-8F0C-48B9-96D8-5236EFA37633}"/>
                </a:ext>
              </a:extLst>
            </p:cNvPr>
            <p:cNvSpPr txBox="1"/>
            <p:nvPr/>
          </p:nvSpPr>
          <p:spPr>
            <a:xfrm>
              <a:off x="5392811" y="5921407"/>
              <a:ext cx="3511322"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1243" name="Group 1242">
              <a:extLst>
                <a:ext uri="{FF2B5EF4-FFF2-40B4-BE49-F238E27FC236}">
                  <a16:creationId xmlns:a16="http://schemas.microsoft.com/office/drawing/2014/main" id="{E87277DA-EE80-41CD-AE7B-76AFD25D7D9C}"/>
                </a:ext>
              </a:extLst>
            </p:cNvPr>
            <p:cNvGrpSpPr/>
            <p:nvPr/>
          </p:nvGrpSpPr>
          <p:grpSpPr>
            <a:xfrm>
              <a:off x="4812409" y="5847588"/>
              <a:ext cx="640080" cy="640080"/>
              <a:chOff x="4890881" y="5418443"/>
              <a:chExt cx="812414" cy="812410"/>
            </a:xfrm>
          </p:grpSpPr>
          <p:sp>
            <p:nvSpPr>
              <p:cNvPr id="1244" name="Oval 1243">
                <a:extLst>
                  <a:ext uri="{FF2B5EF4-FFF2-40B4-BE49-F238E27FC236}">
                    <a16:creationId xmlns:a16="http://schemas.microsoft.com/office/drawing/2014/main" id="{037B4B2B-73DB-4109-8270-65E1EE133636}"/>
                  </a:ext>
                </a:extLst>
              </p:cNvPr>
              <p:cNvSpPr/>
              <p:nvPr/>
            </p:nvSpPr>
            <p:spPr bwMode="auto">
              <a:xfrm>
                <a:off x="4890881" y="5418443"/>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45" name="Group 1244">
                <a:extLst>
                  <a:ext uri="{FF2B5EF4-FFF2-40B4-BE49-F238E27FC236}">
                    <a16:creationId xmlns:a16="http://schemas.microsoft.com/office/drawing/2014/main" id="{CAA27454-7F43-46C6-9E72-E581AF18803B}"/>
                  </a:ext>
                </a:extLst>
              </p:cNvPr>
              <p:cNvGrpSpPr/>
              <p:nvPr/>
            </p:nvGrpSpPr>
            <p:grpSpPr>
              <a:xfrm>
                <a:off x="5139021" y="5615746"/>
                <a:ext cx="316134" cy="417805"/>
                <a:chOff x="4691309" y="3200453"/>
                <a:chExt cx="768039" cy="1015047"/>
              </a:xfrm>
            </p:grpSpPr>
            <p:sp>
              <p:nvSpPr>
                <p:cNvPr id="1246" name="Freeform 209">
                  <a:extLst>
                    <a:ext uri="{FF2B5EF4-FFF2-40B4-BE49-F238E27FC236}">
                      <a16:creationId xmlns:a16="http://schemas.microsoft.com/office/drawing/2014/main" id="{BB026386-9106-4FE0-84A8-7BE70DF6DB73}"/>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247" name="Freeform 210">
                  <a:extLst>
                    <a:ext uri="{FF2B5EF4-FFF2-40B4-BE49-F238E27FC236}">
                      <a16:creationId xmlns:a16="http://schemas.microsoft.com/office/drawing/2014/main" id="{88DC394D-D86F-4B6A-A765-36AC8DD2A01A}"/>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248" name="Group 1247">
            <a:extLst>
              <a:ext uri="{FF2B5EF4-FFF2-40B4-BE49-F238E27FC236}">
                <a16:creationId xmlns:a16="http://schemas.microsoft.com/office/drawing/2014/main" id="{4AB6A35C-2C84-4DD0-A60A-EB7D7F34EAC2}"/>
              </a:ext>
            </a:extLst>
          </p:cNvPr>
          <p:cNvGrpSpPr/>
          <p:nvPr/>
        </p:nvGrpSpPr>
        <p:grpSpPr>
          <a:xfrm>
            <a:off x="842934" y="6217536"/>
            <a:ext cx="2671496" cy="419516"/>
            <a:chOff x="846655" y="5847588"/>
            <a:chExt cx="4076053" cy="640080"/>
          </a:xfrm>
        </p:grpSpPr>
        <p:sp>
          <p:nvSpPr>
            <p:cNvPr id="1249" name="TextBox 1248">
              <a:extLst>
                <a:ext uri="{FF2B5EF4-FFF2-40B4-BE49-F238E27FC236}">
                  <a16:creationId xmlns:a16="http://schemas.microsoft.com/office/drawing/2014/main" id="{CF759800-A405-4B64-A03D-A3F43A0C7A53}"/>
                </a:ext>
              </a:extLst>
            </p:cNvPr>
            <p:cNvSpPr txBox="1"/>
            <p:nvPr/>
          </p:nvSpPr>
          <p:spPr>
            <a:xfrm>
              <a:off x="1424743" y="5921407"/>
              <a:ext cx="3497965"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1250" name="Group 1249">
              <a:extLst>
                <a:ext uri="{FF2B5EF4-FFF2-40B4-BE49-F238E27FC236}">
                  <a16:creationId xmlns:a16="http://schemas.microsoft.com/office/drawing/2014/main" id="{376B9B8C-D71A-4925-95B3-5BC4E8714A7D}"/>
                </a:ext>
              </a:extLst>
            </p:cNvPr>
            <p:cNvGrpSpPr/>
            <p:nvPr/>
          </p:nvGrpSpPr>
          <p:grpSpPr>
            <a:xfrm>
              <a:off x="846655" y="5847588"/>
              <a:ext cx="640080" cy="640080"/>
              <a:chOff x="529858" y="5558104"/>
              <a:chExt cx="812414" cy="812410"/>
            </a:xfrm>
          </p:grpSpPr>
          <p:sp>
            <p:nvSpPr>
              <p:cNvPr id="1251" name="Oval 1250">
                <a:extLst>
                  <a:ext uri="{FF2B5EF4-FFF2-40B4-BE49-F238E27FC236}">
                    <a16:creationId xmlns:a16="http://schemas.microsoft.com/office/drawing/2014/main" id="{9B8B2AE9-85CB-4693-8521-106F579673ED}"/>
                  </a:ext>
                </a:extLst>
              </p:cNvPr>
              <p:cNvSpPr/>
              <p:nvPr/>
            </p:nvSpPr>
            <p:spPr bwMode="auto">
              <a:xfrm>
                <a:off x="529858" y="5558104"/>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52" name="Group 1251">
                <a:extLst>
                  <a:ext uri="{FF2B5EF4-FFF2-40B4-BE49-F238E27FC236}">
                    <a16:creationId xmlns:a16="http://schemas.microsoft.com/office/drawing/2014/main" id="{A4C9EA58-10D5-4EFF-B297-0D73C0EED22C}"/>
                  </a:ext>
                </a:extLst>
              </p:cNvPr>
              <p:cNvGrpSpPr/>
              <p:nvPr/>
            </p:nvGrpSpPr>
            <p:grpSpPr>
              <a:xfrm>
                <a:off x="673870" y="5746604"/>
                <a:ext cx="524389" cy="369332"/>
                <a:chOff x="1569824" y="2493431"/>
                <a:chExt cx="1534468" cy="1080738"/>
              </a:xfrm>
            </p:grpSpPr>
            <p:sp>
              <p:nvSpPr>
                <p:cNvPr id="1253" name="Freeform: Shape 1252">
                  <a:extLst>
                    <a:ext uri="{FF2B5EF4-FFF2-40B4-BE49-F238E27FC236}">
                      <a16:creationId xmlns:a16="http://schemas.microsoft.com/office/drawing/2014/main" id="{244F533C-2AAF-4319-A901-DCEC4A3264E7}"/>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4" name="Freeform: Shape 1253">
                  <a:extLst>
                    <a:ext uri="{FF2B5EF4-FFF2-40B4-BE49-F238E27FC236}">
                      <a16:creationId xmlns:a16="http://schemas.microsoft.com/office/drawing/2014/main" id="{4F17CDE2-DFFC-4820-8EF5-AFF4F6B29EA8}"/>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5" name="Freeform: Shape 1254">
                  <a:extLst>
                    <a:ext uri="{FF2B5EF4-FFF2-40B4-BE49-F238E27FC236}">
                      <a16:creationId xmlns:a16="http://schemas.microsoft.com/office/drawing/2014/main" id="{84207FE2-31A0-49EC-BFA5-A06CFC1CE34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256" name="Group 1255">
            <a:extLst>
              <a:ext uri="{FF2B5EF4-FFF2-40B4-BE49-F238E27FC236}">
                <a16:creationId xmlns:a16="http://schemas.microsoft.com/office/drawing/2014/main" id="{839CE579-4B0A-4495-8561-67D365B4463D}"/>
              </a:ext>
            </a:extLst>
          </p:cNvPr>
          <p:cNvGrpSpPr/>
          <p:nvPr/>
        </p:nvGrpSpPr>
        <p:grpSpPr>
          <a:xfrm>
            <a:off x="5566687" y="430239"/>
            <a:ext cx="4065165" cy="640080"/>
            <a:chOff x="5945505" y="313749"/>
            <a:chExt cx="4065165" cy="640080"/>
          </a:xfrm>
        </p:grpSpPr>
        <p:sp>
          <p:nvSpPr>
            <p:cNvPr id="1257" name="Rectangle 1256">
              <a:extLst>
                <a:ext uri="{FF2B5EF4-FFF2-40B4-BE49-F238E27FC236}">
                  <a16:creationId xmlns:a16="http://schemas.microsoft.com/office/drawing/2014/main" id="{42015A83-AA67-4D01-878C-6BB7602BFE54}"/>
                </a:ext>
              </a:extLst>
            </p:cNvPr>
            <p:cNvSpPr/>
            <p:nvPr/>
          </p:nvSpPr>
          <p:spPr bwMode="auto">
            <a:xfrm>
              <a:off x="5945505" y="313749"/>
              <a:ext cx="4065165" cy="640080"/>
            </a:xfrm>
            <a:prstGeom prst="rect">
              <a:avLst/>
            </a:prstGeom>
            <a:solidFill>
              <a:schemeClr val="bg1"/>
            </a:solidFill>
            <a:ln w="19050">
              <a:noFill/>
              <a:headEnd type="none" w="med" len="med"/>
              <a:tailEnd type="none" w="med" len="med"/>
            </a:ln>
            <a:effectLst>
              <a:outerShdw blurRad="1905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1258" name="Straight Connector 1257">
              <a:extLst>
                <a:ext uri="{FF2B5EF4-FFF2-40B4-BE49-F238E27FC236}">
                  <a16:creationId xmlns:a16="http://schemas.microsoft.com/office/drawing/2014/main" id="{65491D0D-A63E-42DB-8D34-174D7E788AC0}"/>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779BDFA5-F9AF-4C63-97E0-34C4803F13B2}"/>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0" name="TextBox 1259">
              <a:extLst>
                <a:ext uri="{FF2B5EF4-FFF2-40B4-BE49-F238E27FC236}">
                  <a16:creationId xmlns:a16="http://schemas.microsoft.com/office/drawing/2014/main" id="{4E1124DC-E88A-4D5F-8024-7ECA5E6A45DD}"/>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1261" name="TextBox 1260">
              <a:extLst>
                <a:ext uri="{FF2B5EF4-FFF2-40B4-BE49-F238E27FC236}">
                  <a16:creationId xmlns:a16="http://schemas.microsoft.com/office/drawing/2014/main" id="{2DAFDB7F-CA65-4CDB-A9E6-707929F1AF6D}"/>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1262" name="TextBox 1261">
              <a:extLst>
                <a:ext uri="{FF2B5EF4-FFF2-40B4-BE49-F238E27FC236}">
                  <a16:creationId xmlns:a16="http://schemas.microsoft.com/office/drawing/2014/main" id="{2197D1ED-B022-41A2-B0AF-6BE803EE3C45}"/>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1263" name="Graphic 1262" descr="Chat bubble">
              <a:extLst>
                <a:ext uri="{FF2B5EF4-FFF2-40B4-BE49-F238E27FC236}">
                  <a16:creationId xmlns:a16="http://schemas.microsoft.com/office/drawing/2014/main" id="{87D3DE2C-E21A-478F-817A-A22BD3864F7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421865" y="631861"/>
              <a:ext cx="244878" cy="244878"/>
            </a:xfrm>
            <a:prstGeom prst="rect">
              <a:avLst/>
            </a:prstGeom>
          </p:spPr>
        </p:pic>
        <p:cxnSp>
          <p:nvCxnSpPr>
            <p:cNvPr id="1264" name="Straight Connector 1263">
              <a:extLst>
                <a:ext uri="{FF2B5EF4-FFF2-40B4-BE49-F238E27FC236}">
                  <a16:creationId xmlns:a16="http://schemas.microsoft.com/office/drawing/2014/main" id="{81DF01E7-EEAA-4E57-AB07-14A7E288A127}"/>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5" name="TextBox 1264">
              <a:extLst>
                <a:ext uri="{FF2B5EF4-FFF2-40B4-BE49-F238E27FC236}">
                  <a16:creationId xmlns:a16="http://schemas.microsoft.com/office/drawing/2014/main" id="{E8497729-7625-4566-A18E-C1A935266DB7}"/>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sp>
        <p:nvSpPr>
          <p:cNvPr id="1266" name="TextBox 1265">
            <a:extLst>
              <a:ext uri="{FF2B5EF4-FFF2-40B4-BE49-F238E27FC236}">
                <a16:creationId xmlns:a16="http://schemas.microsoft.com/office/drawing/2014/main" id="{BDB5C601-62DB-45C6-8577-E9307E11E5D8}"/>
              </a:ext>
            </a:extLst>
          </p:cNvPr>
          <p:cNvSpPr txBox="1"/>
          <p:nvPr/>
        </p:nvSpPr>
        <p:spPr>
          <a:xfrm rot="16200000">
            <a:off x="-120802" y="5141832"/>
            <a:ext cx="130426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1267" name="TextBox 1266">
            <a:extLst>
              <a:ext uri="{FF2B5EF4-FFF2-40B4-BE49-F238E27FC236}">
                <a16:creationId xmlns:a16="http://schemas.microsoft.com/office/drawing/2014/main" id="{9D8F8025-65B7-4AB5-BEC0-78B040A70EC1}"/>
              </a:ext>
            </a:extLst>
          </p:cNvPr>
          <p:cNvSpPr txBox="1"/>
          <p:nvPr/>
        </p:nvSpPr>
        <p:spPr>
          <a:xfrm rot="16200000">
            <a:off x="21403" y="2467089"/>
            <a:ext cx="1041375"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1268" name="Group 4">
            <a:extLst>
              <a:ext uri="{FF2B5EF4-FFF2-40B4-BE49-F238E27FC236}">
                <a16:creationId xmlns:a16="http://schemas.microsoft.com/office/drawing/2014/main" id="{50457ED0-FEE9-40D8-B85E-13D6DEB8FFED}"/>
              </a:ext>
            </a:extLst>
          </p:cNvPr>
          <p:cNvGrpSpPr>
            <a:grpSpLocks noChangeAspect="1"/>
          </p:cNvGrpSpPr>
          <p:nvPr/>
        </p:nvGrpSpPr>
        <p:grpSpPr bwMode="auto">
          <a:xfrm>
            <a:off x="315078" y="3648438"/>
            <a:ext cx="454025" cy="454025"/>
            <a:chOff x="380" y="3325"/>
            <a:chExt cx="286" cy="286"/>
          </a:xfrm>
          <a:solidFill>
            <a:schemeClr val="accent2"/>
          </a:solidFill>
        </p:grpSpPr>
        <p:sp>
          <p:nvSpPr>
            <p:cNvPr id="1269" name="Freeform 5">
              <a:extLst>
                <a:ext uri="{FF2B5EF4-FFF2-40B4-BE49-F238E27FC236}">
                  <a16:creationId xmlns:a16="http://schemas.microsoft.com/office/drawing/2014/main" id="{597BC0C9-AC1B-4AEB-83D3-AB6BA50ECEB5}"/>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0" name="Oval 6">
              <a:extLst>
                <a:ext uri="{FF2B5EF4-FFF2-40B4-BE49-F238E27FC236}">
                  <a16:creationId xmlns:a16="http://schemas.microsoft.com/office/drawing/2014/main" id="{19AC7738-0B70-4A66-84B2-E093A670BA52}"/>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1" name="Oval 7">
              <a:extLst>
                <a:ext uri="{FF2B5EF4-FFF2-40B4-BE49-F238E27FC236}">
                  <a16:creationId xmlns:a16="http://schemas.microsoft.com/office/drawing/2014/main" id="{9A913AC7-9003-4635-AFB9-065BA28C10B5}"/>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Oval 8">
              <a:extLst>
                <a:ext uri="{FF2B5EF4-FFF2-40B4-BE49-F238E27FC236}">
                  <a16:creationId xmlns:a16="http://schemas.microsoft.com/office/drawing/2014/main" id="{0EF52C5D-7365-46B1-9746-6BB7B26B9B32}"/>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Oval 9">
              <a:extLst>
                <a:ext uri="{FF2B5EF4-FFF2-40B4-BE49-F238E27FC236}">
                  <a16:creationId xmlns:a16="http://schemas.microsoft.com/office/drawing/2014/main" id="{E53A7F6B-1686-4BAA-9694-3E40B53F21BC}"/>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Oval 10">
              <a:extLst>
                <a:ext uri="{FF2B5EF4-FFF2-40B4-BE49-F238E27FC236}">
                  <a16:creationId xmlns:a16="http://schemas.microsoft.com/office/drawing/2014/main" id="{227D2176-F27F-4D3A-BA05-9549A8A91F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5" name="Oval 11">
              <a:extLst>
                <a:ext uri="{FF2B5EF4-FFF2-40B4-BE49-F238E27FC236}">
                  <a16:creationId xmlns:a16="http://schemas.microsoft.com/office/drawing/2014/main" id="{DCB949F2-81AB-4C00-AE39-4E592A0C8A4B}"/>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6" name="Oval 12">
              <a:extLst>
                <a:ext uri="{FF2B5EF4-FFF2-40B4-BE49-F238E27FC236}">
                  <a16:creationId xmlns:a16="http://schemas.microsoft.com/office/drawing/2014/main" id="{D6346F3D-2E54-4381-ACD9-3B26E52803C2}"/>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77" name="Straight Connector 1276">
            <a:extLst>
              <a:ext uri="{FF2B5EF4-FFF2-40B4-BE49-F238E27FC236}">
                <a16:creationId xmlns:a16="http://schemas.microsoft.com/office/drawing/2014/main" id="{6F2A538A-100C-444F-B3BB-F8CCEC825B10}"/>
              </a:ext>
            </a:extLst>
          </p:cNvPr>
          <p:cNvCxnSpPr>
            <a:cxnSpLocks/>
          </p:cNvCxnSpPr>
          <p:nvPr/>
        </p:nvCxnSpPr>
        <p:spPr>
          <a:xfrm>
            <a:off x="378987" y="6136024"/>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DEF11396-8EB4-451E-8115-4DB737725EE8}"/>
              </a:ext>
            </a:extLst>
          </p:cNvPr>
          <p:cNvCxnSpPr>
            <a:cxnSpLocks/>
          </p:cNvCxnSpPr>
          <p:nvPr/>
        </p:nvCxnSpPr>
        <p:spPr>
          <a:xfrm>
            <a:off x="4313739" y="6136024"/>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Arrow Connector 1279">
            <a:extLst>
              <a:ext uri="{FF2B5EF4-FFF2-40B4-BE49-F238E27FC236}">
                <a16:creationId xmlns:a16="http://schemas.microsoft.com/office/drawing/2014/main" id="{BC4B9FDC-175D-45A1-A93C-2DEA5D4F14D3}"/>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281" name="Group 1280">
            <a:extLst>
              <a:ext uri="{FF2B5EF4-FFF2-40B4-BE49-F238E27FC236}">
                <a16:creationId xmlns:a16="http://schemas.microsoft.com/office/drawing/2014/main" id="{8939789A-DA2B-469F-B8B0-D7E4DBE5251E}"/>
              </a:ext>
            </a:extLst>
          </p:cNvPr>
          <p:cNvGrpSpPr/>
          <p:nvPr/>
        </p:nvGrpSpPr>
        <p:grpSpPr>
          <a:xfrm>
            <a:off x="2338232" y="2728041"/>
            <a:ext cx="2560320" cy="490009"/>
            <a:chOff x="2338232" y="2728041"/>
            <a:chExt cx="2560320" cy="490009"/>
          </a:xfrm>
        </p:grpSpPr>
        <p:cxnSp>
          <p:nvCxnSpPr>
            <p:cNvPr id="1282" name="Straight Connector 25">
              <a:extLst>
                <a:ext uri="{FF2B5EF4-FFF2-40B4-BE49-F238E27FC236}">
                  <a16:creationId xmlns:a16="http://schemas.microsoft.com/office/drawing/2014/main" id="{01BB3608-917B-425A-B1DB-EEBE6E5A5C36}"/>
                </a:ext>
              </a:extLst>
            </p:cNvPr>
            <p:cNvCxnSpPr>
              <a:cxnSpLocks/>
            </p:cNvCxnSpPr>
            <p:nvPr/>
          </p:nvCxnSpPr>
          <p:spPr>
            <a:xfrm rot="10800000" flipV="1">
              <a:off x="2338232" y="3035170"/>
              <a:ext cx="2560320"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3" name="Speech Bubble: Rectangle with Corners Rounded 1282">
              <a:extLst>
                <a:ext uri="{FF2B5EF4-FFF2-40B4-BE49-F238E27FC236}">
                  <a16:creationId xmlns:a16="http://schemas.microsoft.com/office/drawing/2014/main" id="{29C5B947-9348-4FA0-A96B-B62B2DD1C27B}"/>
                </a:ext>
              </a:extLst>
            </p:cNvPr>
            <p:cNvSpPr/>
            <p:nvPr/>
          </p:nvSpPr>
          <p:spPr bwMode="auto">
            <a:xfrm>
              <a:off x="2404660" y="2757514"/>
              <a:ext cx="1333008" cy="327454"/>
            </a:xfrm>
            <a:prstGeom prst="wedgeRoundRectCallout">
              <a:avLst>
                <a:gd name="adj1" fmla="val 54698"/>
                <a:gd name="adj2" fmla="val 34488"/>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84" name="Graphic 1283" descr="Chat bubble">
              <a:extLst>
                <a:ext uri="{FF2B5EF4-FFF2-40B4-BE49-F238E27FC236}">
                  <a16:creationId xmlns:a16="http://schemas.microsoft.com/office/drawing/2014/main" id="{AA5AEBE8-89EF-4D44-B4A5-DCEBEB291C1D}"/>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421893" y="2803114"/>
              <a:ext cx="244878" cy="244878"/>
            </a:xfrm>
            <a:prstGeom prst="rect">
              <a:avLst/>
            </a:prstGeom>
          </p:spPr>
        </p:pic>
        <p:sp>
          <p:nvSpPr>
            <p:cNvPr id="1285" name="Rectangle 1284">
              <a:extLst>
                <a:ext uri="{FF2B5EF4-FFF2-40B4-BE49-F238E27FC236}">
                  <a16:creationId xmlns:a16="http://schemas.microsoft.com/office/drawing/2014/main" id="{F44BED09-3C65-4C0F-AD29-642743C521BA}"/>
                </a:ext>
              </a:extLst>
            </p:cNvPr>
            <p:cNvSpPr/>
            <p:nvPr/>
          </p:nvSpPr>
          <p:spPr>
            <a:xfrm>
              <a:off x="2607606" y="2728041"/>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86" name="Group 1285">
            <a:extLst>
              <a:ext uri="{FF2B5EF4-FFF2-40B4-BE49-F238E27FC236}">
                <a16:creationId xmlns:a16="http://schemas.microsoft.com/office/drawing/2014/main" id="{047857F7-A937-4944-9B4B-7635F6FA25B5}"/>
              </a:ext>
            </a:extLst>
          </p:cNvPr>
          <p:cNvGrpSpPr/>
          <p:nvPr/>
        </p:nvGrpSpPr>
        <p:grpSpPr>
          <a:xfrm>
            <a:off x="4580772" y="1284677"/>
            <a:ext cx="2505767" cy="1244083"/>
            <a:chOff x="4580772" y="1284677"/>
            <a:chExt cx="2505767" cy="1244083"/>
          </a:xfrm>
        </p:grpSpPr>
        <p:grpSp>
          <p:nvGrpSpPr>
            <p:cNvPr id="1287" name="Group 1286">
              <a:extLst>
                <a:ext uri="{FF2B5EF4-FFF2-40B4-BE49-F238E27FC236}">
                  <a16:creationId xmlns:a16="http://schemas.microsoft.com/office/drawing/2014/main" id="{ABF8C1ED-00A2-4805-B65E-CD5720F3B9A0}"/>
                </a:ext>
              </a:extLst>
            </p:cNvPr>
            <p:cNvGrpSpPr/>
            <p:nvPr/>
          </p:nvGrpSpPr>
          <p:grpSpPr>
            <a:xfrm>
              <a:off x="4580772" y="1284677"/>
              <a:ext cx="2214040" cy="1244083"/>
              <a:chOff x="4580772" y="1284677"/>
              <a:chExt cx="2214040" cy="1244083"/>
            </a:xfrm>
          </p:grpSpPr>
          <p:grpSp>
            <p:nvGrpSpPr>
              <p:cNvPr id="1290" name="Group 1289">
                <a:extLst>
                  <a:ext uri="{FF2B5EF4-FFF2-40B4-BE49-F238E27FC236}">
                    <a16:creationId xmlns:a16="http://schemas.microsoft.com/office/drawing/2014/main" id="{D3DEA29A-83C3-422C-BD75-28BDCADD9007}"/>
                  </a:ext>
                </a:extLst>
              </p:cNvPr>
              <p:cNvGrpSpPr/>
              <p:nvPr/>
            </p:nvGrpSpPr>
            <p:grpSpPr>
              <a:xfrm>
                <a:off x="4580772" y="1284677"/>
                <a:ext cx="2214040" cy="760970"/>
                <a:chOff x="4532928" y="4630046"/>
                <a:chExt cx="2214040" cy="760970"/>
              </a:xfrm>
            </p:grpSpPr>
            <p:sp>
              <p:nvSpPr>
                <p:cNvPr id="1292" name="Rectangle 1291">
                  <a:hlinkClick r:id="rId49" tooltip="Continuous Access Evaluation (CAE) provides timely response to policy violations or security issues for applications that support it "/>
                  <a:extLst>
                    <a:ext uri="{FF2B5EF4-FFF2-40B4-BE49-F238E27FC236}">
                      <a16:creationId xmlns:a16="http://schemas.microsoft.com/office/drawing/2014/main" id="{D6676DA2-BF3C-492B-8486-3F416FDD5D09}"/>
                    </a:ext>
                  </a:extLst>
                </p:cNvPr>
                <p:cNvSpPr/>
                <p:nvPr/>
              </p:nvSpPr>
              <p:spPr bwMode="auto">
                <a:xfrm>
                  <a:off x="4532928" y="4630046"/>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 Token Refresh</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security posture</a:t>
                  </a:r>
                </a:p>
              </p:txBody>
            </p:sp>
            <p:pic>
              <p:nvPicPr>
                <p:cNvPr id="1293" name="Graphic 1292" descr="Arrow circle">
                  <a:extLst>
                    <a:ext uri="{FF2B5EF4-FFF2-40B4-BE49-F238E27FC236}">
                      <a16:creationId xmlns:a16="http://schemas.microsoft.com/office/drawing/2014/main" id="{4613EEC7-654A-4B29-BB10-51B4FC6E623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37237" y="5092807"/>
                  <a:ext cx="261659" cy="261659"/>
                </a:xfrm>
                <a:prstGeom prst="rect">
                  <a:avLst/>
                </a:prstGeom>
              </p:spPr>
            </p:pic>
            <p:pic>
              <p:nvPicPr>
                <p:cNvPr id="1294" name="Graphic 1293" descr="Line arrow: Slight curve">
                  <a:extLst>
                    <a:ext uri="{FF2B5EF4-FFF2-40B4-BE49-F238E27FC236}">
                      <a16:creationId xmlns:a16="http://schemas.microsoft.com/office/drawing/2014/main" id="{8409666C-02F9-4216-ABA9-B907F3A7DF2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675833" y="4919216"/>
                  <a:ext cx="181356" cy="181356"/>
                </a:xfrm>
                <a:prstGeom prst="rect">
                  <a:avLst/>
                </a:prstGeom>
              </p:spPr>
            </p:pic>
          </p:grpSp>
          <p:cxnSp>
            <p:nvCxnSpPr>
              <p:cNvPr id="1291" name="Connector: Elbow 1290">
                <a:extLst>
                  <a:ext uri="{FF2B5EF4-FFF2-40B4-BE49-F238E27FC236}">
                    <a16:creationId xmlns:a16="http://schemas.microsoft.com/office/drawing/2014/main" id="{190E16DC-C781-4CD0-9E77-DBF2E5E8AD11}"/>
                  </a:ext>
                </a:extLst>
              </p:cNvPr>
              <p:cNvCxnSpPr>
                <a:cxnSpLocks/>
              </p:cNvCxnSpPr>
              <p:nvPr/>
            </p:nvCxnSpPr>
            <p:spPr>
              <a:xfrm flipH="1">
                <a:off x="5576867" y="2281872"/>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88" name="Freeform 124">
              <a:extLst>
                <a:ext uri="{FF2B5EF4-FFF2-40B4-BE49-F238E27FC236}">
                  <a16:creationId xmlns:a16="http://schemas.microsoft.com/office/drawing/2014/main" id="{B6B61564-697B-4415-A77F-E547F10F503E}"/>
                </a:ext>
              </a:extLst>
            </p:cNvPr>
            <p:cNvSpPr>
              <a:spLocks noEditPoints="1"/>
            </p:cNvSpPr>
            <p:nvPr/>
          </p:nvSpPr>
          <p:spPr bwMode="auto">
            <a:xfrm>
              <a:off x="5937307" y="2151742"/>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89" name="Rectangle 1288">
              <a:extLst>
                <a:ext uri="{FF2B5EF4-FFF2-40B4-BE49-F238E27FC236}">
                  <a16:creationId xmlns:a16="http://schemas.microsoft.com/office/drawing/2014/main" id="{2AEB9135-B2F1-4DF1-B62A-45E4A880C32F}"/>
                </a:ext>
              </a:extLst>
            </p:cNvPr>
            <p:cNvSpPr/>
            <p:nvPr/>
          </p:nvSpPr>
          <p:spPr>
            <a:xfrm>
              <a:off x="6165870" y="2137981"/>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
        <p:nvSpPr>
          <p:cNvPr id="1417" name="Rectangle 1416">
            <a:extLst>
              <a:ext uri="{FF2B5EF4-FFF2-40B4-BE49-F238E27FC236}">
                <a16:creationId xmlns:a16="http://schemas.microsoft.com/office/drawing/2014/main" id="{6F95D2BC-A38B-45C4-B088-877233F613DF}"/>
              </a:ext>
            </a:extLst>
          </p:cNvPr>
          <p:cNvSpPr/>
          <p:nvPr/>
        </p:nvSpPr>
        <p:spPr>
          <a:xfrm>
            <a:off x="588263" y="988008"/>
            <a:ext cx="2982163" cy="338554"/>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sp>
        <p:nvSpPr>
          <p:cNvPr id="1418" name="TextBox 1417">
            <a:extLst>
              <a:ext uri="{FF2B5EF4-FFF2-40B4-BE49-F238E27FC236}">
                <a16:creationId xmlns:a16="http://schemas.microsoft.com/office/drawing/2014/main" id="{1612975F-0035-4D7E-AAA1-59F286CBBBF5}"/>
              </a:ext>
            </a:extLst>
          </p:cNvPr>
          <p:cNvSpPr txBox="1"/>
          <p:nvPr/>
        </p:nvSpPr>
        <p:spPr>
          <a:xfrm>
            <a:off x="10055311" y="867186"/>
            <a:ext cx="1990778"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54"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452" name="Picture 1451">
            <a:extLst>
              <a:ext uri="{FF2B5EF4-FFF2-40B4-BE49-F238E27FC236}">
                <a16:creationId xmlns:a16="http://schemas.microsoft.com/office/drawing/2014/main" id="{EDDD7F74-2771-40AA-A3A2-A1380E14F0EA}"/>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bwMode="invGray">
          <a:xfrm>
            <a:off x="10055311" y="492073"/>
            <a:ext cx="1038388" cy="222436"/>
          </a:xfrm>
          <a:prstGeom prst="rect">
            <a:avLst/>
          </a:prstGeom>
        </p:spPr>
      </p:pic>
      <p:grpSp>
        <p:nvGrpSpPr>
          <p:cNvPr id="1453" name="Group 1452">
            <a:extLst>
              <a:ext uri="{FF2B5EF4-FFF2-40B4-BE49-F238E27FC236}">
                <a16:creationId xmlns:a16="http://schemas.microsoft.com/office/drawing/2014/main" id="{CA24F7E6-5DF8-47A8-A39C-69AC5C3866D5}"/>
              </a:ext>
            </a:extLst>
          </p:cNvPr>
          <p:cNvGrpSpPr/>
          <p:nvPr/>
        </p:nvGrpSpPr>
        <p:grpSpPr>
          <a:xfrm>
            <a:off x="6896617" y="4276631"/>
            <a:ext cx="811360" cy="1202467"/>
            <a:chOff x="6896617" y="4276631"/>
            <a:chExt cx="811360" cy="1202467"/>
          </a:xfrm>
        </p:grpSpPr>
        <p:sp>
          <p:nvSpPr>
            <p:cNvPr id="1454" name="Flowchart: Alternate Process 1453">
              <a:hlinkClick r:id="rId56"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F7E271A4-8F5B-4B49-96EC-0D176E25219C}"/>
                </a:ext>
              </a:extLst>
            </p:cNvPr>
            <p:cNvSpPr/>
            <p:nvPr/>
          </p:nvSpPr>
          <p:spPr bwMode="auto">
            <a:xfrm>
              <a:off x="6896617" y="4276631"/>
              <a:ext cx="811360" cy="120246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VPN and Remote Access Devices</a:t>
              </a:r>
            </a:p>
          </p:txBody>
        </p:sp>
        <p:pic>
          <p:nvPicPr>
            <p:cNvPr id="1455" name="Picture 2" descr="See the source image">
              <a:extLst>
                <a:ext uri="{FF2B5EF4-FFF2-40B4-BE49-F238E27FC236}">
                  <a16:creationId xmlns:a16="http://schemas.microsoft.com/office/drawing/2014/main" id="{0C626DD5-9269-451B-8882-D1B57EEECF40}"/>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958021" y="4584577"/>
              <a:ext cx="251102" cy="132286"/>
            </a:xfrm>
            <a:prstGeom prst="rect">
              <a:avLst/>
            </a:prstGeom>
            <a:noFill/>
            <a:extLst>
              <a:ext uri="{909E8E84-426E-40DD-AFC4-6F175D3DCCD1}">
                <a14:hiddenFill xmlns:a14="http://schemas.microsoft.com/office/drawing/2010/main">
                  <a:solidFill>
                    <a:srgbClr val="FFFFFF"/>
                  </a:solidFill>
                </a14:hiddenFill>
              </a:ext>
            </a:extLst>
          </p:spPr>
        </p:pic>
        <p:pic>
          <p:nvPicPr>
            <p:cNvPr id="1456" name="Picture 1455">
              <a:extLst>
                <a:ext uri="{FF2B5EF4-FFF2-40B4-BE49-F238E27FC236}">
                  <a16:creationId xmlns:a16="http://schemas.microsoft.com/office/drawing/2014/main" id="{E8F772E7-345F-435E-988B-4B03ABC75476}"/>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7496225" y="4590686"/>
              <a:ext cx="135822" cy="135824"/>
            </a:xfrm>
            <a:prstGeom prst="rect">
              <a:avLst/>
            </a:prstGeom>
          </p:spPr>
        </p:pic>
        <p:pic>
          <p:nvPicPr>
            <p:cNvPr id="1457" name="Picture 1456">
              <a:extLst>
                <a:ext uri="{FF2B5EF4-FFF2-40B4-BE49-F238E27FC236}">
                  <a16:creationId xmlns:a16="http://schemas.microsoft.com/office/drawing/2014/main" id="{DA64A8F6-BC3F-4053-8E47-0071FD2D7044}"/>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090939" y="4799091"/>
              <a:ext cx="162774" cy="162774"/>
            </a:xfrm>
            <a:prstGeom prst="rect">
              <a:avLst/>
            </a:prstGeom>
          </p:spPr>
        </p:pic>
        <p:pic>
          <p:nvPicPr>
            <p:cNvPr id="1458" name="Picture 2" descr="See the source image">
              <a:extLst>
                <a:ext uri="{FF2B5EF4-FFF2-40B4-BE49-F238E27FC236}">
                  <a16:creationId xmlns:a16="http://schemas.microsoft.com/office/drawing/2014/main" id="{42B2AA2E-393C-4D0D-BF9D-8BB90EB24EF5}"/>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265369" y="4569654"/>
              <a:ext cx="172548" cy="158462"/>
            </a:xfrm>
            <a:prstGeom prst="rect">
              <a:avLst/>
            </a:prstGeom>
            <a:noFill/>
            <a:extLst>
              <a:ext uri="{909E8E84-426E-40DD-AFC4-6F175D3DCCD1}">
                <a14:hiddenFill xmlns:a14="http://schemas.microsoft.com/office/drawing/2010/main">
                  <a:solidFill>
                    <a:srgbClr val="FFFFFF"/>
                  </a:solidFill>
                </a14:hiddenFill>
              </a:ext>
            </a:extLst>
          </p:spPr>
        </p:pic>
        <p:pic>
          <p:nvPicPr>
            <p:cNvPr id="1459" name="Picture 1458" descr="Shape&#10;&#10;Description automatically generated with medium confidence">
              <a:extLst>
                <a:ext uri="{FF2B5EF4-FFF2-40B4-BE49-F238E27FC236}">
                  <a16:creationId xmlns:a16="http://schemas.microsoft.com/office/drawing/2014/main" id="{DD327EF8-8244-4C8F-8744-970BC145B5A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293115" y="4375654"/>
              <a:ext cx="293690" cy="91256"/>
            </a:xfrm>
            <a:prstGeom prst="rect">
              <a:avLst/>
            </a:prstGeom>
          </p:spPr>
        </p:pic>
        <p:grpSp>
          <p:nvGrpSpPr>
            <p:cNvPr id="1460" name="Group 1459">
              <a:extLst>
                <a:ext uri="{FF2B5EF4-FFF2-40B4-BE49-F238E27FC236}">
                  <a16:creationId xmlns:a16="http://schemas.microsoft.com/office/drawing/2014/main" id="{C6E6CAF8-B605-4849-8274-8E31C980D318}"/>
                </a:ext>
              </a:extLst>
            </p:cNvPr>
            <p:cNvGrpSpPr/>
            <p:nvPr/>
          </p:nvGrpSpPr>
          <p:grpSpPr>
            <a:xfrm>
              <a:off x="7344316" y="4860672"/>
              <a:ext cx="196537" cy="47629"/>
              <a:chOff x="10639526" y="5971518"/>
              <a:chExt cx="196537" cy="47629"/>
            </a:xfrm>
          </p:grpSpPr>
          <p:sp>
            <p:nvSpPr>
              <p:cNvPr id="1462" name="Oval 1461">
                <a:extLst>
                  <a:ext uri="{FF2B5EF4-FFF2-40B4-BE49-F238E27FC236}">
                    <a16:creationId xmlns:a16="http://schemas.microsoft.com/office/drawing/2014/main" id="{92E182E7-2444-488A-BBC5-AF2DD40FA017}"/>
                  </a:ext>
                </a:extLst>
              </p:cNvPr>
              <p:cNvSpPr/>
              <p:nvPr/>
            </p:nvSpPr>
            <p:spPr bwMode="auto">
              <a:xfrm>
                <a:off x="10639526"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3" name="Oval 1462">
                <a:extLst>
                  <a:ext uri="{FF2B5EF4-FFF2-40B4-BE49-F238E27FC236}">
                    <a16:creationId xmlns:a16="http://schemas.microsoft.com/office/drawing/2014/main" id="{50119B32-778D-41BA-BA37-6CB6386D10C9}"/>
                  </a:ext>
                </a:extLst>
              </p:cNvPr>
              <p:cNvSpPr/>
              <p:nvPr/>
            </p:nvSpPr>
            <p:spPr bwMode="auto">
              <a:xfrm>
                <a:off x="1071397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4" name="Oval 1463">
                <a:extLst>
                  <a:ext uri="{FF2B5EF4-FFF2-40B4-BE49-F238E27FC236}">
                    <a16:creationId xmlns:a16="http://schemas.microsoft.com/office/drawing/2014/main" id="{62698BCF-020B-421D-B026-5A49530F9A2F}"/>
                  </a:ext>
                </a:extLst>
              </p:cNvPr>
              <p:cNvSpPr/>
              <p:nvPr/>
            </p:nvSpPr>
            <p:spPr bwMode="auto">
              <a:xfrm>
                <a:off x="1078843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461" name="Picture 2" descr="logo">
              <a:extLst>
                <a:ext uri="{FF2B5EF4-FFF2-40B4-BE49-F238E27FC236}">
                  <a16:creationId xmlns:a16="http://schemas.microsoft.com/office/drawing/2014/main" id="{7250C508-C67E-46EA-9B31-2E833F4D4F1C}"/>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r="66101"/>
            <a:stretch/>
          </p:blipFill>
          <p:spPr bwMode="auto">
            <a:xfrm>
              <a:off x="7012540" y="4349094"/>
              <a:ext cx="218445" cy="138464"/>
            </a:xfrm>
            <a:prstGeom prst="rect">
              <a:avLst/>
            </a:prstGeom>
            <a:noFill/>
            <a:extLst>
              <a:ext uri="{909E8E84-426E-40DD-AFC4-6F175D3DCCD1}">
                <a14:hiddenFill xmlns:a14="http://schemas.microsoft.com/office/drawing/2010/main">
                  <a:solidFill>
                    <a:srgbClr val="FFFFFF"/>
                  </a:solidFill>
                </a14:hiddenFill>
              </a:ext>
            </a:extLst>
          </p:spPr>
        </p:pic>
      </p:grpSp>
      <p:sp>
        <p:nvSpPr>
          <p:cNvPr id="1465" name="Rectangle: Rounded Corners 1464">
            <a:hlinkClick r:id="rId63" tooltip="Azure AD can be integrated with your existing remote access applications with Azure Active Directory (Azure AD) and Conditional Access using these tutorials."/>
            <a:extLst>
              <a:ext uri="{FF2B5EF4-FFF2-40B4-BE49-F238E27FC236}">
                <a16:creationId xmlns:a16="http://schemas.microsoft.com/office/drawing/2014/main" id="{FE2F86B5-F380-473D-BCFF-2E84A1902610}"/>
              </a:ext>
            </a:extLst>
          </p:cNvPr>
          <p:cNvSpPr/>
          <p:nvPr/>
        </p:nvSpPr>
        <p:spPr bwMode="auto">
          <a:xfrm>
            <a:off x="6881940" y="4296258"/>
            <a:ext cx="839732" cy="11840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6" name="Rectangle: Rounded Corners 1465">
            <a:hlinkClick r:id="rId64"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BCBCB1EC-BCA0-4665-A395-D55CBE1FECC2}"/>
              </a:ext>
            </a:extLst>
          </p:cNvPr>
          <p:cNvSpPr/>
          <p:nvPr/>
        </p:nvSpPr>
        <p:spPr bwMode="auto">
          <a:xfrm>
            <a:off x="6051484" y="4045312"/>
            <a:ext cx="604846" cy="24972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7" name="Rectangle 1466">
            <a:hlinkClick r:id="rId65"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040B93B8-6D43-4E8B-BEAA-89A974C2FE3C}"/>
              </a:ext>
            </a:extLst>
          </p:cNvPr>
          <p:cNvSpPr/>
          <p:nvPr/>
        </p:nvSpPr>
        <p:spPr>
          <a:xfrm>
            <a:off x="797591" y="3660321"/>
            <a:ext cx="1723987"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Microsoft Threat Intelligence </a:t>
            </a:r>
            <a:b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 &amp;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468" name="Group 1467">
            <a:extLst>
              <a:ext uri="{FF2B5EF4-FFF2-40B4-BE49-F238E27FC236}">
                <a16:creationId xmlns:a16="http://schemas.microsoft.com/office/drawing/2014/main" id="{86FB9179-37B0-4E18-BF15-448675594F33}"/>
              </a:ext>
            </a:extLst>
          </p:cNvPr>
          <p:cNvGrpSpPr/>
          <p:nvPr/>
        </p:nvGrpSpPr>
        <p:grpSpPr>
          <a:xfrm>
            <a:off x="6144080" y="1224191"/>
            <a:ext cx="5421156" cy="1526310"/>
            <a:chOff x="6144080" y="1224191"/>
            <a:chExt cx="5421156" cy="1526310"/>
          </a:xfrm>
        </p:grpSpPr>
        <p:pic>
          <p:nvPicPr>
            <p:cNvPr id="1469" name="Picture 1468">
              <a:extLst>
                <a:ext uri="{FF2B5EF4-FFF2-40B4-BE49-F238E27FC236}">
                  <a16:creationId xmlns:a16="http://schemas.microsoft.com/office/drawing/2014/main" id="{43BF1206-5877-4973-88DF-ED8E3CFE93DF}"/>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050456" y="1537864"/>
              <a:ext cx="93267" cy="121670"/>
            </a:xfrm>
            <a:prstGeom prst="rect">
              <a:avLst/>
            </a:prstGeom>
            <a:solidFill>
              <a:schemeClr val="bg1"/>
            </a:solidFill>
          </p:spPr>
        </p:pic>
        <p:sp>
          <p:nvSpPr>
            <p:cNvPr id="1470" name="Rectangle 1469">
              <a:extLst>
                <a:ext uri="{FF2B5EF4-FFF2-40B4-BE49-F238E27FC236}">
                  <a16:creationId xmlns:a16="http://schemas.microsoft.com/office/drawing/2014/main" id="{8BC6E02C-37D0-4B70-A8F0-BCAB6AD742A3}"/>
                </a:ext>
              </a:extLst>
            </p:cNvPr>
            <p:cNvSpPr/>
            <p:nvPr/>
          </p:nvSpPr>
          <p:spPr>
            <a:xfrm>
              <a:off x="1009720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1471" name="Rectangle 1470">
              <a:extLst>
                <a:ext uri="{FF2B5EF4-FFF2-40B4-BE49-F238E27FC236}">
                  <a16:creationId xmlns:a16="http://schemas.microsoft.com/office/drawing/2014/main" id="{3D1C11A3-7D5B-4B64-AABB-E0B15EFAE343}"/>
                </a:ext>
              </a:extLst>
            </p:cNvPr>
            <p:cNvSpPr/>
            <p:nvPr/>
          </p:nvSpPr>
          <p:spPr>
            <a:xfrm>
              <a:off x="10089768" y="1654788"/>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1472" name="Picture 1471">
              <a:extLst>
                <a:ext uri="{FF2B5EF4-FFF2-40B4-BE49-F238E27FC236}">
                  <a16:creationId xmlns:a16="http://schemas.microsoft.com/office/drawing/2014/main" id="{E0572D0F-30A5-46F0-8CBE-09490FF12D10}"/>
                </a:ext>
              </a:extLst>
            </p:cNvPr>
            <p:cNvPicPr>
              <a:picLocks noChangeAspect="1"/>
            </p:cNvPicPr>
            <p:nvPr/>
          </p:nvPicPr>
          <p:blipFill rotWithShape="1">
            <a:blip r:embed="rId67">
              <a:extLst>
                <a:ext uri="{28A0092B-C50C-407E-A947-70E740481C1C}">
                  <a14:useLocalDpi xmlns:a14="http://schemas.microsoft.com/office/drawing/2010/main" val="0"/>
                </a:ext>
              </a:extLst>
            </a:blip>
            <a:srcRect l="24842" r="29173" b="35506"/>
            <a:stretch/>
          </p:blipFill>
          <p:spPr>
            <a:xfrm>
              <a:off x="10040531" y="1710019"/>
              <a:ext cx="113442" cy="151148"/>
            </a:xfrm>
            <a:prstGeom prst="rect">
              <a:avLst/>
            </a:prstGeom>
          </p:spPr>
        </p:pic>
        <p:sp>
          <p:nvSpPr>
            <p:cNvPr id="1473" name="Rectangle 1472">
              <a:extLst>
                <a:ext uri="{FF2B5EF4-FFF2-40B4-BE49-F238E27FC236}">
                  <a16:creationId xmlns:a16="http://schemas.microsoft.com/office/drawing/2014/main" id="{DC1FCE42-561E-43D3-828A-3CF8435255C7}"/>
                </a:ext>
              </a:extLst>
            </p:cNvPr>
            <p:cNvSpPr/>
            <p:nvPr/>
          </p:nvSpPr>
          <p:spPr>
            <a:xfrm>
              <a:off x="10031177" y="1224191"/>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cxnSp>
          <p:nvCxnSpPr>
            <p:cNvPr id="1474" name="Connector: Elbow 1473">
              <a:extLst>
                <a:ext uri="{FF2B5EF4-FFF2-40B4-BE49-F238E27FC236}">
                  <a16:creationId xmlns:a16="http://schemas.microsoft.com/office/drawing/2014/main" id="{372555C9-EC6D-4578-AB3B-1DF0BF7C9050}"/>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5" name="Connector: Elbow 1474">
              <a:extLst>
                <a:ext uri="{FF2B5EF4-FFF2-40B4-BE49-F238E27FC236}">
                  <a16:creationId xmlns:a16="http://schemas.microsoft.com/office/drawing/2014/main" id="{D675D5FD-08F1-4B48-B031-446C772A20E7}"/>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6" name="Speech Bubble: Rectangle with Corners Rounded 1475">
              <a:extLst>
                <a:ext uri="{FF2B5EF4-FFF2-40B4-BE49-F238E27FC236}">
                  <a16:creationId xmlns:a16="http://schemas.microsoft.com/office/drawing/2014/main" id="{87D09D1B-1370-4412-8E7D-7E8E9AC505E2}"/>
                </a:ext>
              </a:extLst>
            </p:cNvPr>
            <p:cNvSpPr/>
            <p:nvPr/>
          </p:nvSpPr>
          <p:spPr bwMode="auto">
            <a:xfrm>
              <a:off x="7385939" y="1465127"/>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1477" name="Graphic 1476" descr="Chat bubble">
              <a:extLst>
                <a:ext uri="{FF2B5EF4-FFF2-40B4-BE49-F238E27FC236}">
                  <a16:creationId xmlns:a16="http://schemas.microsoft.com/office/drawing/2014/main" id="{EF2440B5-CE88-4351-9F35-A97CD49CE6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435127" y="1526444"/>
              <a:ext cx="244878" cy="244878"/>
            </a:xfrm>
            <a:prstGeom prst="rect">
              <a:avLst/>
            </a:prstGeom>
          </p:spPr>
        </p:pic>
      </p:grpSp>
      <p:grpSp>
        <p:nvGrpSpPr>
          <p:cNvPr id="1478" name="Group 1477">
            <a:extLst>
              <a:ext uri="{FF2B5EF4-FFF2-40B4-BE49-F238E27FC236}">
                <a16:creationId xmlns:a16="http://schemas.microsoft.com/office/drawing/2014/main" id="{DAF00C54-D6F3-4C3E-BAD2-3A4C6EE1756A}"/>
              </a:ext>
            </a:extLst>
          </p:cNvPr>
          <p:cNvGrpSpPr/>
          <p:nvPr/>
        </p:nvGrpSpPr>
        <p:grpSpPr>
          <a:xfrm>
            <a:off x="4730870" y="2532601"/>
            <a:ext cx="2035922" cy="2035922"/>
            <a:chOff x="4730870" y="2532601"/>
            <a:chExt cx="2035922" cy="2035922"/>
          </a:xfrm>
        </p:grpSpPr>
        <p:grpSp>
          <p:nvGrpSpPr>
            <p:cNvPr id="1479" name="Group 1478">
              <a:extLst>
                <a:ext uri="{FF2B5EF4-FFF2-40B4-BE49-F238E27FC236}">
                  <a16:creationId xmlns:a16="http://schemas.microsoft.com/office/drawing/2014/main" id="{AAD363CC-D03F-4CFF-81BA-39CE3C1419C1}"/>
                </a:ext>
              </a:extLst>
            </p:cNvPr>
            <p:cNvGrpSpPr/>
            <p:nvPr/>
          </p:nvGrpSpPr>
          <p:grpSpPr>
            <a:xfrm>
              <a:off x="4730870" y="2532601"/>
              <a:ext cx="2035922" cy="2035922"/>
              <a:chOff x="4730870" y="2532601"/>
              <a:chExt cx="2035922" cy="2035922"/>
            </a:xfrm>
          </p:grpSpPr>
          <p:sp>
            <p:nvSpPr>
              <p:cNvPr id="1482" name="Oval 1481">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D854795-F986-427C-895B-5BB06D1DEA8F}"/>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1483" name="Group 1482">
                <a:extLst>
                  <a:ext uri="{FF2B5EF4-FFF2-40B4-BE49-F238E27FC236}">
                    <a16:creationId xmlns:a16="http://schemas.microsoft.com/office/drawing/2014/main" id="{9C6A4AFC-0C82-4084-A6D1-D3171B383A2D}"/>
                  </a:ext>
                </a:extLst>
              </p:cNvPr>
              <p:cNvGrpSpPr/>
              <p:nvPr/>
            </p:nvGrpSpPr>
            <p:grpSpPr>
              <a:xfrm>
                <a:off x="5610959" y="2697970"/>
                <a:ext cx="716814" cy="328712"/>
                <a:chOff x="4841248" y="2536588"/>
                <a:chExt cx="1278249" cy="586170"/>
              </a:xfrm>
            </p:grpSpPr>
            <p:sp>
              <p:nvSpPr>
                <p:cNvPr id="1491" name="Flowchart: Decision 1490">
                  <a:extLst>
                    <a:ext uri="{FF2B5EF4-FFF2-40B4-BE49-F238E27FC236}">
                      <a16:creationId xmlns:a16="http://schemas.microsoft.com/office/drawing/2014/main" id="{2AF77195-04D1-4EEC-8C5A-E920027CFC90}"/>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2" name="Straight Arrow Connector 1491">
                  <a:extLst>
                    <a:ext uri="{FF2B5EF4-FFF2-40B4-BE49-F238E27FC236}">
                      <a16:creationId xmlns:a16="http://schemas.microsoft.com/office/drawing/2014/main" id="{20786B6F-8C2E-4556-B336-ED0B5237BFC2}"/>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93" name="Rectangle 1492">
                  <a:extLst>
                    <a:ext uri="{FF2B5EF4-FFF2-40B4-BE49-F238E27FC236}">
                      <a16:creationId xmlns:a16="http://schemas.microsoft.com/office/drawing/2014/main" id="{89739DA6-D044-4142-8E39-BB140319374E}"/>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4" name="Group 1493">
                  <a:extLst>
                    <a:ext uri="{FF2B5EF4-FFF2-40B4-BE49-F238E27FC236}">
                      <a16:creationId xmlns:a16="http://schemas.microsoft.com/office/drawing/2014/main" id="{70374D6B-09EF-4866-9E78-7D37BCC16FF0}"/>
                    </a:ext>
                  </a:extLst>
                </p:cNvPr>
                <p:cNvGrpSpPr/>
                <p:nvPr/>
              </p:nvGrpSpPr>
              <p:grpSpPr>
                <a:xfrm>
                  <a:off x="5184128" y="2729796"/>
                  <a:ext cx="246315" cy="202204"/>
                  <a:chOff x="5226988" y="2702783"/>
                  <a:chExt cx="318420" cy="202204"/>
                </a:xfrm>
              </p:grpSpPr>
              <p:sp>
                <p:nvSpPr>
                  <p:cNvPr id="1498" name="Rectangle 1497">
                    <a:extLst>
                      <a:ext uri="{FF2B5EF4-FFF2-40B4-BE49-F238E27FC236}">
                        <a16:creationId xmlns:a16="http://schemas.microsoft.com/office/drawing/2014/main" id="{9A734029-6650-47A6-ACC8-7EE977B3AEBF}"/>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9" name="Rectangle 1498">
                    <a:extLst>
                      <a:ext uri="{FF2B5EF4-FFF2-40B4-BE49-F238E27FC236}">
                        <a16:creationId xmlns:a16="http://schemas.microsoft.com/office/drawing/2014/main" id="{8F11E79F-351D-485E-9C06-4319348DE1DA}"/>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5" name="Oval 1494">
                  <a:extLst>
                    <a:ext uri="{FF2B5EF4-FFF2-40B4-BE49-F238E27FC236}">
                      <a16:creationId xmlns:a16="http://schemas.microsoft.com/office/drawing/2014/main" id="{DE3F7E39-9EA9-4166-853B-742EB955719D}"/>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6" name="Oval 1495">
                  <a:extLst>
                    <a:ext uri="{FF2B5EF4-FFF2-40B4-BE49-F238E27FC236}">
                      <a16:creationId xmlns:a16="http://schemas.microsoft.com/office/drawing/2014/main" id="{08A57ADB-2112-48A4-B605-1E6853214A71}"/>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7" name="Oval 1496">
                  <a:extLst>
                    <a:ext uri="{FF2B5EF4-FFF2-40B4-BE49-F238E27FC236}">
                      <a16:creationId xmlns:a16="http://schemas.microsoft.com/office/drawing/2014/main" id="{11BDE473-F4E4-4F0D-9717-7DB313FF24C9}"/>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84" name="Freeform: Shape 1483">
                <a:hlinkClick r:id="rId69"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64A0CF0-D3AB-4BC8-BE53-9EEA733FC456}"/>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1485" name="Freeform: Shape 1484">
                <a:hlinkClick r:id="rId70"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E96D17F-E239-4892-85BD-0E8DE62366CE}"/>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1486" name="Group 1485">
                <a:extLst>
                  <a:ext uri="{FF2B5EF4-FFF2-40B4-BE49-F238E27FC236}">
                    <a16:creationId xmlns:a16="http://schemas.microsoft.com/office/drawing/2014/main" id="{DFF3B82A-B13D-4E17-AA00-591102EB84F3}"/>
                  </a:ext>
                </a:extLst>
              </p:cNvPr>
              <p:cNvGrpSpPr/>
              <p:nvPr/>
            </p:nvGrpSpPr>
            <p:grpSpPr>
              <a:xfrm>
                <a:off x="5183887" y="2697096"/>
                <a:ext cx="346347" cy="346347"/>
                <a:chOff x="6364588" y="5695686"/>
                <a:chExt cx="516315" cy="516315"/>
              </a:xfrm>
            </p:grpSpPr>
            <p:sp>
              <p:nvSpPr>
                <p:cNvPr id="1487" name="Oval 1486">
                  <a:extLst>
                    <a:ext uri="{FF2B5EF4-FFF2-40B4-BE49-F238E27FC236}">
                      <a16:creationId xmlns:a16="http://schemas.microsoft.com/office/drawing/2014/main" id="{1570D847-59EA-40C0-9605-F465328C174F}"/>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8" name="Group 1487">
                  <a:extLst>
                    <a:ext uri="{FF2B5EF4-FFF2-40B4-BE49-F238E27FC236}">
                      <a16:creationId xmlns:a16="http://schemas.microsoft.com/office/drawing/2014/main" id="{802FE391-EE70-4F1F-A5E5-8213492998DE}"/>
                    </a:ext>
                  </a:extLst>
                </p:cNvPr>
                <p:cNvGrpSpPr/>
                <p:nvPr/>
              </p:nvGrpSpPr>
              <p:grpSpPr>
                <a:xfrm>
                  <a:off x="6497358" y="5795347"/>
                  <a:ext cx="250774" cy="280274"/>
                  <a:chOff x="5593458" y="2766299"/>
                  <a:chExt cx="268374" cy="299948"/>
                </a:xfrm>
                <a:solidFill>
                  <a:schemeClr val="bg1"/>
                </a:solidFill>
              </p:grpSpPr>
              <p:sp>
                <p:nvSpPr>
                  <p:cNvPr id="1489" name="Freeform 1059">
                    <a:extLst>
                      <a:ext uri="{FF2B5EF4-FFF2-40B4-BE49-F238E27FC236}">
                        <a16:creationId xmlns:a16="http://schemas.microsoft.com/office/drawing/2014/main" id="{C8AB4894-EEE2-4672-B613-A8B49A46F26A}"/>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490" name="Oval 1060">
                    <a:extLst>
                      <a:ext uri="{FF2B5EF4-FFF2-40B4-BE49-F238E27FC236}">
                        <a16:creationId xmlns:a16="http://schemas.microsoft.com/office/drawing/2014/main" id="{22A8DB93-875D-4AD8-BD98-2C02545D81E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1480" name="Graphic 1479">
              <a:extLst>
                <a:ext uri="{FF2B5EF4-FFF2-40B4-BE49-F238E27FC236}">
                  <a16:creationId xmlns:a16="http://schemas.microsoft.com/office/drawing/2014/main" id="{70D75720-F9BE-453B-BFA9-93AC6D047A6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42737" y="3712276"/>
              <a:ext cx="183196" cy="183196"/>
            </a:xfrm>
            <a:prstGeom prst="rect">
              <a:avLst/>
            </a:prstGeom>
          </p:spPr>
        </p:pic>
        <p:pic>
          <p:nvPicPr>
            <p:cNvPr id="1481" name="Graphic 1480">
              <a:extLst>
                <a:ext uri="{FF2B5EF4-FFF2-40B4-BE49-F238E27FC236}">
                  <a16:creationId xmlns:a16="http://schemas.microsoft.com/office/drawing/2014/main" id="{3F8C73FF-015E-4251-94CD-F1016511462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50841" y="4073888"/>
              <a:ext cx="183196" cy="183196"/>
            </a:xfrm>
            <a:prstGeom prst="rect">
              <a:avLst/>
            </a:prstGeom>
          </p:spPr>
        </p:pic>
      </p:grpSp>
      <p:grpSp>
        <p:nvGrpSpPr>
          <p:cNvPr id="6" name="Group 5">
            <a:extLst>
              <a:ext uri="{FF2B5EF4-FFF2-40B4-BE49-F238E27FC236}">
                <a16:creationId xmlns:a16="http://schemas.microsoft.com/office/drawing/2014/main" id="{5399013E-E381-47B8-904C-A256055D162E}"/>
              </a:ext>
            </a:extLst>
          </p:cNvPr>
          <p:cNvGrpSpPr/>
          <p:nvPr/>
        </p:nvGrpSpPr>
        <p:grpSpPr>
          <a:xfrm>
            <a:off x="9997313" y="1958799"/>
            <a:ext cx="1737487" cy="543566"/>
            <a:chOff x="9997313" y="1958799"/>
            <a:chExt cx="1737487" cy="543566"/>
          </a:xfrm>
        </p:grpSpPr>
        <p:sp>
          <p:nvSpPr>
            <p:cNvPr id="1222" name="Rectangle 1221">
              <a:extLst>
                <a:ext uri="{FF2B5EF4-FFF2-40B4-BE49-F238E27FC236}">
                  <a16:creationId xmlns:a16="http://schemas.microsoft.com/office/drawing/2014/main" id="{675EFEBF-B0F9-41F8-854F-31CACC7503AB}"/>
                </a:ext>
              </a:extLst>
            </p:cNvPr>
            <p:cNvSpPr/>
            <p:nvPr/>
          </p:nvSpPr>
          <p:spPr>
            <a:xfrm>
              <a:off x="10031177" y="1958799"/>
              <a:ext cx="170362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sp>
          <p:nvSpPr>
            <p:cNvPr id="1225" name="Freeform 6">
              <a:extLst>
                <a:ext uri="{FF2B5EF4-FFF2-40B4-BE49-F238E27FC236}">
                  <a16:creationId xmlns:a16="http://schemas.microsoft.com/office/drawing/2014/main" id="{48E66C1C-B886-43A2-A356-73EAB1E1196F}"/>
                </a:ext>
              </a:extLst>
            </p:cNvPr>
            <p:cNvSpPr>
              <a:spLocks noEditPoints="1"/>
            </p:cNvSpPr>
            <p:nvPr/>
          </p:nvSpPr>
          <p:spPr bwMode="auto">
            <a:xfrm>
              <a:off x="10364941" y="2373095"/>
              <a:ext cx="86873" cy="8595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226" name="Picture 1225">
              <a:extLst>
                <a:ext uri="{FF2B5EF4-FFF2-40B4-BE49-F238E27FC236}">
                  <a16:creationId xmlns:a16="http://schemas.microsoft.com/office/drawing/2014/main" id="{640177C5-53A3-4D50-9EAE-590828D91AD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7313" y="2221118"/>
              <a:ext cx="340113" cy="253610"/>
            </a:xfrm>
            <a:prstGeom prst="rect">
              <a:avLst/>
            </a:prstGeom>
          </p:spPr>
        </p:pic>
        <p:sp>
          <p:nvSpPr>
            <p:cNvPr id="1227" name="Rectangle 1226">
              <a:hlinkClick r:id="rId71" tooltip="Login to a Linux virtual machine in Azure with Azure Active Directory using SSH certificate-based authentication"/>
              <a:extLst>
                <a:ext uri="{FF2B5EF4-FFF2-40B4-BE49-F238E27FC236}">
                  <a16:creationId xmlns:a16="http://schemas.microsoft.com/office/drawing/2014/main" id="{3DF91426-E531-44CD-944C-A0FDC9CC2CAC}"/>
                </a:ext>
              </a:extLst>
            </p:cNvPr>
            <p:cNvSpPr/>
            <p:nvPr/>
          </p:nvSpPr>
          <p:spPr>
            <a:xfrm>
              <a:off x="10343280" y="2354940"/>
              <a:ext cx="562283" cy="110800"/>
            </a:xfrm>
            <a:prstGeom prst="rect">
              <a:avLst/>
            </a:prstGeom>
            <a:ln>
              <a:solidFill>
                <a:schemeClr val="accent1"/>
              </a:solidFill>
            </a:ln>
          </p:spPr>
          <p:txBody>
            <a:bodyPr wrap="square" lIns="91440" tIns="9144" rIns="0" bIns="9144">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6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1228" name="Rectangle 1227">
              <a:extLst>
                <a:ext uri="{FF2B5EF4-FFF2-40B4-BE49-F238E27FC236}">
                  <a16:creationId xmlns:a16="http://schemas.microsoft.com/office/drawing/2014/main" id="{7C1D93EE-5155-4FE2-A241-0A33BB592682}"/>
                </a:ext>
              </a:extLst>
            </p:cNvPr>
            <p:cNvSpPr/>
            <p:nvPr/>
          </p:nvSpPr>
          <p:spPr>
            <a:xfrm>
              <a:off x="10212152" y="2187884"/>
              <a:ext cx="660758" cy="20005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pic>
          <p:nvPicPr>
            <p:cNvPr id="3" name="Picture 2">
              <a:hlinkClick r:id="rId72" tooltip="Documentation on Integrating Azure AD and AWS"/>
              <a:extLst>
                <a:ext uri="{FF2B5EF4-FFF2-40B4-BE49-F238E27FC236}">
                  <a16:creationId xmlns:a16="http://schemas.microsoft.com/office/drawing/2014/main" id="{0294AFCC-5BF6-4FCC-AC43-457B6819A1E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974965" y="2271681"/>
              <a:ext cx="330074" cy="197334"/>
            </a:xfrm>
            <a:prstGeom prst="rect">
              <a:avLst/>
            </a:prstGeom>
          </p:spPr>
        </p:pic>
        <p:pic>
          <p:nvPicPr>
            <p:cNvPr id="416" name="Shape 806">
              <a:hlinkClick r:id="rId74" tooltip="Federating Google Cloud with Azure Active Directory"/>
              <a:extLst>
                <a:ext uri="{FF2B5EF4-FFF2-40B4-BE49-F238E27FC236}">
                  <a16:creationId xmlns:a16="http://schemas.microsoft.com/office/drawing/2014/main" id="{823C7289-A89B-488D-A4AE-4E61936242D8}"/>
                </a:ext>
              </a:extLst>
            </p:cNvPr>
            <p:cNvPicPr preferRelativeResize="0"/>
            <p:nvPr/>
          </p:nvPicPr>
          <p:blipFill rotWithShape="1">
            <a:blip r:embed="rId75">
              <a:alphaModFix/>
            </a:blip>
            <a:srcRect t="1" r="85759" b="-1"/>
            <a:stretch/>
          </p:blipFill>
          <p:spPr>
            <a:xfrm>
              <a:off x="11355521" y="2218093"/>
              <a:ext cx="309855" cy="284272"/>
            </a:xfrm>
            <a:prstGeom prst="rect">
              <a:avLst/>
            </a:prstGeom>
            <a:noFill/>
            <a:ln>
              <a:noFill/>
            </a:ln>
          </p:spPr>
        </p:pic>
      </p:grpSp>
      <p:grpSp>
        <p:nvGrpSpPr>
          <p:cNvPr id="25" name="Group 24">
            <a:extLst>
              <a:ext uri="{FF2B5EF4-FFF2-40B4-BE49-F238E27FC236}">
                <a16:creationId xmlns:a16="http://schemas.microsoft.com/office/drawing/2014/main" id="{5E847632-CC58-452C-A29D-4347AFE620C1}"/>
              </a:ext>
            </a:extLst>
          </p:cNvPr>
          <p:cNvGrpSpPr/>
          <p:nvPr/>
        </p:nvGrpSpPr>
        <p:grpSpPr>
          <a:xfrm>
            <a:off x="928646" y="3663124"/>
            <a:ext cx="3767480" cy="2293876"/>
            <a:chOff x="928646" y="3663124"/>
            <a:chExt cx="3767480" cy="2293876"/>
          </a:xfrm>
        </p:grpSpPr>
        <p:grpSp>
          <p:nvGrpSpPr>
            <p:cNvPr id="1295" name="Group 1294">
              <a:extLst>
                <a:ext uri="{FF2B5EF4-FFF2-40B4-BE49-F238E27FC236}">
                  <a16:creationId xmlns:a16="http://schemas.microsoft.com/office/drawing/2014/main" id="{C83F2518-F694-4CFC-BEF7-C9F7EA12D03C}"/>
                </a:ext>
              </a:extLst>
            </p:cNvPr>
            <p:cNvGrpSpPr/>
            <p:nvPr/>
          </p:nvGrpSpPr>
          <p:grpSpPr>
            <a:xfrm>
              <a:off x="928646" y="3663124"/>
              <a:ext cx="3767480" cy="2293876"/>
              <a:chOff x="928646" y="3663124"/>
              <a:chExt cx="3767480" cy="2293876"/>
            </a:xfrm>
          </p:grpSpPr>
          <p:cxnSp>
            <p:nvCxnSpPr>
              <p:cNvPr id="1296" name="Straight Connector 1295">
                <a:extLst>
                  <a:ext uri="{FF2B5EF4-FFF2-40B4-BE49-F238E27FC236}">
                    <a16:creationId xmlns:a16="http://schemas.microsoft.com/office/drawing/2014/main" id="{C65FF505-0134-4904-89DC-35888872EE59}"/>
                  </a:ext>
                </a:extLst>
              </p:cNvPr>
              <p:cNvCxnSpPr>
                <a:cxnSpLocks/>
              </p:cNvCxnSpPr>
              <p:nvPr/>
            </p:nvCxnSpPr>
            <p:spPr>
              <a:xfrm>
                <a:off x="2313384" y="5200605"/>
                <a:ext cx="486547"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97" name="Group 1296">
                <a:extLst>
                  <a:ext uri="{FF2B5EF4-FFF2-40B4-BE49-F238E27FC236}">
                    <a16:creationId xmlns:a16="http://schemas.microsoft.com/office/drawing/2014/main" id="{EB0E93FB-DC07-45BF-A99F-ABC405A5EABC}"/>
                  </a:ext>
                </a:extLst>
              </p:cNvPr>
              <p:cNvGrpSpPr/>
              <p:nvPr/>
            </p:nvGrpSpPr>
            <p:grpSpPr>
              <a:xfrm>
                <a:off x="928646" y="4904481"/>
                <a:ext cx="1500821" cy="658491"/>
                <a:chOff x="297225" y="4413921"/>
                <a:chExt cx="1500821" cy="658491"/>
              </a:xfrm>
            </p:grpSpPr>
            <p:grpSp>
              <p:nvGrpSpPr>
                <p:cNvPr id="1362" name="Group 1361">
                  <a:extLst>
                    <a:ext uri="{FF2B5EF4-FFF2-40B4-BE49-F238E27FC236}">
                      <a16:creationId xmlns:a16="http://schemas.microsoft.com/office/drawing/2014/main" id="{E16910C6-5C22-493B-BB2D-4B9AA98D9BFC}"/>
                    </a:ext>
                  </a:extLst>
                </p:cNvPr>
                <p:cNvGrpSpPr/>
                <p:nvPr/>
              </p:nvGrpSpPr>
              <p:grpSpPr>
                <a:xfrm>
                  <a:off x="297225" y="4413921"/>
                  <a:ext cx="1500821" cy="658491"/>
                  <a:chOff x="673937" y="5948706"/>
                  <a:chExt cx="1500821" cy="658491"/>
                </a:xfrm>
              </p:grpSpPr>
              <p:sp>
                <p:nvSpPr>
                  <p:cNvPr id="1415" name="Rectangle 1414">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056A3CE3-0581-40D6-9E54-AA31D5D021E6}"/>
                      </a:ext>
                    </a:extLst>
                  </p:cNvPr>
                  <p:cNvSpPr/>
                  <p:nvPr/>
                </p:nvSpPr>
                <p:spPr>
                  <a:xfrm>
                    <a:off x="673937" y="5948706"/>
                    <a:ext cx="1500821" cy="658491"/>
                  </a:xfrm>
                  <a:prstGeom prst="rect">
                    <a:avLst/>
                  </a:prstGeom>
                  <a:solidFill>
                    <a:schemeClr val="bg1"/>
                  </a:solid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for Endpoint</a:t>
                    </a:r>
                  </a:p>
                </p:txBody>
              </p:sp>
              <p:pic>
                <p:nvPicPr>
                  <p:cNvPr id="1416" name="Picture 1415">
                    <a:extLst>
                      <a:ext uri="{FF2B5EF4-FFF2-40B4-BE49-F238E27FC236}">
                        <a16:creationId xmlns:a16="http://schemas.microsoft.com/office/drawing/2014/main" id="{D992A489-96A6-46C6-92E3-11BB76EBB94B}"/>
                      </a:ext>
                    </a:extLst>
                  </p:cNvPr>
                  <p:cNvPicPr>
                    <a:picLocks noChangeAspect="1"/>
                  </p:cNvPicPr>
                  <p:nvPr/>
                </p:nvPicPr>
                <p:blipFill>
                  <a:blip r:embed="rId7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690" y="6018913"/>
                    <a:ext cx="117209" cy="117209"/>
                  </a:xfrm>
                  <a:prstGeom prst="rect">
                    <a:avLst/>
                  </a:prstGeom>
                </p:spPr>
              </p:pic>
            </p:grpSp>
            <p:pic>
              <p:nvPicPr>
                <p:cNvPr id="1363" name="Picture 1362">
                  <a:extLst>
                    <a:ext uri="{FF2B5EF4-FFF2-40B4-BE49-F238E27FC236}">
                      <a16:creationId xmlns:a16="http://schemas.microsoft.com/office/drawing/2014/main" id="{3EF20DA3-EBF3-49F5-A90F-BE5CFF45D83C}"/>
                    </a:ext>
                  </a:extLst>
                </p:cNvPr>
                <p:cNvPicPr>
                  <a:picLocks noChangeAspect="1"/>
                </p:cNvPicPr>
                <p:nvPr/>
              </p:nvPicPr>
              <p:blipFill rotWithShape="1">
                <a:blip r:embed="rId78"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1364" name="Group 1363">
                  <a:extLst>
                    <a:ext uri="{FF2B5EF4-FFF2-40B4-BE49-F238E27FC236}">
                      <a16:creationId xmlns:a16="http://schemas.microsoft.com/office/drawing/2014/main" id="{44967D09-4AF3-4F6C-857B-156790960A4F}"/>
                    </a:ext>
                  </a:extLst>
                </p:cNvPr>
                <p:cNvGrpSpPr/>
                <p:nvPr/>
              </p:nvGrpSpPr>
              <p:grpSpPr>
                <a:xfrm>
                  <a:off x="1434370" y="4744861"/>
                  <a:ext cx="116598" cy="222844"/>
                  <a:chOff x="2136298" y="4226790"/>
                  <a:chExt cx="196678" cy="375893"/>
                </a:xfrm>
              </p:grpSpPr>
              <p:sp>
                <p:nvSpPr>
                  <p:cNvPr id="1413" name="Rectangle 1412">
                    <a:extLst>
                      <a:ext uri="{FF2B5EF4-FFF2-40B4-BE49-F238E27FC236}">
                        <a16:creationId xmlns:a16="http://schemas.microsoft.com/office/drawing/2014/main" id="{B342E5EA-9709-4980-8F5E-99485822C9C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server">
                    <a:extLst>
                      <a:ext uri="{FF2B5EF4-FFF2-40B4-BE49-F238E27FC236}">
                        <a16:creationId xmlns:a16="http://schemas.microsoft.com/office/drawing/2014/main" id="{968007F7-4788-44FE-8E5B-EB97E6198E2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65" name="Oval 1364">
                  <a:extLst>
                    <a:ext uri="{FF2B5EF4-FFF2-40B4-BE49-F238E27FC236}">
                      <a16:creationId xmlns:a16="http://schemas.microsoft.com/office/drawing/2014/main" id="{0915422C-3A2E-48D5-A3A3-0635F8CD8F16}"/>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6" name="Picture 1365">
                  <a:extLst>
                    <a:ext uri="{FF2B5EF4-FFF2-40B4-BE49-F238E27FC236}">
                      <a16:creationId xmlns:a16="http://schemas.microsoft.com/office/drawing/2014/main" id="{5743B996-21C5-4978-8AC9-952DA19A94C8}"/>
                    </a:ext>
                  </a:extLst>
                </p:cNvPr>
                <p:cNvPicPr>
                  <a:picLocks noChangeAspect="1"/>
                </p:cNvPicPr>
                <p:nvPr/>
              </p:nvPicPr>
              <p:blipFill rotWithShape="1">
                <a:blip r:embed="rId79"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1367" name="Group 1366">
                  <a:extLst>
                    <a:ext uri="{FF2B5EF4-FFF2-40B4-BE49-F238E27FC236}">
                      <a16:creationId xmlns:a16="http://schemas.microsoft.com/office/drawing/2014/main" id="{2EDA8B4C-09E6-4970-A3EC-05624ECCF572}"/>
                    </a:ext>
                  </a:extLst>
                </p:cNvPr>
                <p:cNvGrpSpPr/>
                <p:nvPr/>
              </p:nvGrpSpPr>
              <p:grpSpPr>
                <a:xfrm>
                  <a:off x="929436" y="4810091"/>
                  <a:ext cx="204812" cy="156967"/>
                  <a:chOff x="2892310" y="4439341"/>
                  <a:chExt cx="376337" cy="288423"/>
                </a:xfrm>
              </p:grpSpPr>
              <p:sp>
                <p:nvSpPr>
                  <p:cNvPr id="1410" name="monitor">
                    <a:extLst>
                      <a:ext uri="{FF2B5EF4-FFF2-40B4-BE49-F238E27FC236}">
                        <a16:creationId xmlns:a16="http://schemas.microsoft.com/office/drawing/2014/main" id="{52FFB0F4-04B3-4C18-B552-E28B1D56E1E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Rectangle 1410">
                    <a:extLst>
                      <a:ext uri="{FF2B5EF4-FFF2-40B4-BE49-F238E27FC236}">
                        <a16:creationId xmlns:a16="http://schemas.microsoft.com/office/drawing/2014/main" id="{CC607BAD-3871-43DA-9F68-A4722A3CA55C}"/>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12" name="Picture 1411">
                    <a:extLst>
                      <a:ext uri="{FF2B5EF4-FFF2-40B4-BE49-F238E27FC236}">
                        <a16:creationId xmlns:a16="http://schemas.microsoft.com/office/drawing/2014/main" id="{86FD02D9-6AF8-458E-BEB4-EDE25CB9DA59}"/>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68" name="Group 1367">
                  <a:extLst>
                    <a:ext uri="{FF2B5EF4-FFF2-40B4-BE49-F238E27FC236}">
                      <a16:creationId xmlns:a16="http://schemas.microsoft.com/office/drawing/2014/main" id="{D02EC4E4-C2A1-4A2E-B0E7-2115BE8267BB}"/>
                    </a:ext>
                  </a:extLst>
                </p:cNvPr>
                <p:cNvGrpSpPr/>
                <p:nvPr/>
              </p:nvGrpSpPr>
              <p:grpSpPr>
                <a:xfrm>
                  <a:off x="1180339" y="4810091"/>
                  <a:ext cx="207940" cy="156966"/>
                  <a:chOff x="7987238" y="1610486"/>
                  <a:chExt cx="506061" cy="382007"/>
                </a:xfrm>
              </p:grpSpPr>
              <p:sp>
                <p:nvSpPr>
                  <p:cNvPr id="1404" name="Rectangle 1403">
                    <a:extLst>
                      <a:ext uri="{FF2B5EF4-FFF2-40B4-BE49-F238E27FC236}">
                        <a16:creationId xmlns:a16="http://schemas.microsoft.com/office/drawing/2014/main" id="{AEDB4732-202D-421B-B652-F4AADB70E3DE}"/>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05" name="Group 1404">
                    <a:extLst>
                      <a:ext uri="{FF2B5EF4-FFF2-40B4-BE49-F238E27FC236}">
                        <a16:creationId xmlns:a16="http://schemas.microsoft.com/office/drawing/2014/main" id="{8822BDF6-4993-4243-9A61-140729BC7A89}"/>
                      </a:ext>
                    </a:extLst>
                  </p:cNvPr>
                  <p:cNvGrpSpPr/>
                  <p:nvPr/>
                </p:nvGrpSpPr>
                <p:grpSpPr>
                  <a:xfrm>
                    <a:off x="7987238" y="1610486"/>
                    <a:ext cx="498447" cy="382007"/>
                    <a:chOff x="9563138" y="2462727"/>
                    <a:chExt cx="516394" cy="395761"/>
                  </a:xfrm>
                </p:grpSpPr>
                <p:sp>
                  <p:nvSpPr>
                    <p:cNvPr id="1406" name="monitor">
                      <a:extLst>
                        <a:ext uri="{FF2B5EF4-FFF2-40B4-BE49-F238E27FC236}">
                          <a16:creationId xmlns:a16="http://schemas.microsoft.com/office/drawing/2014/main" id="{D8D2F5FC-7F33-4FE0-BC5D-E3BE0B8D5F1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07" name="Group 1406">
                      <a:extLst>
                        <a:ext uri="{FF2B5EF4-FFF2-40B4-BE49-F238E27FC236}">
                          <a16:creationId xmlns:a16="http://schemas.microsoft.com/office/drawing/2014/main" id="{95E6C3CA-1A7D-480E-AF0D-2676E020F552}"/>
                        </a:ext>
                      </a:extLst>
                    </p:cNvPr>
                    <p:cNvGrpSpPr/>
                    <p:nvPr/>
                  </p:nvGrpSpPr>
                  <p:grpSpPr>
                    <a:xfrm>
                      <a:off x="9746672" y="2545410"/>
                      <a:ext cx="107950" cy="134938"/>
                      <a:chOff x="9444088" y="2885171"/>
                      <a:chExt cx="107950" cy="134938"/>
                    </a:xfrm>
                    <a:solidFill>
                      <a:schemeClr val="tx1"/>
                    </a:solidFill>
                  </p:grpSpPr>
                  <p:sp>
                    <p:nvSpPr>
                      <p:cNvPr id="1408" name="Freeform 26">
                        <a:extLst>
                          <a:ext uri="{FF2B5EF4-FFF2-40B4-BE49-F238E27FC236}">
                            <a16:creationId xmlns:a16="http://schemas.microsoft.com/office/drawing/2014/main" id="{900F2C47-915A-42B7-9A90-83AA5079D81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9" name="Freeform 27">
                        <a:extLst>
                          <a:ext uri="{FF2B5EF4-FFF2-40B4-BE49-F238E27FC236}">
                            <a16:creationId xmlns:a16="http://schemas.microsoft.com/office/drawing/2014/main" id="{6C254A81-68FE-4C5E-9BC1-30F78B61022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369" name="Group 1368">
                  <a:extLst>
                    <a:ext uri="{FF2B5EF4-FFF2-40B4-BE49-F238E27FC236}">
                      <a16:creationId xmlns:a16="http://schemas.microsoft.com/office/drawing/2014/main" id="{E0AF7A84-5FF7-4975-8772-A70C593B5606}"/>
                    </a:ext>
                  </a:extLst>
                </p:cNvPr>
                <p:cNvGrpSpPr/>
                <p:nvPr/>
              </p:nvGrpSpPr>
              <p:grpSpPr>
                <a:xfrm>
                  <a:off x="533767" y="4767288"/>
                  <a:ext cx="98675" cy="163816"/>
                  <a:chOff x="7084723" y="1610486"/>
                  <a:chExt cx="212660" cy="353049"/>
                </a:xfrm>
              </p:grpSpPr>
              <p:sp>
                <p:nvSpPr>
                  <p:cNvPr id="1398" name="Rectangle 1397">
                    <a:extLst>
                      <a:ext uri="{FF2B5EF4-FFF2-40B4-BE49-F238E27FC236}">
                        <a16:creationId xmlns:a16="http://schemas.microsoft.com/office/drawing/2014/main" id="{3B4592E6-6755-4DF2-9528-931B0E6051F2}"/>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9" name="Group 1398">
                    <a:extLst>
                      <a:ext uri="{FF2B5EF4-FFF2-40B4-BE49-F238E27FC236}">
                        <a16:creationId xmlns:a16="http://schemas.microsoft.com/office/drawing/2014/main" id="{F5E36B7B-A67A-4FB5-92C8-FE70CAF79654}"/>
                      </a:ext>
                    </a:extLst>
                  </p:cNvPr>
                  <p:cNvGrpSpPr/>
                  <p:nvPr/>
                </p:nvGrpSpPr>
                <p:grpSpPr>
                  <a:xfrm>
                    <a:off x="7138556" y="1706457"/>
                    <a:ext cx="104198" cy="130248"/>
                    <a:chOff x="9444088" y="2885171"/>
                    <a:chExt cx="107950" cy="134938"/>
                  </a:xfrm>
                  <a:solidFill>
                    <a:schemeClr val="bg1"/>
                  </a:solidFill>
                </p:grpSpPr>
                <p:sp>
                  <p:nvSpPr>
                    <p:cNvPr id="1402" name="Freeform 26">
                      <a:extLst>
                        <a:ext uri="{FF2B5EF4-FFF2-40B4-BE49-F238E27FC236}">
                          <a16:creationId xmlns:a16="http://schemas.microsoft.com/office/drawing/2014/main" id="{F9A83B27-480B-462E-BE76-5383AD3FED4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3" name="Freeform 27">
                      <a:extLst>
                        <a:ext uri="{FF2B5EF4-FFF2-40B4-BE49-F238E27FC236}">
                          <a16:creationId xmlns:a16="http://schemas.microsoft.com/office/drawing/2014/main" id="{E7F04DCD-8DDA-4576-88A5-7F42FD33C7C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0" name="CellPhone_E8EA">
                    <a:extLst>
                      <a:ext uri="{FF2B5EF4-FFF2-40B4-BE49-F238E27FC236}">
                        <a16:creationId xmlns:a16="http://schemas.microsoft.com/office/drawing/2014/main" id="{29EA335E-88CD-420C-8F56-492F6C232AA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401" name="Straight Connector 1400">
                    <a:extLst>
                      <a:ext uri="{FF2B5EF4-FFF2-40B4-BE49-F238E27FC236}">
                        <a16:creationId xmlns:a16="http://schemas.microsoft.com/office/drawing/2014/main" id="{10C91AAE-2CF6-40EE-A2E4-A7799E237F2D}"/>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0" name="Group 1369">
                  <a:extLst>
                    <a:ext uri="{FF2B5EF4-FFF2-40B4-BE49-F238E27FC236}">
                      <a16:creationId xmlns:a16="http://schemas.microsoft.com/office/drawing/2014/main" id="{EE98C5D2-0150-44EA-A176-5EF7845B3612}"/>
                    </a:ext>
                  </a:extLst>
                </p:cNvPr>
                <p:cNvGrpSpPr/>
                <p:nvPr/>
              </p:nvGrpSpPr>
              <p:grpSpPr>
                <a:xfrm>
                  <a:off x="389370" y="4767288"/>
                  <a:ext cx="98306" cy="163816"/>
                  <a:chOff x="6490922" y="1610486"/>
                  <a:chExt cx="211865" cy="353049"/>
                </a:xfrm>
              </p:grpSpPr>
              <p:sp>
                <p:nvSpPr>
                  <p:cNvPr id="1386" name="Rectangle 1385">
                    <a:extLst>
                      <a:ext uri="{FF2B5EF4-FFF2-40B4-BE49-F238E27FC236}">
                        <a16:creationId xmlns:a16="http://schemas.microsoft.com/office/drawing/2014/main" id="{0DF27525-F062-43AA-AA1B-07F6BCE669A0}"/>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7" name="Group 30">
                    <a:extLst>
                      <a:ext uri="{FF2B5EF4-FFF2-40B4-BE49-F238E27FC236}">
                        <a16:creationId xmlns:a16="http://schemas.microsoft.com/office/drawing/2014/main" id="{E5E5AE83-FEC8-466E-92E2-9A8741F74465}"/>
                      </a:ext>
                    </a:extLst>
                  </p:cNvPr>
                  <p:cNvGrpSpPr>
                    <a:grpSpLocks noChangeAspect="1"/>
                  </p:cNvGrpSpPr>
                  <p:nvPr/>
                </p:nvGrpSpPr>
                <p:grpSpPr bwMode="auto">
                  <a:xfrm>
                    <a:off x="6545792" y="1729376"/>
                    <a:ext cx="111361" cy="115269"/>
                    <a:chOff x="5049" y="1841"/>
                    <a:chExt cx="57" cy="59"/>
                  </a:xfrm>
                  <a:solidFill>
                    <a:schemeClr val="bg1"/>
                  </a:solidFill>
                </p:grpSpPr>
                <p:sp>
                  <p:nvSpPr>
                    <p:cNvPr id="1390" name="Freeform 31">
                      <a:extLst>
                        <a:ext uri="{FF2B5EF4-FFF2-40B4-BE49-F238E27FC236}">
                          <a16:creationId xmlns:a16="http://schemas.microsoft.com/office/drawing/2014/main" id="{69360ABD-54DD-4386-B249-087B90A975F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1" name="Freeform 32">
                      <a:extLst>
                        <a:ext uri="{FF2B5EF4-FFF2-40B4-BE49-F238E27FC236}">
                          <a16:creationId xmlns:a16="http://schemas.microsoft.com/office/drawing/2014/main" id="{940A5245-9EF8-41DC-A97B-6060E7798B1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2" name="Freeform 33">
                      <a:extLst>
                        <a:ext uri="{FF2B5EF4-FFF2-40B4-BE49-F238E27FC236}">
                          <a16:creationId xmlns:a16="http://schemas.microsoft.com/office/drawing/2014/main" id="{63D7432B-67C2-429C-AD25-592849B8BC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3" name="Freeform 34">
                      <a:extLst>
                        <a:ext uri="{FF2B5EF4-FFF2-40B4-BE49-F238E27FC236}">
                          <a16:creationId xmlns:a16="http://schemas.microsoft.com/office/drawing/2014/main" id="{DF9D1C67-9311-450C-93A1-2694BB329CA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4" name="Freeform 35">
                      <a:extLst>
                        <a:ext uri="{FF2B5EF4-FFF2-40B4-BE49-F238E27FC236}">
                          <a16:creationId xmlns:a16="http://schemas.microsoft.com/office/drawing/2014/main" id="{EAF83CC1-48F7-47D7-B66D-F4F727A4A55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5" name="Freeform 36">
                      <a:extLst>
                        <a:ext uri="{FF2B5EF4-FFF2-40B4-BE49-F238E27FC236}">
                          <a16:creationId xmlns:a16="http://schemas.microsoft.com/office/drawing/2014/main" id="{AD67386E-7AD8-4712-9DE9-88D013AB6DE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6" name="Freeform 37">
                      <a:extLst>
                        <a:ext uri="{FF2B5EF4-FFF2-40B4-BE49-F238E27FC236}">
                          <a16:creationId xmlns:a16="http://schemas.microsoft.com/office/drawing/2014/main" id="{F1E90CF5-05AE-4E8C-9676-12D577DFB26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7" name="Freeform 38">
                      <a:extLst>
                        <a:ext uri="{FF2B5EF4-FFF2-40B4-BE49-F238E27FC236}">
                          <a16:creationId xmlns:a16="http://schemas.microsoft.com/office/drawing/2014/main" id="{C374CAC3-B7AC-41E3-ABCB-DE3344352CC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88" name="CellPhone_E8EA">
                    <a:extLst>
                      <a:ext uri="{FF2B5EF4-FFF2-40B4-BE49-F238E27FC236}">
                        <a16:creationId xmlns:a16="http://schemas.microsoft.com/office/drawing/2014/main" id="{5B23E9CC-8387-4F70-BC7B-76CAF17685A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89" name="Straight Connector 1388">
                    <a:extLst>
                      <a:ext uri="{FF2B5EF4-FFF2-40B4-BE49-F238E27FC236}">
                        <a16:creationId xmlns:a16="http://schemas.microsoft.com/office/drawing/2014/main" id="{8B3CD901-7144-45C6-B041-635C1A71892B}"/>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1" name="Group 1370">
                  <a:extLst>
                    <a:ext uri="{FF2B5EF4-FFF2-40B4-BE49-F238E27FC236}">
                      <a16:creationId xmlns:a16="http://schemas.microsoft.com/office/drawing/2014/main" id="{6272B2DF-B7C0-496B-B533-EA18D7BBBE90}"/>
                    </a:ext>
                  </a:extLst>
                </p:cNvPr>
                <p:cNvGrpSpPr/>
                <p:nvPr/>
              </p:nvGrpSpPr>
              <p:grpSpPr>
                <a:xfrm>
                  <a:off x="463024" y="4882627"/>
                  <a:ext cx="93897" cy="93896"/>
                  <a:chOff x="-160990" y="5259439"/>
                  <a:chExt cx="109394" cy="109393"/>
                </a:xfrm>
              </p:grpSpPr>
              <p:sp>
                <p:nvSpPr>
                  <p:cNvPr id="1384" name="Oval 1383">
                    <a:extLst>
                      <a:ext uri="{FF2B5EF4-FFF2-40B4-BE49-F238E27FC236}">
                        <a16:creationId xmlns:a16="http://schemas.microsoft.com/office/drawing/2014/main" id="{DF22BB4F-5603-439A-B140-791BC92A401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Commitments_EC4D">
                    <a:extLst>
                      <a:ext uri="{FF2B5EF4-FFF2-40B4-BE49-F238E27FC236}">
                        <a16:creationId xmlns:a16="http://schemas.microsoft.com/office/drawing/2014/main" id="{BE79D1E4-298D-483E-A818-7CEA140886D5}"/>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72" name="Group 1371">
                  <a:extLst>
                    <a:ext uri="{FF2B5EF4-FFF2-40B4-BE49-F238E27FC236}">
                      <a16:creationId xmlns:a16="http://schemas.microsoft.com/office/drawing/2014/main" id="{6B86734A-271F-49FC-90A8-71143285B17C}"/>
                    </a:ext>
                  </a:extLst>
                </p:cNvPr>
                <p:cNvGrpSpPr/>
                <p:nvPr/>
              </p:nvGrpSpPr>
              <p:grpSpPr>
                <a:xfrm>
                  <a:off x="1569147" y="4703232"/>
                  <a:ext cx="93897" cy="93896"/>
                  <a:chOff x="-71245" y="5149301"/>
                  <a:chExt cx="109394" cy="109393"/>
                </a:xfrm>
              </p:grpSpPr>
              <p:sp>
                <p:nvSpPr>
                  <p:cNvPr id="1382" name="Oval 1381">
                    <a:extLst>
                      <a:ext uri="{FF2B5EF4-FFF2-40B4-BE49-F238E27FC236}">
                        <a16:creationId xmlns:a16="http://schemas.microsoft.com/office/drawing/2014/main" id="{340FE7D2-5B8A-404E-B2DB-5DF8CDF5739B}"/>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Commitments_EC4D">
                    <a:extLst>
                      <a:ext uri="{FF2B5EF4-FFF2-40B4-BE49-F238E27FC236}">
                        <a16:creationId xmlns:a16="http://schemas.microsoft.com/office/drawing/2014/main" id="{AB6199CF-0A89-4B2E-88FA-D8D1BE0E57A9}"/>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73" name="Freeform 6">
                  <a:extLst>
                    <a:ext uri="{FF2B5EF4-FFF2-40B4-BE49-F238E27FC236}">
                      <a16:creationId xmlns:a16="http://schemas.microsoft.com/office/drawing/2014/main" id="{E8459894-8FE4-485D-8A91-9C49CCE50853}"/>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1374" name="Group 1373">
                  <a:extLst>
                    <a:ext uri="{FF2B5EF4-FFF2-40B4-BE49-F238E27FC236}">
                      <a16:creationId xmlns:a16="http://schemas.microsoft.com/office/drawing/2014/main" id="{1412EC95-3A7C-48C5-ADB5-8F74FDC44411}"/>
                    </a:ext>
                  </a:extLst>
                </p:cNvPr>
                <p:cNvGrpSpPr/>
                <p:nvPr/>
              </p:nvGrpSpPr>
              <p:grpSpPr>
                <a:xfrm>
                  <a:off x="678533" y="4814224"/>
                  <a:ext cx="204812" cy="156967"/>
                  <a:chOff x="7398246" y="1610486"/>
                  <a:chExt cx="498447" cy="382007"/>
                </a:xfrm>
              </p:grpSpPr>
              <p:sp>
                <p:nvSpPr>
                  <p:cNvPr id="1375" name="monitor">
                    <a:extLst>
                      <a:ext uri="{FF2B5EF4-FFF2-40B4-BE49-F238E27FC236}">
                        <a16:creationId xmlns:a16="http://schemas.microsoft.com/office/drawing/2014/main" id="{ADD877BF-1FAF-4C2B-9759-71CC7378AD3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Rectangle 1375">
                    <a:extLst>
                      <a:ext uri="{FF2B5EF4-FFF2-40B4-BE49-F238E27FC236}">
                        <a16:creationId xmlns:a16="http://schemas.microsoft.com/office/drawing/2014/main" id="{35F72C51-3215-4BCD-AB55-712B5F5315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7" name="Group 11">
                    <a:extLst>
                      <a:ext uri="{FF2B5EF4-FFF2-40B4-BE49-F238E27FC236}">
                        <a16:creationId xmlns:a16="http://schemas.microsoft.com/office/drawing/2014/main" id="{CBDF77BD-F9B3-4FB6-A1B4-36E9D24D859F}"/>
                      </a:ext>
                    </a:extLst>
                  </p:cNvPr>
                  <p:cNvGrpSpPr>
                    <a:grpSpLocks noChangeAspect="1"/>
                  </p:cNvGrpSpPr>
                  <p:nvPr/>
                </p:nvGrpSpPr>
                <p:grpSpPr bwMode="auto">
                  <a:xfrm>
                    <a:off x="7581678" y="1714920"/>
                    <a:ext cx="111860" cy="111860"/>
                    <a:chOff x="5664" y="1835"/>
                    <a:chExt cx="73" cy="73"/>
                  </a:xfrm>
                  <a:solidFill>
                    <a:schemeClr val="bg1"/>
                  </a:solidFill>
                </p:grpSpPr>
                <p:sp>
                  <p:nvSpPr>
                    <p:cNvPr id="1378" name="Freeform 12">
                      <a:extLst>
                        <a:ext uri="{FF2B5EF4-FFF2-40B4-BE49-F238E27FC236}">
                          <a16:creationId xmlns:a16="http://schemas.microsoft.com/office/drawing/2014/main" id="{ED2906FC-0FF2-4577-8D01-5174400358B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9" name="Freeform 13">
                      <a:extLst>
                        <a:ext uri="{FF2B5EF4-FFF2-40B4-BE49-F238E27FC236}">
                          <a16:creationId xmlns:a16="http://schemas.microsoft.com/office/drawing/2014/main" id="{AF3DB026-0718-4E11-AF56-D5B5C9AFCE0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0" name="Freeform 14">
                      <a:extLst>
                        <a:ext uri="{FF2B5EF4-FFF2-40B4-BE49-F238E27FC236}">
                          <a16:creationId xmlns:a16="http://schemas.microsoft.com/office/drawing/2014/main" id="{186B5037-7BC9-45CF-AEB6-7E6521D14E3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1" name="Freeform 15">
                      <a:extLst>
                        <a:ext uri="{FF2B5EF4-FFF2-40B4-BE49-F238E27FC236}">
                          <a16:creationId xmlns:a16="http://schemas.microsoft.com/office/drawing/2014/main" id="{F76C7731-F5E3-4A07-9101-03C76A743EF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298" name="Connector: Elbow 1297">
                <a:extLst>
                  <a:ext uri="{FF2B5EF4-FFF2-40B4-BE49-F238E27FC236}">
                    <a16:creationId xmlns:a16="http://schemas.microsoft.com/office/drawing/2014/main" id="{A75EC774-B219-434C-91BC-381FE3284D12}"/>
                  </a:ext>
                </a:extLst>
              </p:cNvPr>
              <p:cNvCxnSpPr>
                <a:cxnSpLocks/>
                <a:endCxn id="1354"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0" name="Group 1299">
                <a:extLst>
                  <a:ext uri="{FF2B5EF4-FFF2-40B4-BE49-F238E27FC236}">
                    <a16:creationId xmlns:a16="http://schemas.microsoft.com/office/drawing/2014/main" id="{4D06526C-0F47-4551-9B72-A9F46A15486F}"/>
                  </a:ext>
                </a:extLst>
              </p:cNvPr>
              <p:cNvGrpSpPr/>
              <p:nvPr/>
            </p:nvGrpSpPr>
            <p:grpSpPr>
              <a:xfrm>
                <a:off x="1351265" y="4321819"/>
                <a:ext cx="1076287" cy="461665"/>
                <a:chOff x="1485688" y="4205795"/>
                <a:chExt cx="1076287" cy="461665"/>
              </a:xfrm>
            </p:grpSpPr>
            <p:sp>
              <p:nvSpPr>
                <p:cNvPr id="1356" name="Rectangle 1355">
                  <a:hlinkClick r:id="rId81" tooltip="Microsoft Intune can add compliance state data to Azure Active Directory (Azure AD) for the devices you manage with one or more third-party device compliance partners. With this configuration, compliance data can be used with conditional access policies. "/>
                  <a:extLst>
                    <a:ext uri="{FF2B5EF4-FFF2-40B4-BE49-F238E27FC236}">
                      <a16:creationId xmlns:a16="http://schemas.microsoft.com/office/drawing/2014/main" id="{957FE0E0-4D2B-4EC7-8397-CC4EDA20B921}"/>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1357" name="Picture 1356">
                  <a:extLst>
                    <a:ext uri="{FF2B5EF4-FFF2-40B4-BE49-F238E27FC236}">
                      <a16:creationId xmlns:a16="http://schemas.microsoft.com/office/drawing/2014/main" id="{3331BA08-A9AC-40E0-8E9B-CD5894367EC8}"/>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1358" name="Picture 1357">
                  <a:extLst>
                    <a:ext uri="{FF2B5EF4-FFF2-40B4-BE49-F238E27FC236}">
                      <a16:creationId xmlns:a16="http://schemas.microsoft.com/office/drawing/2014/main" id="{6C13AD0B-69EF-4F5A-A3A3-7C040FF59AB3}"/>
                    </a:ext>
                  </a:extLst>
                </p:cNvPr>
                <p:cNvPicPr>
                  <a:picLocks noChangeAspect="1"/>
                </p:cNvPicPr>
                <p:nvPr/>
              </p:nvPicPr>
              <p:blipFill>
                <a:blip r:embed="rId83"/>
                <a:stretch>
                  <a:fillRect/>
                </a:stretch>
              </p:blipFill>
              <p:spPr>
                <a:xfrm>
                  <a:off x="1964099" y="4465537"/>
                  <a:ext cx="145759" cy="145759"/>
                </a:xfrm>
                <a:prstGeom prst="rect">
                  <a:avLst/>
                </a:prstGeom>
              </p:spPr>
            </p:pic>
            <p:pic>
              <p:nvPicPr>
                <p:cNvPr id="1359" name="Picture 1358">
                  <a:extLst>
                    <a:ext uri="{FF2B5EF4-FFF2-40B4-BE49-F238E27FC236}">
                      <a16:creationId xmlns:a16="http://schemas.microsoft.com/office/drawing/2014/main" id="{01974D27-F30B-476D-B456-C3EB261A972A}"/>
                    </a:ext>
                  </a:extLst>
                </p:cNvPr>
                <p:cNvPicPr>
                  <a:picLocks noChangeAspect="1"/>
                </p:cNvPicPr>
                <p:nvPr/>
              </p:nvPicPr>
              <p:blipFill>
                <a:blip r:embed="rId84"/>
                <a:stretch>
                  <a:fillRect/>
                </a:stretch>
              </p:blipFill>
              <p:spPr>
                <a:xfrm>
                  <a:off x="1550580" y="4397453"/>
                  <a:ext cx="387435" cy="217738"/>
                </a:xfrm>
                <a:prstGeom prst="rect">
                  <a:avLst/>
                </a:prstGeom>
              </p:spPr>
            </p:pic>
          </p:grpSp>
          <p:cxnSp>
            <p:nvCxnSpPr>
              <p:cNvPr id="1301" name="Straight Connector 1300">
                <a:extLst>
                  <a:ext uri="{FF2B5EF4-FFF2-40B4-BE49-F238E27FC236}">
                    <a16:creationId xmlns:a16="http://schemas.microsoft.com/office/drawing/2014/main" id="{62E1C290-5776-4E0A-84F0-68100A612EEE}"/>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2" name="Group 1301">
                <a:extLst>
                  <a:ext uri="{FF2B5EF4-FFF2-40B4-BE49-F238E27FC236}">
                    <a16:creationId xmlns:a16="http://schemas.microsoft.com/office/drawing/2014/main" id="{8FF99E91-0DB1-4598-AB41-9B25DC97A129}"/>
                  </a:ext>
                </a:extLst>
              </p:cNvPr>
              <p:cNvGrpSpPr/>
              <p:nvPr/>
            </p:nvGrpSpPr>
            <p:grpSpPr>
              <a:xfrm>
                <a:off x="2762484" y="4303204"/>
                <a:ext cx="1293608" cy="498895"/>
                <a:chOff x="799983" y="4047127"/>
                <a:chExt cx="1293608" cy="498895"/>
              </a:xfrm>
            </p:grpSpPr>
            <p:grpSp>
              <p:nvGrpSpPr>
                <p:cNvPr id="1314" name="Group 1313">
                  <a:extLst>
                    <a:ext uri="{FF2B5EF4-FFF2-40B4-BE49-F238E27FC236}">
                      <a16:creationId xmlns:a16="http://schemas.microsoft.com/office/drawing/2014/main" id="{F54768E4-533A-4FAE-A836-444E8D403132}"/>
                    </a:ext>
                  </a:extLst>
                </p:cNvPr>
                <p:cNvGrpSpPr/>
                <p:nvPr/>
              </p:nvGrpSpPr>
              <p:grpSpPr>
                <a:xfrm>
                  <a:off x="799983" y="4047127"/>
                  <a:ext cx="1293608" cy="498895"/>
                  <a:chOff x="851660" y="3715793"/>
                  <a:chExt cx="1293608" cy="498895"/>
                </a:xfrm>
              </p:grpSpPr>
              <p:sp>
                <p:nvSpPr>
                  <p:cNvPr id="1354" name="Rectangle 1353">
                    <a:hlinkClick r:id="rId8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51A46DBC-8394-4364-8E31-1D83216F8F8C}"/>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355" name="Picture 2" descr="Image result for intune logo">
                    <a:extLst>
                      <a:ext uri="{FF2B5EF4-FFF2-40B4-BE49-F238E27FC236}">
                        <a16:creationId xmlns:a16="http://schemas.microsoft.com/office/drawing/2014/main" id="{5C6687AD-8769-4E1C-9F85-8CB90E89D8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5" name="Group 1314">
                  <a:extLst>
                    <a:ext uri="{FF2B5EF4-FFF2-40B4-BE49-F238E27FC236}">
                      <a16:creationId xmlns:a16="http://schemas.microsoft.com/office/drawing/2014/main" id="{53A0DE54-5F85-48E6-827E-8A78C6E1F74E}"/>
                    </a:ext>
                  </a:extLst>
                </p:cNvPr>
                <p:cNvGrpSpPr/>
                <p:nvPr/>
              </p:nvGrpSpPr>
              <p:grpSpPr>
                <a:xfrm>
                  <a:off x="1448909" y="4325165"/>
                  <a:ext cx="204812" cy="156967"/>
                  <a:chOff x="2892310" y="4439341"/>
                  <a:chExt cx="376337" cy="288423"/>
                </a:xfrm>
              </p:grpSpPr>
              <p:sp>
                <p:nvSpPr>
                  <p:cNvPr id="1351" name="monitor">
                    <a:extLst>
                      <a:ext uri="{FF2B5EF4-FFF2-40B4-BE49-F238E27FC236}">
                        <a16:creationId xmlns:a16="http://schemas.microsoft.com/office/drawing/2014/main" id="{CD346AE1-3CAD-4E39-81BB-B0CE9916195D}"/>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Rectangle 1351">
                    <a:extLst>
                      <a:ext uri="{FF2B5EF4-FFF2-40B4-BE49-F238E27FC236}">
                        <a16:creationId xmlns:a16="http://schemas.microsoft.com/office/drawing/2014/main" id="{BB674DA7-2BC0-4174-8732-78EC12260F54}"/>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53" name="Picture 1352">
                    <a:extLst>
                      <a:ext uri="{FF2B5EF4-FFF2-40B4-BE49-F238E27FC236}">
                        <a16:creationId xmlns:a16="http://schemas.microsoft.com/office/drawing/2014/main" id="{71193CBB-5B3D-4F00-AA18-9A41DF7B7183}"/>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16" name="Group 1315">
                  <a:extLst>
                    <a:ext uri="{FF2B5EF4-FFF2-40B4-BE49-F238E27FC236}">
                      <a16:creationId xmlns:a16="http://schemas.microsoft.com/office/drawing/2014/main" id="{FDD8FD43-8359-4510-9B89-43DE0868D141}"/>
                    </a:ext>
                  </a:extLst>
                </p:cNvPr>
                <p:cNvGrpSpPr/>
                <p:nvPr/>
              </p:nvGrpSpPr>
              <p:grpSpPr>
                <a:xfrm>
                  <a:off x="1699812" y="4325165"/>
                  <a:ext cx="207940" cy="156966"/>
                  <a:chOff x="7987238" y="1610486"/>
                  <a:chExt cx="506061" cy="382007"/>
                </a:xfrm>
              </p:grpSpPr>
              <p:sp>
                <p:nvSpPr>
                  <p:cNvPr id="1345" name="Rectangle 1344">
                    <a:extLst>
                      <a:ext uri="{FF2B5EF4-FFF2-40B4-BE49-F238E27FC236}">
                        <a16:creationId xmlns:a16="http://schemas.microsoft.com/office/drawing/2014/main" id="{9EBBD958-BC1A-41EB-95AC-643A86913EF0}"/>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6" name="Group 1345">
                    <a:extLst>
                      <a:ext uri="{FF2B5EF4-FFF2-40B4-BE49-F238E27FC236}">
                        <a16:creationId xmlns:a16="http://schemas.microsoft.com/office/drawing/2014/main" id="{78449A55-FFD7-4FCB-BFE9-37391A51DE7F}"/>
                      </a:ext>
                    </a:extLst>
                  </p:cNvPr>
                  <p:cNvGrpSpPr/>
                  <p:nvPr/>
                </p:nvGrpSpPr>
                <p:grpSpPr>
                  <a:xfrm>
                    <a:off x="7987238" y="1610486"/>
                    <a:ext cx="498447" cy="382007"/>
                    <a:chOff x="9563138" y="2462727"/>
                    <a:chExt cx="516394" cy="395761"/>
                  </a:xfrm>
                </p:grpSpPr>
                <p:sp>
                  <p:nvSpPr>
                    <p:cNvPr id="1347" name="monitor">
                      <a:extLst>
                        <a:ext uri="{FF2B5EF4-FFF2-40B4-BE49-F238E27FC236}">
                          <a16:creationId xmlns:a16="http://schemas.microsoft.com/office/drawing/2014/main" id="{AB4FF3B6-08A3-49B8-8D78-9B6A00C8B07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8" name="Group 1347">
                      <a:extLst>
                        <a:ext uri="{FF2B5EF4-FFF2-40B4-BE49-F238E27FC236}">
                          <a16:creationId xmlns:a16="http://schemas.microsoft.com/office/drawing/2014/main" id="{8B96CF67-8BDB-40E2-9A98-611AA1B9FE0D}"/>
                        </a:ext>
                      </a:extLst>
                    </p:cNvPr>
                    <p:cNvGrpSpPr/>
                    <p:nvPr/>
                  </p:nvGrpSpPr>
                  <p:grpSpPr>
                    <a:xfrm>
                      <a:off x="9746672" y="2545410"/>
                      <a:ext cx="107950" cy="134938"/>
                      <a:chOff x="9444088" y="2885171"/>
                      <a:chExt cx="107950" cy="134938"/>
                    </a:xfrm>
                    <a:solidFill>
                      <a:srgbClr val="505050"/>
                    </a:solidFill>
                  </p:grpSpPr>
                  <p:sp>
                    <p:nvSpPr>
                      <p:cNvPr id="1349" name="Freeform 26">
                        <a:extLst>
                          <a:ext uri="{FF2B5EF4-FFF2-40B4-BE49-F238E27FC236}">
                            <a16:creationId xmlns:a16="http://schemas.microsoft.com/office/drawing/2014/main" id="{51A47DA7-5D71-40BB-A932-5B6B4E3BCD3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0" name="Freeform 27">
                        <a:extLst>
                          <a:ext uri="{FF2B5EF4-FFF2-40B4-BE49-F238E27FC236}">
                            <a16:creationId xmlns:a16="http://schemas.microsoft.com/office/drawing/2014/main" id="{83DDD3FE-F189-4603-A62A-41A24022498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17" name="Group 1316">
                  <a:extLst>
                    <a:ext uri="{FF2B5EF4-FFF2-40B4-BE49-F238E27FC236}">
                      <a16:creationId xmlns:a16="http://schemas.microsoft.com/office/drawing/2014/main" id="{37053973-B4D8-43E5-840A-847177D22A49}"/>
                    </a:ext>
                  </a:extLst>
                </p:cNvPr>
                <p:cNvGrpSpPr/>
                <p:nvPr/>
              </p:nvGrpSpPr>
              <p:grpSpPr>
                <a:xfrm>
                  <a:off x="1053240" y="4314118"/>
                  <a:ext cx="98675" cy="163816"/>
                  <a:chOff x="7084723" y="1610486"/>
                  <a:chExt cx="212660" cy="353049"/>
                </a:xfrm>
              </p:grpSpPr>
              <p:sp>
                <p:nvSpPr>
                  <p:cNvPr id="1339" name="Rectangle 1338">
                    <a:extLst>
                      <a:ext uri="{FF2B5EF4-FFF2-40B4-BE49-F238E27FC236}">
                        <a16:creationId xmlns:a16="http://schemas.microsoft.com/office/drawing/2014/main" id="{47BA2ABC-FB54-47E5-BD26-31ED96151A5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0" name="Group 1339">
                    <a:extLst>
                      <a:ext uri="{FF2B5EF4-FFF2-40B4-BE49-F238E27FC236}">
                        <a16:creationId xmlns:a16="http://schemas.microsoft.com/office/drawing/2014/main" id="{D2928050-B76E-44D4-B972-4F6D1711F110}"/>
                      </a:ext>
                    </a:extLst>
                  </p:cNvPr>
                  <p:cNvGrpSpPr/>
                  <p:nvPr/>
                </p:nvGrpSpPr>
                <p:grpSpPr>
                  <a:xfrm>
                    <a:off x="7138556" y="1706457"/>
                    <a:ext cx="104198" cy="130248"/>
                    <a:chOff x="9444088" y="2885171"/>
                    <a:chExt cx="107950" cy="134938"/>
                  </a:xfrm>
                  <a:solidFill>
                    <a:srgbClr val="FFFFFF"/>
                  </a:solidFill>
                </p:grpSpPr>
                <p:sp>
                  <p:nvSpPr>
                    <p:cNvPr id="1343" name="Freeform 26">
                      <a:extLst>
                        <a:ext uri="{FF2B5EF4-FFF2-40B4-BE49-F238E27FC236}">
                          <a16:creationId xmlns:a16="http://schemas.microsoft.com/office/drawing/2014/main" id="{65834341-929A-4CC6-8218-8B3A54826DD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4" name="Freeform 27">
                      <a:extLst>
                        <a:ext uri="{FF2B5EF4-FFF2-40B4-BE49-F238E27FC236}">
                          <a16:creationId xmlns:a16="http://schemas.microsoft.com/office/drawing/2014/main" id="{A4033AC6-C26B-4569-98F7-78C6E93C75BF}"/>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41" name="CellPhone_E8EA">
                    <a:extLst>
                      <a:ext uri="{FF2B5EF4-FFF2-40B4-BE49-F238E27FC236}">
                        <a16:creationId xmlns:a16="http://schemas.microsoft.com/office/drawing/2014/main" id="{A407824E-5430-4B5F-B4FE-8BDF79C3A72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42" name="Straight Connector 1341">
                    <a:extLst>
                      <a:ext uri="{FF2B5EF4-FFF2-40B4-BE49-F238E27FC236}">
                        <a16:creationId xmlns:a16="http://schemas.microsoft.com/office/drawing/2014/main" id="{0D323D54-79DA-45FF-A2F3-C8D0423013D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318" name="Group 1317">
                  <a:extLst>
                    <a:ext uri="{FF2B5EF4-FFF2-40B4-BE49-F238E27FC236}">
                      <a16:creationId xmlns:a16="http://schemas.microsoft.com/office/drawing/2014/main" id="{E1C5E6CF-C07D-46A8-B46C-7DCEF0BA212B}"/>
                    </a:ext>
                  </a:extLst>
                </p:cNvPr>
                <p:cNvGrpSpPr/>
                <p:nvPr/>
              </p:nvGrpSpPr>
              <p:grpSpPr>
                <a:xfrm>
                  <a:off x="908843" y="4314118"/>
                  <a:ext cx="98306" cy="163816"/>
                  <a:chOff x="6490922" y="1610486"/>
                  <a:chExt cx="211865" cy="353049"/>
                </a:xfrm>
              </p:grpSpPr>
              <p:sp>
                <p:nvSpPr>
                  <p:cNvPr id="1327" name="Rectangle 1326">
                    <a:extLst>
                      <a:ext uri="{FF2B5EF4-FFF2-40B4-BE49-F238E27FC236}">
                        <a16:creationId xmlns:a16="http://schemas.microsoft.com/office/drawing/2014/main" id="{81716019-C6FD-4396-9C85-30FBE8E8EB24}"/>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8" name="Group 30">
                    <a:extLst>
                      <a:ext uri="{FF2B5EF4-FFF2-40B4-BE49-F238E27FC236}">
                        <a16:creationId xmlns:a16="http://schemas.microsoft.com/office/drawing/2014/main" id="{8BDC5631-7A38-4F1B-950C-1B81A1803510}"/>
                      </a:ext>
                    </a:extLst>
                  </p:cNvPr>
                  <p:cNvGrpSpPr>
                    <a:grpSpLocks noChangeAspect="1"/>
                  </p:cNvGrpSpPr>
                  <p:nvPr/>
                </p:nvGrpSpPr>
                <p:grpSpPr bwMode="auto">
                  <a:xfrm>
                    <a:off x="6545792" y="1729376"/>
                    <a:ext cx="111361" cy="115269"/>
                    <a:chOff x="5049" y="1841"/>
                    <a:chExt cx="57" cy="59"/>
                  </a:xfrm>
                  <a:solidFill>
                    <a:srgbClr val="FFFFFF"/>
                  </a:solidFill>
                </p:grpSpPr>
                <p:sp>
                  <p:nvSpPr>
                    <p:cNvPr id="1331" name="Freeform 31">
                      <a:extLst>
                        <a:ext uri="{FF2B5EF4-FFF2-40B4-BE49-F238E27FC236}">
                          <a16:creationId xmlns:a16="http://schemas.microsoft.com/office/drawing/2014/main" id="{3FF475CE-5C77-42FD-BFFC-C3D1CD5AEDC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2" name="Freeform 32">
                      <a:extLst>
                        <a:ext uri="{FF2B5EF4-FFF2-40B4-BE49-F238E27FC236}">
                          <a16:creationId xmlns:a16="http://schemas.microsoft.com/office/drawing/2014/main" id="{88D2F18B-7BC6-4AF3-BDCC-375C43D9155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3" name="Freeform 33">
                      <a:extLst>
                        <a:ext uri="{FF2B5EF4-FFF2-40B4-BE49-F238E27FC236}">
                          <a16:creationId xmlns:a16="http://schemas.microsoft.com/office/drawing/2014/main" id="{77B00752-20BE-49BC-9ECB-C60A29D164B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4" name="Freeform 34">
                      <a:extLst>
                        <a:ext uri="{FF2B5EF4-FFF2-40B4-BE49-F238E27FC236}">
                          <a16:creationId xmlns:a16="http://schemas.microsoft.com/office/drawing/2014/main" id="{F595AD88-2D40-4652-A342-F02799BCAE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5" name="Freeform 35">
                      <a:extLst>
                        <a:ext uri="{FF2B5EF4-FFF2-40B4-BE49-F238E27FC236}">
                          <a16:creationId xmlns:a16="http://schemas.microsoft.com/office/drawing/2014/main" id="{A8021D53-2AE4-4048-B1C6-E196C44DB70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6" name="Freeform 36">
                      <a:extLst>
                        <a:ext uri="{FF2B5EF4-FFF2-40B4-BE49-F238E27FC236}">
                          <a16:creationId xmlns:a16="http://schemas.microsoft.com/office/drawing/2014/main" id="{1BAEDD56-DCFA-49F9-8942-DE4AFD51371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7" name="Freeform 37">
                      <a:extLst>
                        <a:ext uri="{FF2B5EF4-FFF2-40B4-BE49-F238E27FC236}">
                          <a16:creationId xmlns:a16="http://schemas.microsoft.com/office/drawing/2014/main" id="{775BA56D-0883-479B-9393-D99F483CDE5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8" name="Freeform 38">
                      <a:extLst>
                        <a:ext uri="{FF2B5EF4-FFF2-40B4-BE49-F238E27FC236}">
                          <a16:creationId xmlns:a16="http://schemas.microsoft.com/office/drawing/2014/main" id="{CF00AFD7-B88F-46A4-9D1D-C5AD664ACF0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29" name="CellPhone_E8EA">
                    <a:extLst>
                      <a:ext uri="{FF2B5EF4-FFF2-40B4-BE49-F238E27FC236}">
                        <a16:creationId xmlns:a16="http://schemas.microsoft.com/office/drawing/2014/main" id="{8A8C01A5-7EF1-4B30-867D-B7DB0EC7DEC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30" name="Straight Connector 1329">
                    <a:extLst>
                      <a:ext uri="{FF2B5EF4-FFF2-40B4-BE49-F238E27FC236}">
                        <a16:creationId xmlns:a16="http://schemas.microsoft.com/office/drawing/2014/main" id="{50A89CED-1FDF-4AF2-97EE-4F51ADD4D3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1319" name="Group 1318">
                  <a:extLst>
                    <a:ext uri="{FF2B5EF4-FFF2-40B4-BE49-F238E27FC236}">
                      <a16:creationId xmlns:a16="http://schemas.microsoft.com/office/drawing/2014/main" id="{AFA6A1D3-E68E-40E5-844D-BF4F14ECB020}"/>
                    </a:ext>
                  </a:extLst>
                </p:cNvPr>
                <p:cNvGrpSpPr/>
                <p:nvPr/>
              </p:nvGrpSpPr>
              <p:grpSpPr>
                <a:xfrm>
                  <a:off x="1198006" y="4329298"/>
                  <a:ext cx="204812" cy="156967"/>
                  <a:chOff x="7398246" y="1610486"/>
                  <a:chExt cx="498447" cy="382007"/>
                </a:xfrm>
              </p:grpSpPr>
              <p:sp>
                <p:nvSpPr>
                  <p:cNvPr id="1320" name="monitor">
                    <a:extLst>
                      <a:ext uri="{FF2B5EF4-FFF2-40B4-BE49-F238E27FC236}">
                        <a16:creationId xmlns:a16="http://schemas.microsoft.com/office/drawing/2014/main" id="{5A96610E-7F73-4D92-A0E8-DA04C425862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Rectangle 1320">
                    <a:extLst>
                      <a:ext uri="{FF2B5EF4-FFF2-40B4-BE49-F238E27FC236}">
                        <a16:creationId xmlns:a16="http://schemas.microsoft.com/office/drawing/2014/main" id="{CC67F0F0-21DF-4F5A-8DCB-FBE08BDCD2F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2" name="Group 11">
                    <a:extLst>
                      <a:ext uri="{FF2B5EF4-FFF2-40B4-BE49-F238E27FC236}">
                        <a16:creationId xmlns:a16="http://schemas.microsoft.com/office/drawing/2014/main" id="{25577D24-1775-4348-BD3A-2E786DDB6753}"/>
                      </a:ext>
                    </a:extLst>
                  </p:cNvPr>
                  <p:cNvGrpSpPr>
                    <a:grpSpLocks noChangeAspect="1"/>
                  </p:cNvGrpSpPr>
                  <p:nvPr/>
                </p:nvGrpSpPr>
                <p:grpSpPr bwMode="auto">
                  <a:xfrm>
                    <a:off x="7581678" y="1714920"/>
                    <a:ext cx="111860" cy="111860"/>
                    <a:chOff x="5664" y="1835"/>
                    <a:chExt cx="73" cy="73"/>
                  </a:xfrm>
                  <a:solidFill>
                    <a:srgbClr val="FFFFFF"/>
                  </a:solidFill>
                </p:grpSpPr>
                <p:sp>
                  <p:nvSpPr>
                    <p:cNvPr id="1323" name="Freeform 12">
                      <a:extLst>
                        <a:ext uri="{FF2B5EF4-FFF2-40B4-BE49-F238E27FC236}">
                          <a16:creationId xmlns:a16="http://schemas.microsoft.com/office/drawing/2014/main" id="{DF91DD06-54BB-402D-8DE3-B01A1649BA6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4" name="Freeform 13">
                      <a:extLst>
                        <a:ext uri="{FF2B5EF4-FFF2-40B4-BE49-F238E27FC236}">
                          <a16:creationId xmlns:a16="http://schemas.microsoft.com/office/drawing/2014/main" id="{695122E1-666F-4FAC-8F63-02F42F648A3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5" name="Freeform 14">
                      <a:extLst>
                        <a:ext uri="{FF2B5EF4-FFF2-40B4-BE49-F238E27FC236}">
                          <a16:creationId xmlns:a16="http://schemas.microsoft.com/office/drawing/2014/main" id="{C536DA93-3B47-4074-9E9D-9BE5AAB05377}"/>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6" name="Freeform 15">
                      <a:extLst>
                        <a:ext uri="{FF2B5EF4-FFF2-40B4-BE49-F238E27FC236}">
                          <a16:creationId xmlns:a16="http://schemas.microsoft.com/office/drawing/2014/main" id="{A769317C-6081-4DD2-94A7-07AF79B8749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03" name="Group 1302">
                <a:extLst>
                  <a:ext uri="{FF2B5EF4-FFF2-40B4-BE49-F238E27FC236}">
                    <a16:creationId xmlns:a16="http://schemas.microsoft.com/office/drawing/2014/main" id="{AF116B89-C234-4B56-8304-1B22CAB878F4}"/>
                  </a:ext>
                </a:extLst>
              </p:cNvPr>
              <p:cNvGrpSpPr/>
              <p:nvPr/>
            </p:nvGrpSpPr>
            <p:grpSpPr>
              <a:xfrm>
                <a:off x="2805826" y="4994420"/>
                <a:ext cx="1206925" cy="369332"/>
                <a:chOff x="2659527" y="2746104"/>
                <a:chExt cx="1206925" cy="369332"/>
              </a:xfrm>
            </p:grpSpPr>
            <p:sp>
              <p:nvSpPr>
                <p:cNvPr id="1312" name="Rectangle 1311">
                  <a:extLst>
                    <a:ext uri="{FF2B5EF4-FFF2-40B4-BE49-F238E27FC236}">
                      <a16:creationId xmlns:a16="http://schemas.microsoft.com/office/drawing/2014/main" id="{1FAAA36B-BFC5-45EE-BF10-92DA1F9AFC35}"/>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313" name="Graphic 1312" descr="Ethernet">
                  <a:extLst>
                    <a:ext uri="{FF2B5EF4-FFF2-40B4-BE49-F238E27FC236}">
                      <a16:creationId xmlns:a16="http://schemas.microsoft.com/office/drawing/2014/main" id="{42960790-E181-4D7F-BE9F-365624B50956}"/>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304" name="Straight Connector 1303">
                <a:extLst>
                  <a:ext uri="{FF2B5EF4-FFF2-40B4-BE49-F238E27FC236}">
                    <a16:creationId xmlns:a16="http://schemas.microsoft.com/office/drawing/2014/main" id="{C4F6ACC5-97F9-417B-861B-4F8B4E8BE48F}"/>
                  </a:ext>
                </a:extLst>
              </p:cNvPr>
              <p:cNvCxnSpPr>
                <a:cxnSpLocks/>
                <a:stCxn id="1312" idx="0"/>
                <a:endCxn id="1354"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5" name="Straight Connector 25">
                <a:extLst>
                  <a:ext uri="{FF2B5EF4-FFF2-40B4-BE49-F238E27FC236}">
                    <a16:creationId xmlns:a16="http://schemas.microsoft.com/office/drawing/2014/main" id="{5E36F64A-2BDC-467E-A758-BB1574D34A88}"/>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6" name="Group 1305">
                <a:extLst>
                  <a:ext uri="{FF2B5EF4-FFF2-40B4-BE49-F238E27FC236}">
                    <a16:creationId xmlns:a16="http://schemas.microsoft.com/office/drawing/2014/main" id="{F4239058-4FBC-4297-AE5F-BB55AE41AD87}"/>
                  </a:ext>
                </a:extLst>
              </p:cNvPr>
              <p:cNvGrpSpPr/>
              <p:nvPr/>
            </p:nvGrpSpPr>
            <p:grpSpPr>
              <a:xfrm>
                <a:off x="3559835" y="5604431"/>
                <a:ext cx="955854" cy="230832"/>
                <a:chOff x="3359783" y="4231493"/>
                <a:chExt cx="1038900" cy="250887"/>
              </a:xfrm>
            </p:grpSpPr>
            <p:sp>
              <p:nvSpPr>
                <p:cNvPr id="1310" name="Rectangle 1309">
                  <a:extLst>
                    <a:ext uri="{FF2B5EF4-FFF2-40B4-BE49-F238E27FC236}">
                      <a16:creationId xmlns:a16="http://schemas.microsoft.com/office/drawing/2014/main" id="{0420B33B-63D1-4EE3-ACB1-5ED16F1AFD25}"/>
                    </a:ext>
                  </a:extLst>
                </p:cNvPr>
                <p:cNvSpPr/>
                <p:nvPr/>
              </p:nvSpPr>
              <p:spPr bwMode="auto">
                <a:xfrm>
                  <a:off x="3359783" y="4231493"/>
                  <a:ext cx="1038900" cy="2508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IsManaged</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311" name="Graphic 1310" descr="Checkbox Checked with solid fill">
                  <a:extLst>
                    <a:ext uri="{FF2B5EF4-FFF2-40B4-BE49-F238E27FC236}">
                      <a16:creationId xmlns:a16="http://schemas.microsoft.com/office/drawing/2014/main" id="{3E8E7876-BBC1-4573-BF30-970A73D96F50}"/>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406499" y="4245413"/>
                  <a:ext cx="230715" cy="230712"/>
                </a:xfrm>
                <a:prstGeom prst="rect">
                  <a:avLst/>
                </a:prstGeom>
              </p:spPr>
            </p:pic>
          </p:grpSp>
          <p:grpSp>
            <p:nvGrpSpPr>
              <p:cNvPr id="1307" name="Group 1306">
                <a:extLst>
                  <a:ext uri="{FF2B5EF4-FFF2-40B4-BE49-F238E27FC236}">
                    <a16:creationId xmlns:a16="http://schemas.microsoft.com/office/drawing/2014/main" id="{8C29BA8B-A578-462F-870B-F6FE837C0F17}"/>
                  </a:ext>
                </a:extLst>
              </p:cNvPr>
              <p:cNvGrpSpPr/>
              <p:nvPr/>
            </p:nvGrpSpPr>
            <p:grpSpPr>
              <a:xfrm>
                <a:off x="2188664" y="5618446"/>
                <a:ext cx="1248432" cy="338554"/>
                <a:chOff x="2188664" y="5618446"/>
                <a:chExt cx="1248432" cy="338554"/>
              </a:xfrm>
            </p:grpSpPr>
            <p:sp>
              <p:nvSpPr>
                <p:cNvPr id="1308" name="Rectangle 1307">
                  <a:extLst>
                    <a:ext uri="{FF2B5EF4-FFF2-40B4-BE49-F238E27FC236}">
                      <a16:creationId xmlns:a16="http://schemas.microsoft.com/office/drawing/2014/main" id="{0BFB2B5B-D00C-4951-B923-C4C365AEA5B5}"/>
                    </a:ext>
                  </a:extLst>
                </p:cNvPr>
                <p:cNvSpPr/>
                <p:nvPr/>
              </p:nvSpPr>
              <p:spPr>
                <a:xfrm>
                  <a:off x="2516427" y="5618446"/>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309" name="Picture 1308">
                  <a:extLst>
                    <a:ext uri="{FF2B5EF4-FFF2-40B4-BE49-F238E27FC236}">
                      <a16:creationId xmlns:a16="http://schemas.microsoft.com/office/drawing/2014/main" id="{8AEF1389-D17C-4610-A27C-1FFC466B6FE2}"/>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grpSp>
          <p:nvGrpSpPr>
            <p:cNvPr id="24" name="Group 23">
              <a:extLst>
                <a:ext uri="{FF2B5EF4-FFF2-40B4-BE49-F238E27FC236}">
                  <a16:creationId xmlns:a16="http://schemas.microsoft.com/office/drawing/2014/main" id="{8BB64948-D3E3-4EDB-B442-C967CA00A0CF}"/>
                </a:ext>
              </a:extLst>
            </p:cNvPr>
            <p:cNvGrpSpPr/>
            <p:nvPr/>
          </p:nvGrpSpPr>
          <p:grpSpPr>
            <a:xfrm>
              <a:off x="2910797" y="3733130"/>
              <a:ext cx="1009960" cy="229502"/>
              <a:chOff x="2910797" y="3733130"/>
              <a:chExt cx="1009960" cy="229502"/>
            </a:xfrm>
          </p:grpSpPr>
          <p:sp>
            <p:nvSpPr>
              <p:cNvPr id="4" name="Rectangle 3">
                <a:extLst>
                  <a:ext uri="{FF2B5EF4-FFF2-40B4-BE49-F238E27FC236}">
                    <a16:creationId xmlns:a16="http://schemas.microsoft.com/office/drawing/2014/main" id="{6FDC0BBF-9A04-49C6-9E00-AA6480D4298B}"/>
                  </a:ext>
                </a:extLst>
              </p:cNvPr>
              <p:cNvSpPr/>
              <p:nvPr/>
            </p:nvSpPr>
            <p:spPr bwMode="auto">
              <a:xfrm>
                <a:off x="2910797" y="3733130"/>
                <a:ext cx="1009960" cy="22950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 name="Graphic 4" descr="Checkbox Checked with solid fill">
                <a:extLst>
                  <a:ext uri="{FF2B5EF4-FFF2-40B4-BE49-F238E27FC236}">
                    <a16:creationId xmlns:a16="http://schemas.microsoft.com/office/drawing/2014/main" id="{0C5FCE58-B510-4C63-BD8B-7E30CB3C22A8}"/>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946797" y="3743485"/>
                <a:ext cx="208792" cy="208794"/>
              </a:xfrm>
              <a:prstGeom prst="rect">
                <a:avLst/>
              </a:prstGeom>
            </p:spPr>
          </p:pic>
        </p:grpSp>
        <p:grpSp>
          <p:nvGrpSpPr>
            <p:cNvPr id="23" name="Group 22">
              <a:extLst>
                <a:ext uri="{FF2B5EF4-FFF2-40B4-BE49-F238E27FC236}">
                  <a16:creationId xmlns:a16="http://schemas.microsoft.com/office/drawing/2014/main" id="{8F53B7A7-9531-4200-8D66-0C3D823FC64F}"/>
                </a:ext>
              </a:extLst>
            </p:cNvPr>
            <p:cNvGrpSpPr/>
            <p:nvPr/>
          </p:nvGrpSpPr>
          <p:grpSpPr>
            <a:xfrm>
              <a:off x="2736891" y="4021661"/>
              <a:ext cx="1347368" cy="216321"/>
              <a:chOff x="2736891" y="4021661"/>
              <a:chExt cx="1347368" cy="216321"/>
            </a:xfrm>
          </p:grpSpPr>
          <p:sp>
            <p:nvSpPr>
              <p:cNvPr id="7" name="Rectangle 6">
                <a:extLst>
                  <a:ext uri="{FF2B5EF4-FFF2-40B4-BE49-F238E27FC236}">
                    <a16:creationId xmlns:a16="http://schemas.microsoft.com/office/drawing/2014/main" id="{62AB8D6B-4227-4C70-83F1-D1FCE324FEBA}"/>
                  </a:ext>
                </a:extLst>
              </p:cNvPr>
              <p:cNvSpPr/>
              <p:nvPr/>
            </p:nvSpPr>
            <p:spPr bwMode="auto">
              <a:xfrm>
                <a:off x="2736891" y="4021661"/>
                <a:ext cx="1347368" cy="2147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Attribute(s)</a:t>
                </a:r>
              </a:p>
            </p:txBody>
          </p:sp>
          <p:pic>
            <p:nvPicPr>
              <p:cNvPr id="8" name="Graphic 7" descr="Checkbox Checked with solid fill">
                <a:extLst>
                  <a:ext uri="{FF2B5EF4-FFF2-40B4-BE49-F238E27FC236}">
                    <a16:creationId xmlns:a16="http://schemas.microsoft.com/office/drawing/2014/main" id="{56F222E6-62AF-478B-8B09-A867C8BEE5C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773339" y="4028308"/>
                <a:ext cx="209676" cy="209674"/>
              </a:xfrm>
              <a:prstGeom prst="rect">
                <a:avLst/>
              </a:prstGeom>
            </p:spPr>
          </p:pic>
        </p:grpSp>
      </p:grpSp>
      <p:grpSp>
        <p:nvGrpSpPr>
          <p:cNvPr id="22" name="Group 21">
            <a:extLst>
              <a:ext uri="{FF2B5EF4-FFF2-40B4-BE49-F238E27FC236}">
                <a16:creationId xmlns:a16="http://schemas.microsoft.com/office/drawing/2014/main" id="{107E1460-59DE-4E10-B4E0-57E08DC1495E}"/>
              </a:ext>
            </a:extLst>
          </p:cNvPr>
          <p:cNvGrpSpPr/>
          <p:nvPr/>
        </p:nvGrpSpPr>
        <p:grpSpPr>
          <a:xfrm>
            <a:off x="822379" y="1508489"/>
            <a:ext cx="4335491" cy="2064038"/>
            <a:chOff x="822379" y="1508489"/>
            <a:chExt cx="4335491" cy="2064038"/>
          </a:xfrm>
        </p:grpSpPr>
        <p:cxnSp>
          <p:nvCxnSpPr>
            <p:cNvPr id="16" name="Straight Arrow Connector 15">
              <a:extLst>
                <a:ext uri="{FF2B5EF4-FFF2-40B4-BE49-F238E27FC236}">
                  <a16:creationId xmlns:a16="http://schemas.microsoft.com/office/drawing/2014/main" id="{3D6E6CE2-253D-4E09-9143-0A6BB6D74974}"/>
                </a:ext>
              </a:extLst>
            </p:cNvPr>
            <p:cNvCxnSpPr>
              <a:cxnSpLocks/>
            </p:cNvCxnSpPr>
            <p:nvPr/>
          </p:nvCxnSpPr>
          <p:spPr>
            <a:xfrm>
              <a:off x="2161720" y="3238043"/>
              <a:ext cx="125577" cy="0"/>
            </a:xfrm>
            <a:prstGeom prst="straightConnector1">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22" name="Group 1421">
              <a:extLst>
                <a:ext uri="{FF2B5EF4-FFF2-40B4-BE49-F238E27FC236}">
                  <a16:creationId xmlns:a16="http://schemas.microsoft.com/office/drawing/2014/main" id="{735F9297-F6C8-4892-9FFA-0A292F823E05}"/>
                </a:ext>
              </a:extLst>
            </p:cNvPr>
            <p:cNvGrpSpPr/>
            <p:nvPr/>
          </p:nvGrpSpPr>
          <p:grpSpPr>
            <a:xfrm>
              <a:off x="850796" y="3127551"/>
              <a:ext cx="1313555" cy="199094"/>
              <a:chOff x="-1878740" y="2172752"/>
              <a:chExt cx="1313555" cy="199094"/>
            </a:xfrm>
            <a:solidFill>
              <a:schemeClr val="bg1"/>
            </a:solidFill>
          </p:grpSpPr>
          <p:sp>
            <p:nvSpPr>
              <p:cNvPr id="1450" name="Rectangle 1449">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68F2BDA2-292F-4D9A-AB83-9DB516BC43AA}"/>
                  </a:ext>
                </a:extLst>
              </p:cNvPr>
              <p:cNvSpPr/>
              <p:nvPr/>
            </p:nvSpPr>
            <p:spPr>
              <a:xfrm>
                <a:off x="-1878740" y="2172752"/>
                <a:ext cx="1313555" cy="199094"/>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1451" name="Picture 195" descr="Multi-Factor Authentication.png">
                <a:extLst>
                  <a:ext uri="{FF2B5EF4-FFF2-40B4-BE49-F238E27FC236}">
                    <a16:creationId xmlns:a16="http://schemas.microsoft.com/office/drawing/2014/main" id="{ECA1513A-3032-4651-BD8F-547CA504BF66}"/>
                  </a:ext>
                </a:extLst>
              </p:cNvPr>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1836958" y="2212397"/>
                <a:ext cx="142642" cy="120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1423" name="Straight Connector 1422">
              <a:extLst>
                <a:ext uri="{FF2B5EF4-FFF2-40B4-BE49-F238E27FC236}">
                  <a16:creationId xmlns:a16="http://schemas.microsoft.com/office/drawing/2014/main" id="{4F1B0164-947D-41FB-90C0-87A327996474}"/>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4" name="Connector: Elbow 1423">
              <a:extLst>
                <a:ext uri="{FF2B5EF4-FFF2-40B4-BE49-F238E27FC236}">
                  <a16:creationId xmlns:a16="http://schemas.microsoft.com/office/drawing/2014/main" id="{0F4F0A9B-E4DC-46F7-8CB9-DC07290221BE}"/>
                </a:ext>
              </a:extLst>
            </p:cNvPr>
            <p:cNvCxnSpPr>
              <a:cxnSpLocks/>
              <a:stCxn id="1443"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25" name="Group 1424">
              <a:extLst>
                <a:ext uri="{FF2B5EF4-FFF2-40B4-BE49-F238E27FC236}">
                  <a16:creationId xmlns:a16="http://schemas.microsoft.com/office/drawing/2014/main" id="{A5EAC44C-06E3-4EF9-88B3-34C95330E188}"/>
                </a:ext>
              </a:extLst>
            </p:cNvPr>
            <p:cNvGrpSpPr/>
            <p:nvPr/>
          </p:nvGrpSpPr>
          <p:grpSpPr>
            <a:xfrm>
              <a:off x="2500328" y="1508489"/>
              <a:ext cx="1478050" cy="760970"/>
              <a:chOff x="-1202513" y="1315189"/>
              <a:chExt cx="1478050" cy="760970"/>
            </a:xfrm>
          </p:grpSpPr>
          <p:sp>
            <p:nvSpPr>
              <p:cNvPr id="1445" name="Rectangle 1444">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E8339489-48C6-4D09-94D2-240E55568451}"/>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1446" name="Group 1445">
                <a:extLst>
                  <a:ext uri="{FF2B5EF4-FFF2-40B4-BE49-F238E27FC236}">
                    <a16:creationId xmlns:a16="http://schemas.microsoft.com/office/drawing/2014/main" id="{880540A9-0B43-47BC-B3D6-7D9E3E54150B}"/>
                  </a:ext>
                </a:extLst>
              </p:cNvPr>
              <p:cNvGrpSpPr/>
              <p:nvPr/>
            </p:nvGrpSpPr>
            <p:grpSpPr>
              <a:xfrm>
                <a:off x="-901193" y="1942752"/>
                <a:ext cx="188672" cy="45719"/>
                <a:chOff x="6643199" y="3134478"/>
                <a:chExt cx="188672" cy="45719"/>
              </a:xfrm>
            </p:grpSpPr>
            <p:sp>
              <p:nvSpPr>
                <p:cNvPr id="1447" name="Oval 1446">
                  <a:extLst>
                    <a:ext uri="{FF2B5EF4-FFF2-40B4-BE49-F238E27FC236}">
                      <a16:creationId xmlns:a16="http://schemas.microsoft.com/office/drawing/2014/main" id="{C3381152-1377-49A0-B5C8-E10FEB049EA6}"/>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8" name="Oval 1447">
                  <a:extLst>
                    <a:ext uri="{FF2B5EF4-FFF2-40B4-BE49-F238E27FC236}">
                      <a16:creationId xmlns:a16="http://schemas.microsoft.com/office/drawing/2014/main" id="{AC2CDADF-E2CC-4749-9F63-1E95DCBD7C4B}"/>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9" name="Oval 1448">
                  <a:extLst>
                    <a:ext uri="{FF2B5EF4-FFF2-40B4-BE49-F238E27FC236}">
                      <a16:creationId xmlns:a16="http://schemas.microsoft.com/office/drawing/2014/main" id="{791C0427-E349-4015-B9F2-FF9592775C7E}"/>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26" name="Group 1425">
              <a:extLst>
                <a:ext uri="{FF2B5EF4-FFF2-40B4-BE49-F238E27FC236}">
                  <a16:creationId xmlns:a16="http://schemas.microsoft.com/office/drawing/2014/main" id="{EC3E58DE-D80A-454C-8A4D-52145954FD66}"/>
                </a:ext>
              </a:extLst>
            </p:cNvPr>
            <p:cNvGrpSpPr/>
            <p:nvPr/>
          </p:nvGrpSpPr>
          <p:grpSpPr>
            <a:xfrm>
              <a:off x="822379" y="1508489"/>
              <a:ext cx="1135091" cy="369332"/>
              <a:chOff x="2659527" y="2746104"/>
              <a:chExt cx="1135091" cy="369332"/>
            </a:xfrm>
          </p:grpSpPr>
          <p:sp>
            <p:nvSpPr>
              <p:cNvPr id="1443" name="Rectangle 1442">
                <a:extLst>
                  <a:ext uri="{FF2B5EF4-FFF2-40B4-BE49-F238E27FC236}">
                    <a16:creationId xmlns:a16="http://schemas.microsoft.com/office/drawing/2014/main" id="{6B719748-555C-44B0-B2C4-877FD7278B6A}"/>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444" name="Graphic 1443" descr="Ethernet">
                <a:extLst>
                  <a:ext uri="{FF2B5EF4-FFF2-40B4-BE49-F238E27FC236}">
                    <a16:creationId xmlns:a16="http://schemas.microsoft.com/office/drawing/2014/main" id="{067AEE6D-CC9D-42B7-A1C3-B2B14FB374A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sp>
          <p:nvSpPr>
            <p:cNvPr id="1427" name="Rectangle 1426">
              <a:hlinkClick r:id="rId93"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0E3589D-47E9-4254-A9A4-BC87C80FAE40}"/>
                </a:ext>
              </a:extLst>
            </p:cNvPr>
            <p:cNvSpPr/>
            <p:nvPr/>
          </p:nvSpPr>
          <p:spPr>
            <a:xfrm>
              <a:off x="853310" y="2377248"/>
              <a:ext cx="1308410" cy="32918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p>
          </p:txBody>
        </p:sp>
        <p:grpSp>
          <p:nvGrpSpPr>
            <p:cNvPr id="1428" name="Group 1427">
              <a:extLst>
                <a:ext uri="{FF2B5EF4-FFF2-40B4-BE49-F238E27FC236}">
                  <a16:creationId xmlns:a16="http://schemas.microsoft.com/office/drawing/2014/main" id="{CF4ED74E-18D1-4E6E-A395-E9088B2718FA}"/>
                </a:ext>
              </a:extLst>
            </p:cNvPr>
            <p:cNvGrpSpPr/>
            <p:nvPr/>
          </p:nvGrpSpPr>
          <p:grpSpPr>
            <a:xfrm>
              <a:off x="2671527" y="2396921"/>
              <a:ext cx="1282334" cy="215444"/>
              <a:chOff x="2659527" y="2823048"/>
              <a:chExt cx="1282334" cy="215444"/>
            </a:xfrm>
          </p:grpSpPr>
          <p:sp>
            <p:nvSpPr>
              <p:cNvPr id="1441" name="Rectangle 1440">
                <a:extLst>
                  <a:ext uri="{FF2B5EF4-FFF2-40B4-BE49-F238E27FC236}">
                    <a16:creationId xmlns:a16="http://schemas.microsoft.com/office/drawing/2014/main" id="{CC7AED84-8F66-4E68-8C64-B76A07525933}"/>
                  </a:ext>
                </a:extLst>
              </p:cNvPr>
              <p:cNvSpPr/>
              <p:nvPr/>
            </p:nvSpPr>
            <p:spPr bwMode="auto">
              <a:xfrm>
                <a:off x="2659527" y="2823048"/>
                <a:ext cx="1282334" cy="215444"/>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1442" name="Graphic 1441" descr="Ethernet">
                <a:extLst>
                  <a:ext uri="{FF2B5EF4-FFF2-40B4-BE49-F238E27FC236}">
                    <a16:creationId xmlns:a16="http://schemas.microsoft.com/office/drawing/2014/main" id="{9FCC2423-F1A3-46B4-B8FF-A5D4879277C8}"/>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429" name="Straight Arrow Connector 1428">
              <a:extLst>
                <a:ext uri="{FF2B5EF4-FFF2-40B4-BE49-F238E27FC236}">
                  <a16:creationId xmlns:a16="http://schemas.microsoft.com/office/drawing/2014/main" id="{143107D7-FCF4-4414-9A06-6441643E7EE7}"/>
                </a:ext>
              </a:extLst>
            </p:cNvPr>
            <p:cNvCxnSpPr>
              <a:cxnSpLocks/>
            </p:cNvCxnSpPr>
            <p:nvPr/>
          </p:nvCxnSpPr>
          <p:spPr>
            <a:xfrm>
              <a:off x="2296055" y="3328529"/>
              <a:ext cx="2423160"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0" name="Rectangle 33">
              <a:extLst>
                <a:ext uri="{FF2B5EF4-FFF2-40B4-BE49-F238E27FC236}">
                  <a16:creationId xmlns:a16="http://schemas.microsoft.com/office/drawing/2014/main" id="{3E50195E-F894-4E15-BF3B-4BC160E968BF}"/>
                </a:ext>
              </a:extLst>
            </p:cNvPr>
            <p:cNvSpPr/>
            <p:nvPr/>
          </p:nvSpPr>
          <p:spPr bwMode="auto">
            <a:xfrm rot="16200000">
              <a:off x="1980662" y="3161505"/>
              <a:ext cx="497939"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1" name="Group 1430">
              <a:extLst>
                <a:ext uri="{FF2B5EF4-FFF2-40B4-BE49-F238E27FC236}">
                  <a16:creationId xmlns:a16="http://schemas.microsoft.com/office/drawing/2014/main" id="{E45FD951-68C0-4A5A-A3E0-08946ED88C2C}"/>
                </a:ext>
              </a:extLst>
            </p:cNvPr>
            <p:cNvGrpSpPr/>
            <p:nvPr/>
          </p:nvGrpSpPr>
          <p:grpSpPr>
            <a:xfrm>
              <a:off x="3196174" y="3149062"/>
              <a:ext cx="1127336" cy="369332"/>
              <a:chOff x="-1202514" y="2185626"/>
              <a:chExt cx="1127336" cy="369332"/>
            </a:xfrm>
          </p:grpSpPr>
          <p:sp>
            <p:nvSpPr>
              <p:cNvPr id="1439" name="Rectangle 1438">
                <a:extLst>
                  <a:ext uri="{FF2B5EF4-FFF2-40B4-BE49-F238E27FC236}">
                    <a16:creationId xmlns:a16="http://schemas.microsoft.com/office/drawing/2014/main" id="{B5B58954-A8B2-45B3-BCA5-75F94770A359}"/>
                  </a:ext>
                </a:extLst>
              </p:cNvPr>
              <p:cNvSpPr/>
              <p:nvPr/>
            </p:nvSpPr>
            <p:spPr>
              <a:xfrm>
                <a:off x="-1202514" y="2185626"/>
                <a:ext cx="1127336" cy="3693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1440" name="Picture 195" descr="Multi-Factor Authentication.png">
                <a:extLst>
                  <a:ext uri="{FF2B5EF4-FFF2-40B4-BE49-F238E27FC236}">
                    <a16:creationId xmlns:a16="http://schemas.microsoft.com/office/drawing/2014/main" id="{70694873-4083-4A16-A924-B96BA680B7D7}"/>
                  </a:ext>
                </a:extLst>
              </p:cNvPr>
              <p:cNvPicPr>
                <a:picLocks noChangeAspect="1"/>
              </p:cNvPicPr>
              <p:nvPr/>
            </p:nvPicPr>
            <p:blipFill>
              <a:blip r:embed="rId91">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2" name="Group 1431">
              <a:extLst>
                <a:ext uri="{FF2B5EF4-FFF2-40B4-BE49-F238E27FC236}">
                  <a16:creationId xmlns:a16="http://schemas.microsoft.com/office/drawing/2014/main" id="{6D4A1603-8404-4C5D-8990-8A82DAA785C4}"/>
                </a:ext>
              </a:extLst>
            </p:cNvPr>
            <p:cNvGrpSpPr/>
            <p:nvPr/>
          </p:nvGrpSpPr>
          <p:grpSpPr>
            <a:xfrm>
              <a:off x="853309" y="2861485"/>
              <a:ext cx="1313557" cy="219548"/>
              <a:chOff x="-1202515" y="2968342"/>
              <a:chExt cx="1317668" cy="219548"/>
            </a:xfrm>
          </p:grpSpPr>
          <p:sp>
            <p:nvSpPr>
              <p:cNvPr id="1437" name="Rectangle 1436">
                <a:hlinkClick r:id="rId94"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FDD30F02-3CFD-44CD-ADE7-886CB74EE162}"/>
                  </a:ext>
                </a:extLst>
              </p:cNvPr>
              <p:cNvSpPr/>
              <p:nvPr/>
            </p:nvSpPr>
            <p:spPr>
              <a:xfrm>
                <a:off x="-1202515" y="2968342"/>
                <a:ext cx="1317668" cy="219548"/>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38" name="Picture 1437">
                <a:extLst>
                  <a:ext uri="{FF2B5EF4-FFF2-40B4-BE49-F238E27FC236}">
                    <a16:creationId xmlns:a16="http://schemas.microsoft.com/office/drawing/2014/main" id="{0BABB148-32A2-4B85-9AB2-72F1E7D07CCC}"/>
                  </a:ext>
                </a:extLst>
              </p:cNvPr>
              <p:cNvPicPr>
                <a:picLocks noChangeAspect="1"/>
              </p:cNvPicPr>
              <p:nvPr/>
            </p:nvPicPr>
            <p:blipFill rotWithShape="1">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13627"/>
                <a:ext cx="146721" cy="137338"/>
              </a:xfrm>
              <a:prstGeom prst="rect">
                <a:avLst/>
              </a:prstGeom>
            </p:spPr>
          </p:pic>
        </p:grpSp>
        <p:grpSp>
          <p:nvGrpSpPr>
            <p:cNvPr id="1433" name="Group 1432">
              <a:extLst>
                <a:ext uri="{FF2B5EF4-FFF2-40B4-BE49-F238E27FC236}">
                  <a16:creationId xmlns:a16="http://schemas.microsoft.com/office/drawing/2014/main" id="{1EFB419D-97CC-40DA-92F4-85CE5338BF6D}"/>
                </a:ext>
              </a:extLst>
            </p:cNvPr>
            <p:cNvGrpSpPr/>
            <p:nvPr/>
          </p:nvGrpSpPr>
          <p:grpSpPr>
            <a:xfrm>
              <a:off x="855931" y="1964812"/>
              <a:ext cx="1445106" cy="325446"/>
              <a:chOff x="855931" y="1964812"/>
              <a:chExt cx="1445106" cy="325446"/>
            </a:xfrm>
          </p:grpSpPr>
          <p:sp>
            <p:nvSpPr>
              <p:cNvPr id="1435" name="Rectangle 1434">
                <a:hlinkClick r:id="rId96"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AE8B9057-42FD-4C77-A55A-B8FBAB206D5D}"/>
                  </a:ext>
                </a:extLst>
              </p:cNvPr>
              <p:cNvSpPr/>
              <p:nvPr/>
            </p:nvSpPr>
            <p:spPr>
              <a:xfrm>
                <a:off x="855931" y="1964812"/>
                <a:ext cx="1445106" cy="325446"/>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for Identity</a:t>
                </a:r>
              </a:p>
            </p:txBody>
          </p:sp>
          <p:pic>
            <p:nvPicPr>
              <p:cNvPr id="1436" name="Picture 1435">
                <a:extLst>
                  <a:ext uri="{FF2B5EF4-FFF2-40B4-BE49-F238E27FC236}">
                    <a16:creationId xmlns:a16="http://schemas.microsoft.com/office/drawing/2014/main" id="{3F91C542-52C9-4593-9E31-F6E36D006884}"/>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1434" name="Graphic 1433">
              <a:extLst>
                <a:ext uri="{FF2B5EF4-FFF2-40B4-BE49-F238E27FC236}">
                  <a16:creationId xmlns:a16="http://schemas.microsoft.com/office/drawing/2014/main" id="{4C4D28D1-DABB-4370-BD6A-66E42F624E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543493" y="1556610"/>
              <a:ext cx="183196" cy="183196"/>
            </a:xfrm>
            <a:prstGeom prst="rect">
              <a:avLst/>
            </a:prstGeom>
          </p:spPr>
        </p:pic>
        <p:pic>
          <p:nvPicPr>
            <p:cNvPr id="1421" name="Picture 1420" descr="Icon&#10;&#10;Description automatically generated with medium confidence">
              <a:extLst>
                <a:ext uri="{FF2B5EF4-FFF2-40B4-BE49-F238E27FC236}">
                  <a16:creationId xmlns:a16="http://schemas.microsoft.com/office/drawing/2014/main" id="{2D667324-B9A4-4145-A80B-EC4AB25961C0}"/>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95492" y="2459616"/>
              <a:ext cx="153883" cy="97067"/>
            </a:xfrm>
            <a:prstGeom prst="rect">
              <a:avLst/>
            </a:prstGeom>
          </p:spPr>
        </p:pic>
        <p:grpSp>
          <p:nvGrpSpPr>
            <p:cNvPr id="21" name="Group 20">
              <a:extLst>
                <a:ext uri="{FF2B5EF4-FFF2-40B4-BE49-F238E27FC236}">
                  <a16:creationId xmlns:a16="http://schemas.microsoft.com/office/drawing/2014/main" id="{9215D928-B404-44F8-83FB-5084320B6C48}"/>
                </a:ext>
              </a:extLst>
            </p:cNvPr>
            <p:cNvGrpSpPr/>
            <p:nvPr/>
          </p:nvGrpSpPr>
          <p:grpSpPr>
            <a:xfrm>
              <a:off x="850796" y="3373433"/>
              <a:ext cx="1313555" cy="199094"/>
              <a:chOff x="850796" y="3373433"/>
              <a:chExt cx="1313555" cy="199094"/>
            </a:xfrm>
          </p:grpSpPr>
          <p:sp>
            <p:nvSpPr>
              <p:cNvPr id="13" name="Rectangle 12">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F6D66678-3447-4588-B848-66A8CC851735}"/>
                  </a:ext>
                </a:extLst>
              </p:cNvPr>
              <p:cNvSpPr/>
              <p:nvPr/>
            </p:nvSpPr>
            <p:spPr>
              <a:xfrm>
                <a:off x="850796" y="3373433"/>
                <a:ext cx="1313555" cy="19909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MFA</a:t>
                </a:r>
              </a:p>
            </p:txBody>
          </p:sp>
          <p:pic>
            <p:nvPicPr>
              <p:cNvPr id="20" name="Graphic 19" descr="Handshake outline">
                <a:extLst>
                  <a:ext uri="{FF2B5EF4-FFF2-40B4-BE49-F238E27FC236}">
                    <a16:creationId xmlns:a16="http://schemas.microsoft.com/office/drawing/2014/main" id="{BB5C32AF-0A6F-48B1-A126-002C47F6206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95121" y="3407033"/>
                <a:ext cx="140098" cy="140098"/>
              </a:xfrm>
              <a:prstGeom prst="rect">
                <a:avLst/>
              </a:prstGeom>
            </p:spPr>
          </p:pic>
        </p:grpSp>
      </p:grpSp>
      <p:cxnSp>
        <p:nvCxnSpPr>
          <p:cNvPr id="428" name="Straight Arrow Connector 427">
            <a:extLst>
              <a:ext uri="{FF2B5EF4-FFF2-40B4-BE49-F238E27FC236}">
                <a16:creationId xmlns:a16="http://schemas.microsoft.com/office/drawing/2014/main" id="{8F9F40C9-8E24-41E7-BF2D-A9833A1C9A5E}"/>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554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7"/>
                                        </p:tgtEl>
                                        <p:attrNameLst>
                                          <p:attrName>style.visibility</p:attrName>
                                        </p:attrNameLst>
                                      </p:cBhvr>
                                      <p:to>
                                        <p:strVal val="visible"/>
                                      </p:to>
                                    </p:set>
                                    <p:animEffect transition="in" filter="fade">
                                      <p:cBhvr>
                                        <p:cTn id="7" dur="500"/>
                                        <p:tgtEl>
                                          <p:spTgt spid="1467"/>
                                        </p:tgtEl>
                                      </p:cBhvr>
                                    </p:animEffect>
                                  </p:childTnLst>
                                </p:cTn>
                              </p:par>
                              <p:par>
                                <p:cTn id="8" presetID="10" presetClass="entr" presetSubtype="0" fill="hold" nodeType="withEffect">
                                  <p:stCondLst>
                                    <p:cond delay="0"/>
                                  </p:stCondLst>
                                  <p:childTnLst>
                                    <p:set>
                                      <p:cBhvr>
                                        <p:cTn id="9" dur="1" fill="hold">
                                          <p:stCondLst>
                                            <p:cond delay="0"/>
                                          </p:stCondLst>
                                        </p:cTn>
                                        <p:tgtEl>
                                          <p:spTgt spid="1268"/>
                                        </p:tgtEl>
                                        <p:attrNameLst>
                                          <p:attrName>style.visibility</p:attrName>
                                        </p:attrNameLst>
                                      </p:cBhvr>
                                      <p:to>
                                        <p:strVal val="visible"/>
                                      </p:to>
                                    </p:set>
                                    <p:animEffect transition="in" filter="fade">
                                      <p:cBhvr>
                                        <p:cTn id="10" dur="500"/>
                                        <p:tgtEl>
                                          <p:spTgt spid="1268"/>
                                        </p:tgtEl>
                                      </p:cBhvr>
                                    </p:animEffect>
                                  </p:childTnLst>
                                </p:cTn>
                              </p:par>
                              <p:par>
                                <p:cTn id="11" presetID="22" presetClass="entr" presetSubtype="4"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animEffect transition="in" filter="wipe(down)">
                                      <p:cBhvr>
                                        <p:cTn id="13" dur="500"/>
                                        <p:tgtEl>
                                          <p:spTgt spid="428"/>
                                        </p:tgtEl>
                                      </p:cBhvr>
                                    </p:animEffect>
                                  </p:childTnLst>
                                </p:cTn>
                              </p:par>
                              <p:par>
                                <p:cTn id="14" presetID="22" presetClass="entr" presetSubtype="1" fill="hold" nodeType="withEffect">
                                  <p:stCondLst>
                                    <p:cond delay="250"/>
                                  </p:stCondLst>
                                  <p:childTnLst>
                                    <p:set>
                                      <p:cBhvr>
                                        <p:cTn id="15" dur="1" fill="hold">
                                          <p:stCondLst>
                                            <p:cond delay="0"/>
                                          </p:stCondLst>
                                        </p:cTn>
                                        <p:tgtEl>
                                          <p:spTgt spid="1280"/>
                                        </p:tgtEl>
                                        <p:attrNameLst>
                                          <p:attrName>style.visibility</p:attrName>
                                        </p:attrNameLst>
                                      </p:cBhvr>
                                      <p:to>
                                        <p:strVal val="visible"/>
                                      </p:to>
                                    </p:set>
                                    <p:animEffect transition="in" filter="wipe(up)">
                                      <p:cBhvr>
                                        <p:cTn id="16" dur="500"/>
                                        <p:tgtEl>
                                          <p:spTgt spid="128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67"/>
                                        </p:tgtEl>
                                        <p:attrNameLst>
                                          <p:attrName>style.visibility</p:attrName>
                                        </p:attrNameLst>
                                      </p:cBhvr>
                                      <p:to>
                                        <p:strVal val="visible"/>
                                      </p:to>
                                    </p:set>
                                    <p:animEffect transition="in" filter="fade">
                                      <p:cBhvr>
                                        <p:cTn id="19" dur="500"/>
                                        <p:tgtEl>
                                          <p:spTgt spid="126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66"/>
                                        </p:tgtEl>
                                        <p:attrNameLst>
                                          <p:attrName>style.visibility</p:attrName>
                                        </p:attrNameLst>
                                      </p:cBhvr>
                                      <p:to>
                                        <p:strVal val="visible"/>
                                      </p:to>
                                    </p:set>
                                    <p:animEffect transition="in" filter="fade">
                                      <p:cBhvr>
                                        <p:cTn id="22" dur="500"/>
                                        <p:tgtEl>
                                          <p:spTgt spid="12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6"/>
                                        </p:tgtEl>
                                        <p:attrNameLst>
                                          <p:attrName>style.visibility</p:attrName>
                                        </p:attrNameLst>
                                      </p:cBhvr>
                                      <p:to>
                                        <p:strVal val="visible"/>
                                      </p:to>
                                    </p:set>
                                    <p:animEffect transition="in" filter="fade">
                                      <p:cBhvr>
                                        <p:cTn id="37" dur="500"/>
                                        <p:tgtEl>
                                          <p:spTgt spid="1286"/>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1478"/>
                                        </p:tgtEl>
                                      </p:cBhvr>
                                    </p:animEffect>
                                    <p:animScale>
                                      <p:cBhvr>
                                        <p:cTn id="41" dur="250" autoRev="1" fill="hold"/>
                                        <p:tgtEl>
                                          <p:spTgt spid="1478"/>
                                        </p:tgtEl>
                                      </p:cBhvr>
                                      <p:by x="105000" y="105000"/>
                                    </p:animScale>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1281"/>
                                        </p:tgtEl>
                                        <p:attrNameLst>
                                          <p:attrName>style.visibility</p:attrName>
                                        </p:attrNameLst>
                                      </p:cBhvr>
                                      <p:to>
                                        <p:strVal val="visible"/>
                                      </p:to>
                                    </p:set>
                                    <p:animEffect transition="in" filter="wipe(right)">
                                      <p:cBhvr>
                                        <p:cTn id="45" dur="500"/>
                                        <p:tgtEl>
                                          <p:spTgt spid="1281"/>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1478"/>
                                        </p:tgtEl>
                                      </p:cBhvr>
                                    </p:animEffect>
                                    <p:animScale>
                                      <p:cBhvr>
                                        <p:cTn id="50" dur="250" autoRev="1" fill="hold"/>
                                        <p:tgtEl>
                                          <p:spTgt spid="1478"/>
                                        </p:tgtEl>
                                      </p:cBhvr>
                                      <p:by x="105000" y="105000"/>
                                    </p:animScale>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233"/>
                                        </p:tgtEl>
                                        <p:attrNameLst>
                                          <p:attrName>style.visibility</p:attrName>
                                        </p:attrNameLst>
                                      </p:cBhvr>
                                      <p:to>
                                        <p:strVal val="visible"/>
                                      </p:to>
                                    </p:set>
                                    <p:animEffect transition="in" filter="wipe(up)">
                                      <p:cBhvr>
                                        <p:cTn id="54" dur="500"/>
                                        <p:tgtEl>
                                          <p:spTgt spid="1233"/>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1478"/>
                                        </p:tgtEl>
                                      </p:cBhvr>
                                    </p:animEffect>
                                    <p:animScale>
                                      <p:cBhvr>
                                        <p:cTn id="59" dur="250" autoRev="1" fill="hold"/>
                                        <p:tgtEl>
                                          <p:spTgt spid="1478"/>
                                        </p:tgtEl>
                                      </p:cBhvr>
                                      <p:by x="105000" y="105000"/>
                                    </p:animScale>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468"/>
                                        </p:tgtEl>
                                        <p:attrNameLst>
                                          <p:attrName>style.visibility</p:attrName>
                                        </p:attrNameLst>
                                      </p:cBhvr>
                                      <p:to>
                                        <p:strVal val="visible"/>
                                      </p:to>
                                    </p:set>
                                    <p:animEffect transition="in" filter="wipe(left)">
                                      <p:cBhvr>
                                        <p:cTn id="63" dur="500"/>
                                        <p:tgtEl>
                                          <p:spTgt spid="1468"/>
                                        </p:tgtEl>
                                      </p:cBhvr>
                                    </p:animEffect>
                                  </p:childTnLst>
                                </p:cTn>
                              </p:par>
                            </p:childTnLst>
                          </p:cTn>
                        </p:par>
                        <p:par>
                          <p:cTn id="64" fill="hold">
                            <p:stCondLst>
                              <p:cond delay="1000"/>
                            </p:stCondLst>
                            <p:childTnLst>
                              <p:par>
                                <p:cTn id="65" presetID="26" presetClass="emph" presetSubtype="0" fill="hold" nodeType="afterEffect">
                                  <p:stCondLst>
                                    <p:cond delay="0"/>
                                  </p:stCondLst>
                                  <p:childTnLst>
                                    <p:animEffect transition="out" filter="fade">
                                      <p:cBhvr>
                                        <p:cTn id="66" dur="500" tmFilter="0, 0; .2, .5; .8, .5; 1, 0"/>
                                        <p:tgtEl>
                                          <p:spTgt spid="1478"/>
                                        </p:tgtEl>
                                      </p:cBhvr>
                                    </p:animEffect>
                                    <p:animScale>
                                      <p:cBhvr>
                                        <p:cTn id="67" dur="250" autoRev="1" fill="hold"/>
                                        <p:tgtEl>
                                          <p:spTgt spid="1478"/>
                                        </p:tgtEl>
                                      </p:cBhvr>
                                      <p:by x="105000" y="105000"/>
                                    </p:animScale>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1092"/>
                                        </p:tgtEl>
                                        <p:attrNameLst>
                                          <p:attrName>style.visibility</p:attrName>
                                        </p:attrNameLst>
                                      </p:cBhvr>
                                      <p:to>
                                        <p:strVal val="visible"/>
                                      </p:to>
                                    </p:set>
                                    <p:animEffect transition="in" filter="wipe(left)">
                                      <p:cBhvr>
                                        <p:cTn id="71" dur="500"/>
                                        <p:tgtEl>
                                          <p:spTgt spid="1092"/>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1453"/>
                                        </p:tgtEl>
                                        <p:attrNameLst>
                                          <p:attrName>style.visibility</p:attrName>
                                        </p:attrNameLst>
                                      </p:cBhvr>
                                      <p:to>
                                        <p:strVal val="visible"/>
                                      </p:to>
                                    </p:set>
                                    <p:animEffect transition="in" filter="fade">
                                      <p:cBhvr>
                                        <p:cTn id="75" dur="500"/>
                                        <p:tgtEl>
                                          <p:spTgt spid="145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wipe(up)">
                                      <p:cBhvr>
                                        <p:cTn id="80" dur="180"/>
                                        <p:tgtEl>
                                          <p:spTgt spid="6"/>
                                        </p:tgtEl>
                                      </p:cBhvr>
                                    </p:animEffect>
                                  </p:childTnLst>
                                </p:cTn>
                              </p:par>
                            </p:childTnLst>
                          </p:cTn>
                        </p:par>
                        <p:par>
                          <p:cTn id="81" fill="hold">
                            <p:stCondLst>
                              <p:cond delay="180"/>
                            </p:stCondLst>
                            <p:childTnLst>
                              <p:par>
                                <p:cTn id="82" presetID="22" presetClass="entr" presetSubtype="1" fill="hold" nodeType="afterEffect">
                                  <p:stCondLst>
                                    <p:cond delay="0"/>
                                  </p:stCondLst>
                                  <p:childTnLst>
                                    <p:set>
                                      <p:cBhvr>
                                        <p:cTn id="83" dur="1" fill="hold">
                                          <p:stCondLst>
                                            <p:cond delay="0"/>
                                          </p:stCondLst>
                                        </p:cTn>
                                        <p:tgtEl>
                                          <p:spTgt spid="1108"/>
                                        </p:tgtEl>
                                        <p:attrNameLst>
                                          <p:attrName>style.visibility</p:attrName>
                                        </p:attrNameLst>
                                      </p:cBhvr>
                                      <p:to>
                                        <p:strVal val="visible"/>
                                      </p:to>
                                    </p:set>
                                    <p:animEffect transition="in" filter="wipe(up)">
                                      <p:cBhvr>
                                        <p:cTn id="84" dur="180"/>
                                        <p:tgtEl>
                                          <p:spTgt spid="1108"/>
                                        </p:tgtEl>
                                      </p:cBhvr>
                                    </p:animEffect>
                                  </p:childTnLst>
                                </p:cTn>
                              </p:par>
                            </p:childTnLst>
                          </p:cTn>
                        </p:par>
                        <p:par>
                          <p:cTn id="85" fill="hold">
                            <p:stCondLst>
                              <p:cond delay="360"/>
                            </p:stCondLst>
                            <p:childTnLst>
                              <p:par>
                                <p:cTn id="86" presetID="22" presetClass="entr" presetSubtype="1" fill="hold" nodeType="afterEffect">
                                  <p:stCondLst>
                                    <p:cond delay="0"/>
                                  </p:stCondLst>
                                  <p:childTnLst>
                                    <p:set>
                                      <p:cBhvr>
                                        <p:cTn id="87" dur="1" fill="hold">
                                          <p:stCondLst>
                                            <p:cond delay="0"/>
                                          </p:stCondLst>
                                        </p:cTn>
                                        <p:tgtEl>
                                          <p:spTgt spid="1109"/>
                                        </p:tgtEl>
                                        <p:attrNameLst>
                                          <p:attrName>style.visibility</p:attrName>
                                        </p:attrNameLst>
                                      </p:cBhvr>
                                      <p:to>
                                        <p:strVal val="visible"/>
                                      </p:to>
                                    </p:set>
                                    <p:animEffect transition="in" filter="wipe(up)">
                                      <p:cBhvr>
                                        <p:cTn id="88" dur="180"/>
                                        <p:tgtEl>
                                          <p:spTgt spid="1109"/>
                                        </p:tgtEl>
                                      </p:cBhvr>
                                    </p:animEffect>
                                  </p:childTnLst>
                                </p:cTn>
                              </p:par>
                            </p:childTnLst>
                          </p:cTn>
                        </p:par>
                        <p:par>
                          <p:cTn id="89" fill="hold">
                            <p:stCondLst>
                              <p:cond delay="540"/>
                            </p:stCondLst>
                            <p:childTnLst>
                              <p:par>
                                <p:cTn id="90" presetID="22" presetClass="entr" presetSubtype="1" fill="hold" nodeType="afterEffect">
                                  <p:stCondLst>
                                    <p:cond delay="0"/>
                                  </p:stCondLst>
                                  <p:childTnLst>
                                    <p:set>
                                      <p:cBhvr>
                                        <p:cTn id="91" dur="1" fill="hold">
                                          <p:stCondLst>
                                            <p:cond delay="0"/>
                                          </p:stCondLst>
                                        </p:cTn>
                                        <p:tgtEl>
                                          <p:spTgt spid="1124"/>
                                        </p:tgtEl>
                                        <p:attrNameLst>
                                          <p:attrName>style.visibility</p:attrName>
                                        </p:attrNameLst>
                                      </p:cBhvr>
                                      <p:to>
                                        <p:strVal val="visible"/>
                                      </p:to>
                                    </p:set>
                                    <p:animEffect transition="in" filter="wipe(up)">
                                      <p:cBhvr>
                                        <p:cTn id="92" dur="180"/>
                                        <p:tgtEl>
                                          <p:spTgt spid="1124"/>
                                        </p:tgtEl>
                                      </p:cBhvr>
                                    </p:animEffect>
                                  </p:childTnLst>
                                </p:cTn>
                              </p:par>
                            </p:childTnLst>
                          </p:cTn>
                        </p:par>
                        <p:par>
                          <p:cTn id="93" fill="hold">
                            <p:stCondLst>
                              <p:cond delay="720"/>
                            </p:stCondLst>
                            <p:childTnLst>
                              <p:par>
                                <p:cTn id="94" presetID="22" presetClass="entr" presetSubtype="1" fill="hold" nodeType="afterEffect">
                                  <p:stCondLst>
                                    <p:cond delay="0"/>
                                  </p:stCondLst>
                                  <p:childTnLst>
                                    <p:set>
                                      <p:cBhvr>
                                        <p:cTn id="95" dur="1" fill="hold">
                                          <p:stCondLst>
                                            <p:cond delay="0"/>
                                          </p:stCondLst>
                                        </p:cTn>
                                        <p:tgtEl>
                                          <p:spTgt spid="1110"/>
                                        </p:tgtEl>
                                        <p:attrNameLst>
                                          <p:attrName>style.visibility</p:attrName>
                                        </p:attrNameLst>
                                      </p:cBhvr>
                                      <p:to>
                                        <p:strVal val="visible"/>
                                      </p:to>
                                    </p:set>
                                    <p:animEffect transition="in" filter="wipe(up)">
                                      <p:cBhvr>
                                        <p:cTn id="96" dur="180"/>
                                        <p:tgtEl>
                                          <p:spTgt spid="1110"/>
                                        </p:tgtEl>
                                      </p:cBhvr>
                                    </p:animEffect>
                                  </p:childTnLst>
                                </p:cTn>
                              </p:par>
                            </p:childTnLst>
                          </p:cTn>
                        </p:par>
                        <p:par>
                          <p:cTn id="97" fill="hold">
                            <p:stCondLst>
                              <p:cond delay="900"/>
                            </p:stCondLst>
                            <p:childTnLst>
                              <p:par>
                                <p:cTn id="98" presetID="22" presetClass="entr" presetSubtype="1" fill="hold" nodeType="afterEffect">
                                  <p:stCondLst>
                                    <p:cond delay="0"/>
                                  </p:stCondLst>
                                  <p:childTnLst>
                                    <p:set>
                                      <p:cBhvr>
                                        <p:cTn id="99" dur="1" fill="hold">
                                          <p:stCondLst>
                                            <p:cond delay="0"/>
                                          </p:stCondLst>
                                        </p:cTn>
                                        <p:tgtEl>
                                          <p:spTgt spid="1111"/>
                                        </p:tgtEl>
                                        <p:attrNameLst>
                                          <p:attrName>style.visibility</p:attrName>
                                        </p:attrNameLst>
                                      </p:cBhvr>
                                      <p:to>
                                        <p:strVal val="visible"/>
                                      </p:to>
                                    </p:set>
                                    <p:animEffect transition="in" filter="wipe(up)">
                                      <p:cBhvr>
                                        <p:cTn id="100" dur="180"/>
                                        <p:tgtEl>
                                          <p:spTgt spid="1111"/>
                                        </p:tgtEl>
                                      </p:cBhvr>
                                    </p:animEffect>
                                  </p:childTnLst>
                                </p:cTn>
                              </p:par>
                            </p:childTnLst>
                          </p:cTn>
                        </p:par>
                        <p:par>
                          <p:cTn id="101" fill="hold">
                            <p:stCondLst>
                              <p:cond delay="1080"/>
                            </p:stCondLst>
                            <p:childTnLst>
                              <p:par>
                                <p:cTn id="102" presetID="22" presetClass="entr" presetSubtype="8" fill="hold" nodeType="afterEffect">
                                  <p:stCondLst>
                                    <p:cond delay="0"/>
                                  </p:stCondLst>
                                  <p:childTnLst>
                                    <p:set>
                                      <p:cBhvr>
                                        <p:cTn id="103" dur="1" fill="hold">
                                          <p:stCondLst>
                                            <p:cond delay="0"/>
                                          </p:stCondLst>
                                        </p:cTn>
                                        <p:tgtEl>
                                          <p:spTgt spid="1104"/>
                                        </p:tgtEl>
                                        <p:attrNameLst>
                                          <p:attrName>style.visibility</p:attrName>
                                        </p:attrNameLst>
                                      </p:cBhvr>
                                      <p:to>
                                        <p:strVal val="visible"/>
                                      </p:to>
                                    </p:set>
                                    <p:animEffect transition="in" filter="wipe(left)">
                                      <p:cBhvr>
                                        <p:cTn id="104" dur="330"/>
                                        <p:tgtEl>
                                          <p:spTgt spid="1104"/>
                                        </p:tgtEl>
                                      </p:cBhvr>
                                    </p:animEffect>
                                  </p:childTnLst>
                                </p:cTn>
                              </p:par>
                            </p:childTnLst>
                          </p:cTn>
                        </p:par>
                        <p:par>
                          <p:cTn id="105" fill="hold">
                            <p:stCondLst>
                              <p:cond delay="1410"/>
                            </p:stCondLst>
                            <p:childTnLst>
                              <p:par>
                                <p:cTn id="106" presetID="22" presetClass="entr" presetSubtype="8" fill="hold" nodeType="afterEffect">
                                  <p:stCondLst>
                                    <p:cond delay="0"/>
                                  </p:stCondLst>
                                  <p:childTnLst>
                                    <p:set>
                                      <p:cBhvr>
                                        <p:cTn id="107" dur="1" fill="hold">
                                          <p:stCondLst>
                                            <p:cond delay="0"/>
                                          </p:stCondLst>
                                        </p:cTn>
                                        <p:tgtEl>
                                          <p:spTgt spid="1103"/>
                                        </p:tgtEl>
                                        <p:attrNameLst>
                                          <p:attrName>style.visibility</p:attrName>
                                        </p:attrNameLst>
                                      </p:cBhvr>
                                      <p:to>
                                        <p:strVal val="visible"/>
                                      </p:to>
                                    </p:set>
                                    <p:animEffect transition="in" filter="wipe(left)">
                                      <p:cBhvr>
                                        <p:cTn id="108" dur="330"/>
                                        <p:tgtEl>
                                          <p:spTgt spid="1103"/>
                                        </p:tgtEl>
                                      </p:cBhvr>
                                    </p:animEffect>
                                  </p:childTnLst>
                                </p:cTn>
                              </p:par>
                            </p:childTnLst>
                          </p:cTn>
                        </p:par>
                        <p:par>
                          <p:cTn id="109" fill="hold">
                            <p:stCondLst>
                              <p:cond delay="174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330"/>
                                        <p:tgtEl>
                                          <p:spTgt spid="10"/>
                                        </p:tgtEl>
                                      </p:cBhvr>
                                    </p:animEffect>
                                  </p:childTnLst>
                                </p:cTn>
                              </p:par>
                            </p:childTnLst>
                          </p:cTn>
                        </p:par>
                        <p:par>
                          <p:cTn id="113" fill="hold">
                            <p:stCondLst>
                              <p:cond delay="2070"/>
                            </p:stCondLst>
                            <p:childTnLst>
                              <p:par>
                                <p:cTn id="114" presetID="22" presetClass="entr" presetSubtype="8" fill="hold" nodeType="after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wipe(left)">
                                      <p:cBhvr>
                                        <p:cTn id="116" dur="330"/>
                                        <p:tgtEl>
                                          <p:spTgt spid="1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wipe(left)">
                                      <p:cBhvr>
                                        <p:cTn id="121" dur="500"/>
                                        <p:tgtEl>
                                          <p:spTgt spid="9"/>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1093"/>
                                        </p:tgtEl>
                                        <p:attrNameLst>
                                          <p:attrName>style.visibility</p:attrName>
                                        </p:attrNameLst>
                                      </p:cBhvr>
                                      <p:to>
                                        <p:strVal val="visible"/>
                                      </p:to>
                                    </p:set>
                                    <p:animEffect transition="in" filter="wipe(up)">
                                      <p:cBhvr>
                                        <p:cTn id="125" dur="500"/>
                                        <p:tgtEl>
                                          <p:spTgt spid="1093"/>
                                        </p:tgtEl>
                                      </p:cBhvr>
                                    </p:animEffect>
                                  </p:childTnLst>
                                </p:cTn>
                              </p:par>
                              <p:par>
                                <p:cTn id="126" presetID="26" presetClass="emph" presetSubtype="0" fill="hold" grpId="1" nodeType="withEffect">
                                  <p:stCondLst>
                                    <p:cond delay="500"/>
                                  </p:stCondLst>
                                  <p:childTnLst>
                                    <p:animEffect transition="out" filter="fade">
                                      <p:cBhvr>
                                        <p:cTn id="127" dur="750" tmFilter="0, 0; .2, .5; .8, .5; 1, 0"/>
                                        <p:tgtEl>
                                          <p:spTgt spid="1093"/>
                                        </p:tgtEl>
                                      </p:cBhvr>
                                    </p:animEffect>
                                    <p:animScale>
                                      <p:cBhvr>
                                        <p:cTn id="128" dur="375" autoRev="1" fill="hold"/>
                                        <p:tgtEl>
                                          <p:spTgt spid="1093"/>
                                        </p:tgtEl>
                                      </p:cBhvr>
                                      <p:by x="105000" y="105000"/>
                                    </p:animScale>
                                  </p:childTnLst>
                                </p:cTn>
                              </p:par>
                            </p:childTnLst>
                          </p:cTn>
                        </p:par>
                        <p:par>
                          <p:cTn id="129" fill="hold">
                            <p:stCondLst>
                              <p:cond delay="1750"/>
                            </p:stCondLst>
                            <p:childTnLst>
                              <p:par>
                                <p:cTn id="130" presetID="10" presetClass="entr" presetSubtype="0" fill="hold" nodeType="after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500"/>
                                        <p:tgtEl>
                                          <p:spTgt spid="14"/>
                                        </p:tgtEl>
                                      </p:cBhvr>
                                    </p:animEffect>
                                  </p:childTnLst>
                                </p:cTn>
                              </p:par>
                            </p:childTnLst>
                          </p:cTn>
                        </p:par>
                        <p:par>
                          <p:cTn id="133" fill="hold">
                            <p:stCondLst>
                              <p:cond delay="2250"/>
                            </p:stCondLst>
                            <p:childTnLst>
                              <p:par>
                                <p:cTn id="134" presetID="22" presetClass="entr" presetSubtype="8" fill="hold" nodeType="after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childTnLst>
                          </p:cTn>
                        </p:par>
                        <p:par>
                          <p:cTn id="137" fill="hold">
                            <p:stCondLst>
                              <p:cond delay="2750"/>
                            </p:stCondLst>
                            <p:childTnLst>
                              <p:par>
                                <p:cTn id="138" presetID="10" presetClass="entr" presetSubtype="0" fill="hold" nodeType="afterEffect">
                                  <p:stCondLst>
                                    <p:cond delay="0"/>
                                  </p:stCondLst>
                                  <p:childTnLst>
                                    <p:set>
                                      <p:cBhvr>
                                        <p:cTn id="139" dur="1" fill="hold">
                                          <p:stCondLst>
                                            <p:cond delay="0"/>
                                          </p:stCondLst>
                                        </p:cTn>
                                        <p:tgtEl>
                                          <p:spTgt spid="1117"/>
                                        </p:tgtEl>
                                        <p:attrNameLst>
                                          <p:attrName>style.visibility</p:attrName>
                                        </p:attrNameLst>
                                      </p:cBhvr>
                                      <p:to>
                                        <p:strVal val="visible"/>
                                      </p:to>
                                    </p:set>
                                    <p:animEffect transition="in" filter="fade">
                                      <p:cBhvr>
                                        <p:cTn id="140" dur="5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0" animBg="1"/>
      <p:bldP spid="1093" grpId="1" animBg="1"/>
      <p:bldP spid="1266" grpId="0"/>
      <p:bldP spid="1267" grpId="0"/>
      <p:bldP spid="1467"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id="{E141B11F-9598-4250-92A5-CBEB228C0775}"/>
              </a:ext>
            </a:extLst>
          </p:cNvPr>
          <p:cNvGrpSpPr/>
          <p:nvPr/>
        </p:nvGrpSpPr>
        <p:grpSpPr>
          <a:xfrm>
            <a:off x="5252694" y="2396947"/>
            <a:ext cx="1469519" cy="379031"/>
            <a:chOff x="931228" y="2068647"/>
            <a:chExt cx="3475337" cy="896390"/>
          </a:xfrm>
        </p:grpSpPr>
        <p:sp>
          <p:nvSpPr>
            <p:cNvPr id="204" name="Rectangle 203">
              <a:extLst>
                <a:ext uri="{FF2B5EF4-FFF2-40B4-BE49-F238E27FC236}">
                  <a16:creationId xmlns:a16="http://schemas.microsoft.com/office/drawing/2014/main" id="{E85B55BE-CF58-4B73-8AA1-BDF3678B3BE0}"/>
                </a:ext>
                <a:ext uri="{C183D7F6-B498-43B3-948B-1728B52AA6E4}">
                  <adec:decorative xmlns:adec="http://schemas.microsoft.com/office/drawing/2017/decorative" val="1"/>
                </a:ext>
              </a:extLst>
            </p:cNvPr>
            <p:cNvSpPr/>
            <p:nvPr/>
          </p:nvSpPr>
          <p:spPr bwMode="auto">
            <a:xfrm>
              <a:off x="931228" y="2097487"/>
              <a:ext cx="3475337"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2C876B51-94F2-47E8-8A14-9E94E3C2D7F5}"/>
                </a:ext>
              </a:extLst>
            </p:cNvPr>
            <p:cNvSpPr/>
            <p:nvPr/>
          </p:nvSpPr>
          <p:spPr>
            <a:xfrm>
              <a:off x="931228" y="2068647"/>
              <a:ext cx="3475337"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pic>
          <p:nvPicPr>
            <p:cNvPr id="206" name="Picture 205">
              <a:extLst>
                <a:ext uri="{FF2B5EF4-FFF2-40B4-BE49-F238E27FC236}">
                  <a16:creationId xmlns:a16="http://schemas.microsoft.com/office/drawing/2014/main" id="{6C81AA4B-A58C-4108-AA9A-715110B659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95690" y="2419196"/>
              <a:ext cx="144088" cy="191979"/>
            </a:xfrm>
            <a:prstGeom prst="rect">
              <a:avLst/>
            </a:prstGeom>
          </p:spPr>
        </p:pic>
        <p:pic>
          <p:nvPicPr>
            <p:cNvPr id="207" name="Picture 206">
              <a:extLst>
                <a:ext uri="{FF2B5EF4-FFF2-40B4-BE49-F238E27FC236}">
                  <a16:creationId xmlns:a16="http://schemas.microsoft.com/office/drawing/2014/main" id="{C087F43F-8AC4-47FA-80DE-D07C9B56E1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7317" y="2445394"/>
              <a:ext cx="139583" cy="139582"/>
            </a:xfrm>
            <a:prstGeom prst="rect">
              <a:avLst/>
            </a:prstGeom>
          </p:spPr>
        </p:pic>
        <p:pic>
          <p:nvPicPr>
            <p:cNvPr id="208" name="Picture 207">
              <a:extLst>
                <a:ext uri="{FF2B5EF4-FFF2-40B4-BE49-F238E27FC236}">
                  <a16:creationId xmlns:a16="http://schemas.microsoft.com/office/drawing/2014/main" id="{E022C27F-2FA0-479E-BBA4-027F6F433C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7392" y="2438719"/>
              <a:ext cx="218370" cy="152933"/>
            </a:xfrm>
            <a:prstGeom prst="rect">
              <a:avLst/>
            </a:prstGeom>
          </p:spPr>
        </p:pic>
        <p:pic>
          <p:nvPicPr>
            <p:cNvPr id="209" name="Picture 208">
              <a:extLst>
                <a:ext uri="{FF2B5EF4-FFF2-40B4-BE49-F238E27FC236}">
                  <a16:creationId xmlns:a16="http://schemas.microsoft.com/office/drawing/2014/main" id="{A23A3EBE-CE8E-447A-997B-1E9D25B159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1333" y="2437933"/>
              <a:ext cx="154504" cy="154504"/>
            </a:xfrm>
            <a:prstGeom prst="rect">
              <a:avLst/>
            </a:prstGeom>
          </p:spPr>
        </p:pic>
        <p:pic>
          <p:nvPicPr>
            <p:cNvPr id="210" name="Picture 209">
              <a:extLst>
                <a:ext uri="{FF2B5EF4-FFF2-40B4-BE49-F238E27FC236}">
                  <a16:creationId xmlns:a16="http://schemas.microsoft.com/office/drawing/2014/main" id="{DABF2596-EFD4-45AD-8892-FF8AC3AC60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58455" y="2428539"/>
              <a:ext cx="175591" cy="173293"/>
            </a:xfrm>
            <a:prstGeom prst="rect">
              <a:avLst/>
            </a:prstGeom>
          </p:spPr>
        </p:pic>
        <p:grpSp>
          <p:nvGrpSpPr>
            <p:cNvPr id="211" name="Group 210">
              <a:extLst>
                <a:ext uri="{FF2B5EF4-FFF2-40B4-BE49-F238E27FC236}">
                  <a16:creationId xmlns:a16="http://schemas.microsoft.com/office/drawing/2014/main" id="{7FA98E2F-772B-461F-9A52-FC404FD9A9CE}"/>
                </a:ext>
              </a:extLst>
            </p:cNvPr>
            <p:cNvGrpSpPr/>
            <p:nvPr/>
          </p:nvGrpSpPr>
          <p:grpSpPr>
            <a:xfrm>
              <a:off x="4055515" y="2502078"/>
              <a:ext cx="113570" cy="26214"/>
              <a:chOff x="2345739" y="758385"/>
              <a:chExt cx="412246" cy="115305"/>
            </a:xfrm>
            <a:solidFill>
              <a:srgbClr val="000000">
                <a:lumMod val="65000"/>
                <a:lumOff val="35000"/>
              </a:srgbClr>
            </a:solidFill>
          </p:grpSpPr>
          <p:sp>
            <p:nvSpPr>
              <p:cNvPr id="216" name="Oval 215">
                <a:extLst>
                  <a:ext uri="{FF2B5EF4-FFF2-40B4-BE49-F238E27FC236}">
                    <a16:creationId xmlns:a16="http://schemas.microsoft.com/office/drawing/2014/main" id="{D9FE7690-1B4D-4262-9B8D-42A9489D6846}"/>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A7BE0285-45BE-4E1A-900A-FE97566FF937}"/>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4C952F36-1EF2-476E-B20D-8831701DB77C}"/>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12" name="Picture 211">
              <a:extLst>
                <a:ext uri="{FF2B5EF4-FFF2-40B4-BE49-F238E27FC236}">
                  <a16:creationId xmlns:a16="http://schemas.microsoft.com/office/drawing/2014/main" id="{ED311AD4-05FD-4CE9-B161-F467D76A5A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5601" y="2450237"/>
              <a:ext cx="139758" cy="129896"/>
            </a:xfrm>
            <a:prstGeom prst="rect">
              <a:avLst/>
            </a:prstGeom>
          </p:spPr>
        </p:pic>
        <p:pic>
          <p:nvPicPr>
            <p:cNvPr id="213" name="Picture 212">
              <a:extLst>
                <a:ext uri="{FF2B5EF4-FFF2-40B4-BE49-F238E27FC236}">
                  <a16:creationId xmlns:a16="http://schemas.microsoft.com/office/drawing/2014/main" id="{0030FF67-CC3A-4496-8383-B1C820EFE7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76914" y="2440341"/>
              <a:ext cx="149690" cy="149688"/>
            </a:xfrm>
            <a:prstGeom prst="rect">
              <a:avLst/>
            </a:prstGeom>
          </p:spPr>
        </p:pic>
        <p:pic>
          <p:nvPicPr>
            <p:cNvPr id="214" name="Picture 213">
              <a:extLst>
                <a:ext uri="{FF2B5EF4-FFF2-40B4-BE49-F238E27FC236}">
                  <a16:creationId xmlns:a16="http://schemas.microsoft.com/office/drawing/2014/main" id="{08D2EC9A-82FE-4963-BDCE-42D2188E45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8159" y="2397143"/>
              <a:ext cx="225798" cy="236084"/>
            </a:xfrm>
            <a:prstGeom prst="rect">
              <a:avLst/>
            </a:prstGeom>
          </p:spPr>
        </p:pic>
        <p:pic>
          <p:nvPicPr>
            <p:cNvPr id="215" name="Picture 214" descr="A close up of a logo&#10;&#10;Description automatically generated">
              <a:extLst>
                <a:ext uri="{FF2B5EF4-FFF2-40B4-BE49-F238E27FC236}">
                  <a16:creationId xmlns:a16="http://schemas.microsoft.com/office/drawing/2014/main" id="{6C36CB5F-61BD-4866-AC62-B721268F19B3}"/>
                </a:ext>
              </a:extLst>
            </p:cNvPr>
            <p:cNvPicPr>
              <a:picLocks noChangeAspect="1"/>
            </p:cNvPicPr>
            <p:nvPr/>
          </p:nvPicPr>
          <p:blipFill>
            <a:blip r:embed="rId11"/>
            <a:stretch>
              <a:fillRect/>
            </a:stretch>
          </p:blipFill>
          <p:spPr>
            <a:xfrm>
              <a:off x="1149279" y="2421515"/>
              <a:ext cx="194856" cy="187341"/>
            </a:xfrm>
            <a:prstGeom prst="rect">
              <a:avLst/>
            </a:prstGeom>
          </p:spPr>
        </p:pic>
      </p:grpSp>
      <p:grpSp>
        <p:nvGrpSpPr>
          <p:cNvPr id="105" name="Group 104">
            <a:extLst>
              <a:ext uri="{FF2B5EF4-FFF2-40B4-BE49-F238E27FC236}">
                <a16:creationId xmlns:a16="http://schemas.microsoft.com/office/drawing/2014/main" id="{83BB3BC9-5D4A-42DB-9A4A-810C2841660E}"/>
              </a:ext>
              <a:ext uri="{C183D7F6-B498-43B3-948B-1728B52AA6E4}">
                <adec:decorative xmlns:adec="http://schemas.microsoft.com/office/drawing/2017/decorative" val="1"/>
              </a:ext>
            </a:extLst>
          </p:cNvPr>
          <p:cNvGrpSpPr/>
          <p:nvPr/>
        </p:nvGrpSpPr>
        <p:grpSpPr>
          <a:xfrm>
            <a:off x="5188416" y="2386058"/>
            <a:ext cx="1713830" cy="403404"/>
            <a:chOff x="4487164" y="1824156"/>
            <a:chExt cx="3808246" cy="896390"/>
          </a:xfrm>
        </p:grpSpPr>
        <p:sp>
          <p:nvSpPr>
            <p:cNvPr id="106" name="Rectangle 105">
              <a:extLst>
                <a:ext uri="{FF2B5EF4-FFF2-40B4-BE49-F238E27FC236}">
                  <a16:creationId xmlns:a16="http://schemas.microsoft.com/office/drawing/2014/main" id="{45F22D06-55BA-430A-B0CA-FBC811E834DC}"/>
                </a:ext>
              </a:extLst>
            </p:cNvPr>
            <p:cNvSpPr/>
            <p:nvPr/>
          </p:nvSpPr>
          <p:spPr bwMode="auto">
            <a:xfrm>
              <a:off x="4487164" y="1852996"/>
              <a:ext cx="3808246"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1982CC3F-1370-4810-9F8D-B4A1375929E0}"/>
                </a:ext>
              </a:extLst>
            </p:cNvPr>
            <p:cNvSpPr/>
            <p:nvPr/>
          </p:nvSpPr>
          <p:spPr>
            <a:xfrm>
              <a:off x="4487164" y="1824156"/>
              <a:ext cx="3808246" cy="256032"/>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Public and Private Cloud– IaaS, PaaS, On-Premises</a:t>
              </a:r>
            </a:p>
          </p:txBody>
        </p:sp>
        <p:grpSp>
          <p:nvGrpSpPr>
            <p:cNvPr id="108" name="Group 107">
              <a:extLst>
                <a:ext uri="{FF2B5EF4-FFF2-40B4-BE49-F238E27FC236}">
                  <a16:creationId xmlns:a16="http://schemas.microsoft.com/office/drawing/2014/main" id="{2687C3AA-D571-401F-A2C2-B159A0E724D1}"/>
                </a:ext>
              </a:extLst>
            </p:cNvPr>
            <p:cNvGrpSpPr/>
            <p:nvPr/>
          </p:nvGrpSpPr>
          <p:grpSpPr>
            <a:xfrm>
              <a:off x="4629995" y="2127857"/>
              <a:ext cx="3597108" cy="522932"/>
              <a:chOff x="4629995" y="2087665"/>
              <a:chExt cx="3597108" cy="522932"/>
            </a:xfrm>
          </p:grpSpPr>
          <p:pic>
            <p:nvPicPr>
              <p:cNvPr id="109" name="Picture 108">
                <a:extLst>
                  <a:ext uri="{FF2B5EF4-FFF2-40B4-BE49-F238E27FC236}">
                    <a16:creationId xmlns:a16="http://schemas.microsoft.com/office/drawing/2014/main" id="{1EAA28A7-C270-40C0-913B-E7328FE84B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8321" y="2147524"/>
                <a:ext cx="85863" cy="157386"/>
              </a:xfrm>
              <a:prstGeom prst="rect">
                <a:avLst/>
              </a:prstGeom>
            </p:spPr>
          </p:pic>
          <p:pic>
            <p:nvPicPr>
              <p:cNvPr id="110" name="Picture 109">
                <a:extLst>
                  <a:ext uri="{FF2B5EF4-FFF2-40B4-BE49-F238E27FC236}">
                    <a16:creationId xmlns:a16="http://schemas.microsoft.com/office/drawing/2014/main" id="{68FF8B80-B8B6-4C85-9C7B-F914055D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0083" y="2190778"/>
                <a:ext cx="164841" cy="88679"/>
              </a:xfrm>
              <a:prstGeom prst="rect">
                <a:avLst/>
              </a:prstGeom>
            </p:spPr>
          </p:pic>
          <p:pic>
            <p:nvPicPr>
              <p:cNvPr id="111" name="Picture 110">
                <a:extLst>
                  <a:ext uri="{FF2B5EF4-FFF2-40B4-BE49-F238E27FC236}">
                    <a16:creationId xmlns:a16="http://schemas.microsoft.com/office/drawing/2014/main" id="{8E7546C5-6098-4EFC-A474-57299B9533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26681" y="2179269"/>
                <a:ext cx="168928" cy="105580"/>
              </a:xfrm>
              <a:prstGeom prst="rect">
                <a:avLst/>
              </a:prstGeom>
            </p:spPr>
          </p:pic>
          <p:grpSp>
            <p:nvGrpSpPr>
              <p:cNvPr id="113" name="Group 112">
                <a:extLst>
                  <a:ext uri="{FF2B5EF4-FFF2-40B4-BE49-F238E27FC236}">
                    <a16:creationId xmlns:a16="http://schemas.microsoft.com/office/drawing/2014/main" id="{B825CABC-3ECF-4C55-AA19-98718A8E2D45}"/>
                  </a:ext>
                </a:extLst>
              </p:cNvPr>
              <p:cNvGrpSpPr/>
              <p:nvPr/>
            </p:nvGrpSpPr>
            <p:grpSpPr>
              <a:xfrm>
                <a:off x="8102423" y="2224465"/>
                <a:ext cx="124680" cy="30225"/>
                <a:chOff x="11279844" y="3739404"/>
                <a:chExt cx="343140" cy="83186"/>
              </a:xfrm>
            </p:grpSpPr>
            <p:sp>
              <p:nvSpPr>
                <p:cNvPr id="200" name="Oval 199">
                  <a:extLst>
                    <a:ext uri="{FF2B5EF4-FFF2-40B4-BE49-F238E27FC236}">
                      <a16:creationId xmlns:a16="http://schemas.microsoft.com/office/drawing/2014/main" id="{48175778-CC7E-4B7B-8696-B42E5097876C}"/>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1" name="Oval 200">
                  <a:extLst>
                    <a:ext uri="{FF2B5EF4-FFF2-40B4-BE49-F238E27FC236}">
                      <a16:creationId xmlns:a16="http://schemas.microsoft.com/office/drawing/2014/main" id="{F80E709F-8010-46B8-8559-AEF44597F955}"/>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2" name="Oval 201">
                  <a:extLst>
                    <a:ext uri="{FF2B5EF4-FFF2-40B4-BE49-F238E27FC236}">
                      <a16:creationId xmlns:a16="http://schemas.microsoft.com/office/drawing/2014/main" id="{C1FDFDA0-690F-41AF-B43A-E1ABD34C4A8C}"/>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4" name="Picture 113">
                <a:extLst>
                  <a:ext uri="{FF2B5EF4-FFF2-40B4-BE49-F238E27FC236}">
                    <a16:creationId xmlns:a16="http://schemas.microsoft.com/office/drawing/2014/main" id="{296EA2F8-92CF-4975-9D6F-0CB641954280}"/>
                  </a:ext>
                </a:extLst>
              </p:cNvPr>
              <p:cNvPicPr>
                <a:picLocks noChangeAspect="1"/>
              </p:cNvPicPr>
              <p:nvPr/>
            </p:nvPicPr>
            <p:blipFill rotWithShape="1">
              <a:blip r:embed="rId15">
                <a:extLst>
                  <a:ext uri="{28A0092B-C50C-407E-A947-70E740481C1C}">
                    <a14:useLocalDpi xmlns:a14="http://schemas.microsoft.com/office/drawing/2010/main" val="0"/>
                  </a:ext>
                </a:extLst>
              </a:blip>
              <a:srcRect l="13212" t="27676" r="12301" b="27919"/>
              <a:stretch/>
            </p:blipFill>
            <p:spPr>
              <a:xfrm>
                <a:off x="7462250" y="2167380"/>
                <a:ext cx="224899" cy="134071"/>
              </a:xfrm>
              <a:prstGeom prst="rect">
                <a:avLst/>
              </a:prstGeom>
            </p:spPr>
          </p:pic>
          <p:pic>
            <p:nvPicPr>
              <p:cNvPr id="115" name="Picture 171">
                <a:extLst>
                  <a:ext uri="{FF2B5EF4-FFF2-40B4-BE49-F238E27FC236}">
                    <a16:creationId xmlns:a16="http://schemas.microsoft.com/office/drawing/2014/main" id="{95C2B9CC-4775-4489-AC77-5FB2593B7475}"/>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629995" y="2087665"/>
                <a:ext cx="109479" cy="10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15">
                <a:extLst>
                  <a:ext uri="{FF2B5EF4-FFF2-40B4-BE49-F238E27FC236}">
                    <a16:creationId xmlns:a16="http://schemas.microsoft.com/office/drawing/2014/main" id="{491983A2-5C12-4297-A0F2-ED0EC67B3E08}"/>
                  </a:ext>
                </a:extLst>
              </p:cNvPr>
              <p:cNvPicPr>
                <a:picLocks noChangeAspect="1"/>
              </p:cNvPicPr>
              <p:nvPr/>
            </p:nvPicPr>
            <p:blipFill>
              <a:blip r:embed="rId17"/>
              <a:stretch>
                <a:fillRect/>
              </a:stretch>
            </p:blipFill>
            <p:spPr>
              <a:xfrm>
                <a:off x="4914879" y="2099432"/>
                <a:ext cx="75262" cy="85981"/>
              </a:xfrm>
              <a:prstGeom prst="rect">
                <a:avLst/>
              </a:prstGeom>
            </p:spPr>
          </p:pic>
          <p:pic>
            <p:nvPicPr>
              <p:cNvPr id="117" name="Picture 116">
                <a:extLst>
                  <a:ext uri="{FF2B5EF4-FFF2-40B4-BE49-F238E27FC236}">
                    <a16:creationId xmlns:a16="http://schemas.microsoft.com/office/drawing/2014/main" id="{ABAEE181-134F-449A-A3E5-7910CCDACC24}"/>
                  </a:ext>
                </a:extLst>
              </p:cNvPr>
              <p:cNvPicPr>
                <a:picLocks noChangeAspect="1"/>
              </p:cNvPicPr>
              <p:nvPr/>
            </p:nvPicPr>
            <p:blipFill>
              <a:blip r:embed="rId18"/>
              <a:stretch>
                <a:fillRect/>
              </a:stretch>
            </p:blipFill>
            <p:spPr>
              <a:xfrm>
                <a:off x="4705287" y="2225502"/>
                <a:ext cx="119285" cy="108160"/>
              </a:xfrm>
              <a:prstGeom prst="rect">
                <a:avLst/>
              </a:prstGeom>
            </p:spPr>
          </p:pic>
          <p:pic>
            <p:nvPicPr>
              <p:cNvPr id="118" name="Picture 117">
                <a:extLst>
                  <a:ext uri="{FF2B5EF4-FFF2-40B4-BE49-F238E27FC236}">
                    <a16:creationId xmlns:a16="http://schemas.microsoft.com/office/drawing/2014/main" id="{79655985-209F-4C40-A3EE-28E0FF42E866}"/>
                  </a:ext>
                </a:extLst>
              </p:cNvPr>
              <p:cNvPicPr>
                <a:picLocks noChangeAspect="1"/>
              </p:cNvPicPr>
              <p:nvPr/>
            </p:nvPicPr>
            <p:blipFill>
              <a:blip r:embed="rId19"/>
              <a:stretch>
                <a:fillRect/>
              </a:stretch>
            </p:blipFill>
            <p:spPr>
              <a:xfrm>
                <a:off x="5022624" y="2225502"/>
                <a:ext cx="104812" cy="94953"/>
              </a:xfrm>
              <a:prstGeom prst="rect">
                <a:avLst/>
              </a:prstGeom>
            </p:spPr>
          </p:pic>
          <p:pic>
            <p:nvPicPr>
              <p:cNvPr id="119" name="Picture 118">
                <a:extLst>
                  <a:ext uri="{FF2B5EF4-FFF2-40B4-BE49-F238E27FC236}">
                    <a16:creationId xmlns:a16="http://schemas.microsoft.com/office/drawing/2014/main" id="{466D25A8-8A2D-475B-8FB6-F09F5ED2C735}"/>
                  </a:ext>
                </a:extLst>
              </p:cNvPr>
              <p:cNvPicPr>
                <a:picLocks noChangeAspect="1"/>
              </p:cNvPicPr>
              <p:nvPr/>
            </p:nvPicPr>
            <p:blipFill>
              <a:blip r:embed="rId20"/>
              <a:stretch>
                <a:fillRect/>
              </a:stretch>
            </p:blipFill>
            <p:spPr>
              <a:xfrm>
                <a:off x="4792213" y="2102278"/>
                <a:ext cx="69926" cy="80288"/>
              </a:xfrm>
              <a:prstGeom prst="rect">
                <a:avLst/>
              </a:prstGeom>
            </p:spPr>
          </p:pic>
          <p:pic>
            <p:nvPicPr>
              <p:cNvPr id="132" name="図 379">
                <a:extLst>
                  <a:ext uri="{FF2B5EF4-FFF2-40B4-BE49-F238E27FC236}">
                    <a16:creationId xmlns:a16="http://schemas.microsoft.com/office/drawing/2014/main" id="{6D73A2B7-227A-442A-ADDF-4A5CFB06347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194304" y="2230273"/>
                <a:ext cx="92048" cy="92048"/>
              </a:xfrm>
              <a:prstGeom prst="rect">
                <a:avLst/>
              </a:prstGeom>
            </p:spPr>
          </p:pic>
          <p:pic>
            <p:nvPicPr>
              <p:cNvPr id="173" name="Picture 10" descr="תוצאת תמונה עבור ‪azure kubernetes service‬‏">
                <a:extLst>
                  <a:ext uri="{FF2B5EF4-FFF2-40B4-BE49-F238E27FC236}">
                    <a16:creationId xmlns:a16="http://schemas.microsoft.com/office/drawing/2014/main" id="{2C153BCB-8448-4902-AF56-459976AB25C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72087" y="2106976"/>
                <a:ext cx="105249" cy="87365"/>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6" descr="Image result for Azure Files   icon">
                <a:extLst>
                  <a:ext uri="{FF2B5EF4-FFF2-40B4-BE49-F238E27FC236}">
                    <a16:creationId xmlns:a16="http://schemas.microsoft.com/office/drawing/2014/main" id="{C716032C-B7A7-4195-B34E-BB486EF1943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40177" y="2108073"/>
                <a:ext cx="98569" cy="87801"/>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CE3DFE28-4673-433E-8352-A4D5A2E0395D}"/>
                  </a:ext>
                </a:extLst>
              </p:cNvPr>
              <p:cNvPicPr>
                <a:picLocks noChangeAspect="1"/>
              </p:cNvPicPr>
              <p:nvPr/>
            </p:nvPicPr>
            <p:blipFill>
              <a:blip r:embed="rId24"/>
              <a:stretch>
                <a:fillRect/>
              </a:stretch>
            </p:blipFill>
            <p:spPr>
              <a:xfrm>
                <a:off x="4877311" y="2232208"/>
                <a:ext cx="79238" cy="94750"/>
              </a:xfrm>
              <a:prstGeom prst="rect">
                <a:avLst/>
              </a:prstGeom>
            </p:spPr>
          </p:pic>
          <p:pic>
            <p:nvPicPr>
              <p:cNvPr id="176" name="Picture 2" descr="Azure Blob File System | Drupal.org">
                <a:extLst>
                  <a:ext uri="{FF2B5EF4-FFF2-40B4-BE49-F238E27FC236}">
                    <a16:creationId xmlns:a16="http://schemas.microsoft.com/office/drawing/2014/main" id="{1D361C24-63E7-41F4-8BC1-D15D294B2C8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96049" y="2103866"/>
                <a:ext cx="95940" cy="9594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Why Use Azure DNS? | Aidan Finn, IT Pro">
                <a:extLst>
                  <a:ext uri="{FF2B5EF4-FFF2-40B4-BE49-F238E27FC236}">
                    <a16:creationId xmlns:a16="http://schemas.microsoft.com/office/drawing/2014/main" id="{9CD3558E-4B84-41F5-A503-16B38A3EB62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42603" y="2225998"/>
                <a:ext cx="91120" cy="92257"/>
              </a:xfrm>
              <a:prstGeom prst="rect">
                <a:avLst/>
              </a:prstGeom>
              <a:noFill/>
              <a:extLst>
                <a:ext uri="{909E8E84-426E-40DD-AFC4-6F175D3DCCD1}">
                  <a14:hiddenFill xmlns:a14="http://schemas.microsoft.com/office/drawing/2010/main">
                    <a:solidFill>
                      <a:srgbClr val="FFFFFF"/>
                    </a:solidFill>
                  </a14:hiddenFill>
                </a:ext>
              </a:extLst>
            </p:spPr>
          </p:pic>
          <p:grpSp>
            <p:nvGrpSpPr>
              <p:cNvPr id="178" name="Group 177">
                <a:extLst>
                  <a:ext uri="{FF2B5EF4-FFF2-40B4-BE49-F238E27FC236}">
                    <a16:creationId xmlns:a16="http://schemas.microsoft.com/office/drawing/2014/main" id="{3EC60071-06FD-4A06-BD10-5DEC55FF7CC6}"/>
                  </a:ext>
                </a:extLst>
              </p:cNvPr>
              <p:cNvGrpSpPr/>
              <p:nvPr/>
            </p:nvGrpSpPr>
            <p:grpSpPr>
              <a:xfrm>
                <a:off x="5481772" y="2260340"/>
                <a:ext cx="138987" cy="33680"/>
                <a:chOff x="6471914" y="3024719"/>
                <a:chExt cx="188672" cy="45719"/>
              </a:xfrm>
              <a:solidFill>
                <a:schemeClr val="tx1"/>
              </a:solidFill>
            </p:grpSpPr>
            <p:sp>
              <p:nvSpPr>
                <p:cNvPr id="197" name="Oval 196">
                  <a:extLst>
                    <a:ext uri="{FF2B5EF4-FFF2-40B4-BE49-F238E27FC236}">
                      <a16:creationId xmlns:a16="http://schemas.microsoft.com/office/drawing/2014/main" id="{1CF19CA3-8D54-442D-A65B-F52A965707D2}"/>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38D7671E-F2E7-4C0E-ADE7-58FA386E3F76}"/>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0B867AD-24D4-4B8F-8633-C6737D310942}"/>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9" name="Picture 10" descr="תוצאת תמונה עבור ‪azure virtual machine logo‬‏">
                <a:extLst>
                  <a:ext uri="{FF2B5EF4-FFF2-40B4-BE49-F238E27FC236}">
                    <a16:creationId xmlns:a16="http://schemas.microsoft.com/office/drawing/2014/main" id="{18AABFD0-8A72-4425-8416-8A257B9051F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772164" y="2177584"/>
                <a:ext cx="112230" cy="95069"/>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2" descr="תוצאת תמונה עבור ‪azure virtual machine logo‬‏">
                <a:extLst>
                  <a:ext uri="{FF2B5EF4-FFF2-40B4-BE49-F238E27FC236}">
                    <a16:creationId xmlns:a16="http://schemas.microsoft.com/office/drawing/2014/main" id="{5B7F23D9-F72E-41A0-AA30-DB5C75FEEDE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41861" y="2181830"/>
                <a:ext cx="102464" cy="86575"/>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Image result for azure network icon">
                <a:extLst>
                  <a:ext uri="{FF2B5EF4-FFF2-40B4-BE49-F238E27FC236}">
                    <a16:creationId xmlns:a16="http://schemas.microsoft.com/office/drawing/2014/main" id="{73AC22B5-72F4-4322-B238-66D3844D10EC}"/>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3373" y="2143456"/>
                <a:ext cx="169887" cy="169887"/>
              </a:xfrm>
              <a:prstGeom prst="rect">
                <a:avLst/>
              </a:prstGeom>
              <a:noFill/>
              <a:extLst>
                <a:ext uri="{909E8E84-426E-40DD-AFC4-6F175D3DCCD1}">
                  <a14:hiddenFill xmlns:a14="http://schemas.microsoft.com/office/drawing/2010/main">
                    <a:solidFill>
                      <a:srgbClr val="FFFFFF"/>
                    </a:solidFill>
                  </a14:hiddenFill>
                </a:ext>
              </a:extLst>
            </p:spPr>
          </p:pic>
          <p:pic>
            <p:nvPicPr>
              <p:cNvPr id="182" name="Graphic 51">
                <a:extLst>
                  <a:ext uri="{FF2B5EF4-FFF2-40B4-BE49-F238E27FC236}">
                    <a16:creationId xmlns:a16="http://schemas.microsoft.com/office/drawing/2014/main" id="{B9E17B0A-F21C-4A8A-93B9-888E190E5E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619362" y="2163645"/>
                <a:ext cx="117237" cy="117237"/>
              </a:xfrm>
              <a:prstGeom prst="rect">
                <a:avLst/>
              </a:prstGeom>
            </p:spPr>
          </p:pic>
          <p:pic>
            <p:nvPicPr>
              <p:cNvPr id="183" name="Graphic 6">
                <a:extLst>
                  <a:ext uri="{FF2B5EF4-FFF2-40B4-BE49-F238E27FC236}">
                    <a16:creationId xmlns:a16="http://schemas.microsoft.com/office/drawing/2014/main" id="{5DAD3B85-5ED6-4E52-87E5-FF4AD383BD3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324976" y="2153554"/>
                <a:ext cx="139013" cy="139013"/>
              </a:xfrm>
              <a:prstGeom prst="rect">
                <a:avLst/>
              </a:prstGeom>
            </p:spPr>
          </p:pic>
          <p:grpSp>
            <p:nvGrpSpPr>
              <p:cNvPr id="184" name="Group 183">
                <a:extLst>
                  <a:ext uri="{FF2B5EF4-FFF2-40B4-BE49-F238E27FC236}">
                    <a16:creationId xmlns:a16="http://schemas.microsoft.com/office/drawing/2014/main" id="{0109724A-0DBE-4D69-A311-8D40BEA7A078}"/>
                  </a:ext>
                </a:extLst>
              </p:cNvPr>
              <p:cNvGrpSpPr/>
              <p:nvPr/>
            </p:nvGrpSpPr>
            <p:grpSpPr>
              <a:xfrm>
                <a:off x="6796602" y="2205590"/>
                <a:ext cx="111177" cy="26952"/>
                <a:chOff x="9272535" y="3213362"/>
                <a:chExt cx="169251" cy="41031"/>
              </a:xfrm>
            </p:grpSpPr>
            <p:sp>
              <p:nvSpPr>
                <p:cNvPr id="194" name="Oval 193">
                  <a:extLst>
                    <a:ext uri="{FF2B5EF4-FFF2-40B4-BE49-F238E27FC236}">
                      <a16:creationId xmlns:a16="http://schemas.microsoft.com/office/drawing/2014/main" id="{E37AB177-029A-436F-ADC3-7D6825CF6D64}"/>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5" name="Oval 194">
                  <a:extLst>
                    <a:ext uri="{FF2B5EF4-FFF2-40B4-BE49-F238E27FC236}">
                      <a16:creationId xmlns:a16="http://schemas.microsoft.com/office/drawing/2014/main" id="{B03D3A97-BE63-41C6-B914-3015D33BC9A0}"/>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6" name="Oval 195">
                  <a:extLst>
                    <a:ext uri="{FF2B5EF4-FFF2-40B4-BE49-F238E27FC236}">
                      <a16:creationId xmlns:a16="http://schemas.microsoft.com/office/drawing/2014/main" id="{9649181D-7163-4076-8AE1-8F025F98A9BE}"/>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85" name="Graphic 5">
                <a:extLst>
                  <a:ext uri="{FF2B5EF4-FFF2-40B4-BE49-F238E27FC236}">
                    <a16:creationId xmlns:a16="http://schemas.microsoft.com/office/drawing/2014/main" id="{E5FD126E-9D41-40AF-9571-5B3634EA36E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460701" y="2152767"/>
                <a:ext cx="139013" cy="139013"/>
              </a:xfrm>
              <a:prstGeom prst="rect">
                <a:avLst/>
              </a:prstGeom>
            </p:spPr>
          </p:pic>
          <p:pic>
            <p:nvPicPr>
              <p:cNvPr id="186" name="Picture 185">
                <a:extLst>
                  <a:ext uri="{FF2B5EF4-FFF2-40B4-BE49-F238E27FC236}">
                    <a16:creationId xmlns:a16="http://schemas.microsoft.com/office/drawing/2014/main" id="{30FDD5EE-BD8B-4E89-B008-1A1B6155079A}"/>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456960" y="2417881"/>
                <a:ext cx="282460" cy="168864"/>
              </a:xfrm>
              <a:prstGeom prst="rect">
                <a:avLst/>
              </a:prstGeom>
            </p:spPr>
          </p:pic>
          <p:pic>
            <p:nvPicPr>
              <p:cNvPr id="187" name="Shape 458">
                <a:extLst>
                  <a:ext uri="{FF2B5EF4-FFF2-40B4-BE49-F238E27FC236}">
                    <a16:creationId xmlns:a16="http://schemas.microsoft.com/office/drawing/2014/main" id="{102BE55F-0724-484F-97BD-E716F0DCC3E0}"/>
                  </a:ext>
                </a:extLst>
              </p:cNvPr>
              <p:cNvPicPr preferRelativeResize="0"/>
              <p:nvPr/>
            </p:nvPicPr>
            <p:blipFill rotWithShape="1">
              <a:blip r:embed="rId37">
                <a:alphaModFix/>
              </a:blip>
              <a:srcRect r="85330"/>
              <a:stretch/>
            </p:blipFill>
            <p:spPr>
              <a:xfrm>
                <a:off x="6816434" y="2354498"/>
                <a:ext cx="288231" cy="250784"/>
              </a:xfrm>
              <a:prstGeom prst="rect">
                <a:avLst/>
              </a:prstGeom>
              <a:noFill/>
              <a:ln>
                <a:noFill/>
              </a:ln>
            </p:spPr>
          </p:pic>
          <p:grpSp>
            <p:nvGrpSpPr>
              <p:cNvPr id="188" name="Group 187">
                <a:extLst>
                  <a:ext uri="{FF2B5EF4-FFF2-40B4-BE49-F238E27FC236}">
                    <a16:creationId xmlns:a16="http://schemas.microsoft.com/office/drawing/2014/main" id="{EE9E1A62-F458-43C3-B6AE-EE2B09580DA2}"/>
                  </a:ext>
                </a:extLst>
              </p:cNvPr>
              <p:cNvGrpSpPr/>
              <p:nvPr/>
            </p:nvGrpSpPr>
            <p:grpSpPr>
              <a:xfrm flipV="1">
                <a:off x="7499964" y="2464121"/>
                <a:ext cx="199735" cy="47130"/>
                <a:chOff x="6620419" y="3107375"/>
                <a:chExt cx="149722" cy="35332"/>
              </a:xfrm>
            </p:grpSpPr>
            <p:sp>
              <p:nvSpPr>
                <p:cNvPr id="191" name="Oval 190">
                  <a:extLst>
                    <a:ext uri="{FF2B5EF4-FFF2-40B4-BE49-F238E27FC236}">
                      <a16:creationId xmlns:a16="http://schemas.microsoft.com/office/drawing/2014/main" id="{05086CC4-546F-41B2-A6D8-8066E0C5CE40}"/>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EE9B51A9-18DE-4BFF-96F8-D7CD2E4C18B8}"/>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7F9FEA20-328A-45D5-ABF8-27E1BB9B2A03}"/>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89" name="Picture 188">
                <a:extLst>
                  <a:ext uri="{FF2B5EF4-FFF2-40B4-BE49-F238E27FC236}">
                    <a16:creationId xmlns:a16="http://schemas.microsoft.com/office/drawing/2014/main" id="{E7D522D7-69A2-40C6-88BB-A19A72A14CCC}"/>
                  </a:ext>
                </a:extLst>
              </p:cNvPr>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109" y="2360348"/>
                <a:ext cx="319392" cy="238157"/>
              </a:xfrm>
              <a:prstGeom prst="rect">
                <a:avLst/>
              </a:prstGeom>
            </p:spPr>
          </p:pic>
          <p:pic>
            <p:nvPicPr>
              <p:cNvPr id="190" name="!! Enterprise">
                <a:extLst>
                  <a:ext uri="{FF2B5EF4-FFF2-40B4-BE49-F238E27FC236}">
                    <a16:creationId xmlns:a16="http://schemas.microsoft.com/office/drawing/2014/main" id="{F68530AF-A2B6-4D3F-8CDA-C23B600F357C}"/>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6123373" y="2349183"/>
                <a:ext cx="261414" cy="261414"/>
              </a:xfrm>
              <a:prstGeom prst="rect">
                <a:avLst/>
              </a:prstGeom>
            </p:spPr>
          </p:pic>
        </p:grpSp>
      </p:grpSp>
      <p:pic>
        <p:nvPicPr>
          <p:cNvPr id="131" name="Graphic 130">
            <a:extLst>
              <a:ext uri="{FF2B5EF4-FFF2-40B4-BE49-F238E27FC236}">
                <a16:creationId xmlns:a16="http://schemas.microsoft.com/office/drawing/2014/main" id="{679243E1-0638-46A6-A97D-882CF7C8302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903918" y="1701575"/>
            <a:ext cx="2337898" cy="1264949"/>
          </a:xfrm>
          <a:prstGeom prst="rect">
            <a:avLst/>
          </a:prstGeom>
          <a:effectLst>
            <a:outerShdw blurRad="190500" dist="50800" dir="2700000" algn="ctr" rotWithShape="0">
              <a:prstClr val="black">
                <a:alpha val="30000"/>
              </a:prstClr>
            </a:outerShdw>
          </a:effectLst>
        </p:spPr>
      </p:pic>
      <p:sp>
        <p:nvSpPr>
          <p:cNvPr id="167" name="!! Rectangle 2">
            <a:extLst>
              <a:ext uri="{FF2B5EF4-FFF2-40B4-BE49-F238E27FC236}">
                <a16:creationId xmlns:a16="http://schemas.microsoft.com/office/drawing/2014/main" id="{7AFEAB69-48FE-4344-8CEE-683FC1EB1E5D}"/>
              </a:ext>
            </a:extLst>
          </p:cNvPr>
          <p:cNvSpPr/>
          <p:nvPr/>
        </p:nvSpPr>
        <p:spPr bwMode="auto">
          <a:xfrm>
            <a:off x="5342234" y="3796514"/>
            <a:ext cx="146304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8" name="!! !! Rectangle 3">
            <a:extLst>
              <a:ext uri="{FF2B5EF4-FFF2-40B4-BE49-F238E27FC236}">
                <a16:creationId xmlns:a16="http://schemas.microsoft.com/office/drawing/2014/main" id="{ADBBD12F-DBC3-472F-B720-F80B4CD9FDB7}"/>
              </a:ext>
            </a:extLst>
          </p:cNvPr>
          <p:cNvSpPr/>
          <p:nvPr/>
        </p:nvSpPr>
        <p:spPr bwMode="auto">
          <a:xfrm>
            <a:off x="8025043" y="3796514"/>
            <a:ext cx="164592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6" name="!! Rectangle 1">
            <a:extLst>
              <a:ext uri="{FF2B5EF4-FFF2-40B4-BE49-F238E27FC236}">
                <a16:creationId xmlns:a16="http://schemas.microsoft.com/office/drawing/2014/main" id="{599F8B2D-4903-42CA-810B-40D8EF3175DF}"/>
              </a:ext>
            </a:extLst>
          </p:cNvPr>
          <p:cNvSpPr/>
          <p:nvPr/>
        </p:nvSpPr>
        <p:spPr bwMode="auto">
          <a:xfrm>
            <a:off x="2476544" y="3796514"/>
            <a:ext cx="164592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cxnSp>
        <p:nvCxnSpPr>
          <p:cNvPr id="104" name="Straight Arrow Connector 103">
            <a:extLst>
              <a:ext uri="{FF2B5EF4-FFF2-40B4-BE49-F238E27FC236}">
                <a16:creationId xmlns:a16="http://schemas.microsoft.com/office/drawing/2014/main" id="{FDA3783B-3EE7-4227-91DC-598AA27349DF}"/>
              </a:ext>
            </a:extLst>
          </p:cNvPr>
          <p:cNvCxnSpPr>
            <a:cxnSpLocks/>
          </p:cNvCxnSpPr>
          <p:nvPr/>
        </p:nvCxnSpPr>
        <p:spPr bwMode="auto">
          <a:xfrm flipH="1">
            <a:off x="6820799" y="4647686"/>
            <a:ext cx="118872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 name="Picture 2" descr="Video, youtube icon">
            <a:extLst>
              <a:ext uri="{FF2B5EF4-FFF2-40B4-BE49-F238E27FC236}">
                <a16:creationId xmlns:a16="http://schemas.microsoft.com/office/drawing/2014/main" id="{F0AF2A35-B401-4F3D-95D9-60B95DC86FD2}"/>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305529" y="2304691"/>
            <a:ext cx="353101" cy="353101"/>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 Arrow 1">
            <a:extLst>
              <a:ext uri="{FF2B5EF4-FFF2-40B4-BE49-F238E27FC236}">
                <a16:creationId xmlns:a16="http://schemas.microsoft.com/office/drawing/2014/main" id="{28F236AC-AA2E-491F-A718-693094DFDCB7}"/>
              </a:ext>
            </a:extLst>
          </p:cNvPr>
          <p:cNvCxnSpPr>
            <a:cxnSpLocks/>
          </p:cNvCxnSpPr>
          <p:nvPr/>
        </p:nvCxnSpPr>
        <p:spPr bwMode="auto">
          <a:xfrm>
            <a:off x="4137989" y="4647686"/>
            <a:ext cx="118872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5602" name="Picture 2" descr="Facebook - Free social media icons">
            <a:extLst>
              <a:ext uri="{FF2B5EF4-FFF2-40B4-BE49-F238E27FC236}">
                <a16:creationId xmlns:a16="http://schemas.microsoft.com/office/drawing/2014/main" id="{B7169C6F-BD80-4CE4-B5C6-5C775ED283AF}"/>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850080" y="2304691"/>
            <a:ext cx="353101" cy="353101"/>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LinkedIn logo and symbol, meaning, history, PNG">
            <a:extLst>
              <a:ext uri="{FF2B5EF4-FFF2-40B4-BE49-F238E27FC236}">
                <a16:creationId xmlns:a16="http://schemas.microsoft.com/office/drawing/2014/main" id="{3BD104A8-2F90-4FE3-8946-E4C5B6FE1A0B}"/>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394632" y="2302595"/>
            <a:ext cx="357293" cy="3572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944781-A866-46BF-A724-066B13F10C37}"/>
              </a:ext>
            </a:extLst>
          </p:cNvPr>
          <p:cNvSpPr txBox="1"/>
          <p:nvPr/>
        </p:nvSpPr>
        <p:spPr>
          <a:xfrm>
            <a:off x="5402049" y="3917076"/>
            <a:ext cx="1343410" cy="276999"/>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Security Stack</a:t>
            </a:r>
          </a:p>
        </p:txBody>
      </p:sp>
      <p:cxnSp>
        <p:nvCxnSpPr>
          <p:cNvPr id="62" name="Straight Arrow Connector 61">
            <a:extLst>
              <a:ext uri="{FF2B5EF4-FFF2-40B4-BE49-F238E27FC236}">
                <a16:creationId xmlns:a16="http://schemas.microsoft.com/office/drawing/2014/main" id="{CCCDA94B-F0AE-4C91-B123-BC625FF55672}"/>
              </a:ext>
            </a:extLst>
          </p:cNvPr>
          <p:cNvCxnSpPr>
            <a:cxnSpLocks/>
          </p:cNvCxnSpPr>
          <p:nvPr/>
        </p:nvCxnSpPr>
        <p:spPr bwMode="auto">
          <a:xfrm flipV="1">
            <a:off x="6073754" y="3025774"/>
            <a:ext cx="0" cy="52202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9335FB6-7549-4AB2-96E7-9D051C5701CD}"/>
              </a:ext>
            </a:extLst>
          </p:cNvPr>
          <p:cNvSpPr txBox="1"/>
          <p:nvPr/>
        </p:nvSpPr>
        <p:spPr>
          <a:xfrm>
            <a:off x="5415381" y="5034198"/>
            <a:ext cx="1316746" cy="276999"/>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The Office</a:t>
            </a:r>
          </a:p>
        </p:txBody>
      </p:sp>
      <p:sp>
        <p:nvSpPr>
          <p:cNvPr id="56" name="TextBox 55">
            <a:extLst>
              <a:ext uri="{FF2B5EF4-FFF2-40B4-BE49-F238E27FC236}">
                <a16:creationId xmlns:a16="http://schemas.microsoft.com/office/drawing/2014/main" id="{46F2281A-E7AE-4862-B8E1-11171DF1FA7A}"/>
              </a:ext>
            </a:extLst>
          </p:cNvPr>
          <p:cNvSpPr txBox="1"/>
          <p:nvPr/>
        </p:nvSpPr>
        <p:spPr>
          <a:xfrm>
            <a:off x="8025041" y="5034198"/>
            <a:ext cx="1645920" cy="461665"/>
          </a:xfrm>
          <a:prstGeom prst="rect">
            <a:avLst/>
          </a:prstGeom>
          <a:noFill/>
        </p:spPr>
        <p:txBody>
          <a:bodyPr wrap="square" lIns="0" rIns="0"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Branch Office /</a:t>
            </a:r>
            <a:b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 Remote Operations</a:t>
            </a:r>
          </a:p>
        </p:txBody>
      </p:sp>
      <p:sp>
        <p:nvSpPr>
          <p:cNvPr id="94" name="TextBox 93">
            <a:extLst>
              <a:ext uri="{FF2B5EF4-FFF2-40B4-BE49-F238E27FC236}">
                <a16:creationId xmlns:a16="http://schemas.microsoft.com/office/drawing/2014/main" id="{05203CCF-5E84-40DB-9B1C-C82225509988}"/>
              </a:ext>
            </a:extLst>
          </p:cNvPr>
          <p:cNvSpPr txBox="1"/>
          <p:nvPr/>
        </p:nvSpPr>
        <p:spPr>
          <a:xfrm>
            <a:off x="2476544" y="5034198"/>
            <a:ext cx="1645920"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Remote &amp; </a:t>
            </a:r>
            <a:b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Mobile Workers</a:t>
            </a:r>
          </a:p>
        </p:txBody>
      </p:sp>
      <p:sp>
        <p:nvSpPr>
          <p:cNvPr id="3" name="Title 2">
            <a:extLst>
              <a:ext uri="{FF2B5EF4-FFF2-40B4-BE49-F238E27FC236}">
                <a16:creationId xmlns:a16="http://schemas.microsoft.com/office/drawing/2014/main" id="{9E2D73DA-251D-4D47-85B4-359E5134CE2E}"/>
              </a:ext>
            </a:extLst>
          </p:cNvPr>
          <p:cNvSpPr>
            <a:spLocks noGrp="1"/>
          </p:cNvSpPr>
          <p:nvPr>
            <p:ph type="title"/>
          </p:nvPr>
        </p:nvSpPr>
        <p:spPr>
          <a:xfrm>
            <a:off x="588263" y="457200"/>
            <a:ext cx="11018520" cy="830997"/>
          </a:xfrm>
        </p:spPr>
        <p:txBody>
          <a:bodyPr/>
          <a:lstStyle/>
          <a:p>
            <a:r>
              <a:rPr lang="en-US"/>
              <a:t>Traditional networking model</a:t>
            </a:r>
            <a:br>
              <a:rPr lang="en-US"/>
            </a:br>
            <a:r>
              <a:rPr lang="en-US" sz="1800">
                <a:latin typeface="+mn-lt"/>
                <a:cs typeface="Segoe UI"/>
              </a:rPr>
              <a:t>based on physical geographic location</a:t>
            </a:r>
          </a:p>
        </p:txBody>
      </p:sp>
      <p:grpSp>
        <p:nvGrpSpPr>
          <p:cNvPr id="51" name="!! Device 1">
            <a:extLst>
              <a:ext uri="{FF2B5EF4-FFF2-40B4-BE49-F238E27FC236}">
                <a16:creationId xmlns:a16="http://schemas.microsoft.com/office/drawing/2014/main" id="{185C1B1F-FDF2-4458-8BB9-C79AC479EDD7}"/>
              </a:ext>
              <a:ext uri="{C183D7F6-B498-43B3-948B-1728B52AA6E4}">
                <adec:decorative xmlns:adec="http://schemas.microsoft.com/office/drawing/2017/decorative" val="1"/>
              </a:ext>
            </a:extLst>
          </p:cNvPr>
          <p:cNvGrpSpPr/>
          <p:nvPr/>
        </p:nvGrpSpPr>
        <p:grpSpPr>
          <a:xfrm>
            <a:off x="2659891" y="4494623"/>
            <a:ext cx="1279227" cy="306126"/>
            <a:chOff x="82320" y="6119989"/>
            <a:chExt cx="783605" cy="187521"/>
          </a:xfrm>
        </p:grpSpPr>
        <p:grpSp>
          <p:nvGrpSpPr>
            <p:cNvPr id="58" name="Group 57">
              <a:extLst>
                <a:ext uri="{FF2B5EF4-FFF2-40B4-BE49-F238E27FC236}">
                  <a16:creationId xmlns:a16="http://schemas.microsoft.com/office/drawing/2014/main" id="{CD0C29F0-344E-48AB-91C7-84E966258275}"/>
                </a:ext>
              </a:extLst>
            </p:cNvPr>
            <p:cNvGrpSpPr/>
            <p:nvPr/>
          </p:nvGrpSpPr>
          <p:grpSpPr>
            <a:xfrm>
              <a:off x="420671" y="6119990"/>
              <a:ext cx="236630" cy="181352"/>
              <a:chOff x="7398246" y="1610486"/>
              <a:chExt cx="498447" cy="382007"/>
            </a:xfrm>
          </p:grpSpPr>
          <p:sp>
            <p:nvSpPr>
              <p:cNvPr id="83" name="monitor">
                <a:extLst>
                  <a:ext uri="{FF2B5EF4-FFF2-40B4-BE49-F238E27FC236}">
                    <a16:creationId xmlns:a16="http://schemas.microsoft.com/office/drawing/2014/main" id="{B536CC35-442B-4D89-AC39-2BEEC5C9C3F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Rectangle 83">
                <a:extLst>
                  <a:ext uri="{FF2B5EF4-FFF2-40B4-BE49-F238E27FC236}">
                    <a16:creationId xmlns:a16="http://schemas.microsoft.com/office/drawing/2014/main" id="{F604CA73-4A03-4037-B5BE-BF5AD2357C63}"/>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11">
                <a:extLst>
                  <a:ext uri="{FF2B5EF4-FFF2-40B4-BE49-F238E27FC236}">
                    <a16:creationId xmlns:a16="http://schemas.microsoft.com/office/drawing/2014/main" id="{6BED71F2-BF94-49F7-A55E-99BB6DF11A5F}"/>
                  </a:ext>
                </a:extLst>
              </p:cNvPr>
              <p:cNvGrpSpPr>
                <a:grpSpLocks noChangeAspect="1"/>
              </p:cNvGrpSpPr>
              <p:nvPr/>
            </p:nvGrpSpPr>
            <p:grpSpPr bwMode="auto">
              <a:xfrm>
                <a:off x="7581678" y="1714920"/>
                <a:ext cx="111860" cy="111860"/>
                <a:chOff x="5664" y="1835"/>
                <a:chExt cx="73" cy="73"/>
              </a:xfrm>
              <a:solidFill>
                <a:srgbClr val="FFFFFF"/>
              </a:solidFill>
            </p:grpSpPr>
            <p:sp>
              <p:nvSpPr>
                <p:cNvPr id="86" name="Freeform 12">
                  <a:extLst>
                    <a:ext uri="{FF2B5EF4-FFF2-40B4-BE49-F238E27FC236}">
                      <a16:creationId xmlns:a16="http://schemas.microsoft.com/office/drawing/2014/main" id="{675C7445-A70B-4423-8E7E-A31E9459C4B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DA87CF37-2F97-4E53-85A6-D4B3836BEEC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14">
                  <a:extLst>
                    <a:ext uri="{FF2B5EF4-FFF2-40B4-BE49-F238E27FC236}">
                      <a16:creationId xmlns:a16="http://schemas.microsoft.com/office/drawing/2014/main" id="{35AC44C1-5A19-4871-B27B-8BD8E7F5210B}"/>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15">
                  <a:extLst>
                    <a:ext uri="{FF2B5EF4-FFF2-40B4-BE49-F238E27FC236}">
                      <a16:creationId xmlns:a16="http://schemas.microsoft.com/office/drawing/2014/main" id="{72A16F56-2F46-44EB-9013-BD76BD6B1F7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9" name="Group 58">
              <a:extLst>
                <a:ext uri="{FF2B5EF4-FFF2-40B4-BE49-F238E27FC236}">
                  <a16:creationId xmlns:a16="http://schemas.microsoft.com/office/drawing/2014/main" id="{E353D012-DDC8-4FA1-8EDE-AECDE085F787}"/>
                </a:ext>
              </a:extLst>
            </p:cNvPr>
            <p:cNvGrpSpPr/>
            <p:nvPr/>
          </p:nvGrpSpPr>
          <p:grpSpPr>
            <a:xfrm>
              <a:off x="249525" y="6119990"/>
              <a:ext cx="100957" cy="167604"/>
              <a:chOff x="7084723" y="1610486"/>
              <a:chExt cx="212660" cy="353049"/>
            </a:xfrm>
          </p:grpSpPr>
          <p:sp>
            <p:nvSpPr>
              <p:cNvPr id="77" name="Rectangle 76">
                <a:extLst>
                  <a:ext uri="{FF2B5EF4-FFF2-40B4-BE49-F238E27FC236}">
                    <a16:creationId xmlns:a16="http://schemas.microsoft.com/office/drawing/2014/main" id="{8439023D-556F-4194-9E43-04971B8C46D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805845A3-78A2-4ED4-BB74-1CC8696B5D61}"/>
                  </a:ext>
                </a:extLst>
              </p:cNvPr>
              <p:cNvGrpSpPr/>
              <p:nvPr/>
            </p:nvGrpSpPr>
            <p:grpSpPr>
              <a:xfrm>
                <a:off x="7138556" y="1706457"/>
                <a:ext cx="104198" cy="130248"/>
                <a:chOff x="9444088" y="2885171"/>
                <a:chExt cx="107950" cy="134938"/>
              </a:xfrm>
              <a:solidFill>
                <a:srgbClr val="FFFFFF"/>
              </a:solidFill>
            </p:grpSpPr>
            <p:sp>
              <p:nvSpPr>
                <p:cNvPr id="81" name="Freeform 26">
                  <a:extLst>
                    <a:ext uri="{FF2B5EF4-FFF2-40B4-BE49-F238E27FC236}">
                      <a16:creationId xmlns:a16="http://schemas.microsoft.com/office/drawing/2014/main" id="{1B14A947-EDC2-41AC-99F6-3296CE0B679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2" name="Freeform 27">
                  <a:extLst>
                    <a:ext uri="{FF2B5EF4-FFF2-40B4-BE49-F238E27FC236}">
                      <a16:creationId xmlns:a16="http://schemas.microsoft.com/office/drawing/2014/main" id="{B88051B4-5A40-468C-BE8C-519935F6979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79" name="CellPhone_E8EA">
                <a:extLst>
                  <a:ext uri="{FF2B5EF4-FFF2-40B4-BE49-F238E27FC236}">
                    <a16:creationId xmlns:a16="http://schemas.microsoft.com/office/drawing/2014/main" id="{1A45C846-1B15-4377-8EEB-43676805E9A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7FAA6F9-DFA1-4A30-AB4E-3305C6802D66}"/>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60" name="Group 59">
              <a:extLst>
                <a:ext uri="{FF2B5EF4-FFF2-40B4-BE49-F238E27FC236}">
                  <a16:creationId xmlns:a16="http://schemas.microsoft.com/office/drawing/2014/main" id="{954443B6-10B3-4048-9661-A42E99D68D4A}"/>
                </a:ext>
              </a:extLst>
            </p:cNvPr>
            <p:cNvGrpSpPr/>
            <p:nvPr/>
          </p:nvGrpSpPr>
          <p:grpSpPr>
            <a:xfrm>
              <a:off x="82320" y="6119990"/>
              <a:ext cx="100579" cy="167604"/>
              <a:chOff x="6490922" y="1610486"/>
              <a:chExt cx="211865" cy="353049"/>
            </a:xfrm>
          </p:grpSpPr>
          <p:sp>
            <p:nvSpPr>
              <p:cNvPr id="65" name="Rectangle 64">
                <a:extLst>
                  <a:ext uri="{FF2B5EF4-FFF2-40B4-BE49-F238E27FC236}">
                    <a16:creationId xmlns:a16="http://schemas.microsoft.com/office/drawing/2014/main" id="{2B32C806-05FF-435B-840A-3DDC8EEBA80F}"/>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30">
                <a:extLst>
                  <a:ext uri="{FF2B5EF4-FFF2-40B4-BE49-F238E27FC236}">
                    <a16:creationId xmlns:a16="http://schemas.microsoft.com/office/drawing/2014/main" id="{CB45B5E4-2C3C-4644-AD36-B8DE1D2B51EA}"/>
                  </a:ext>
                </a:extLst>
              </p:cNvPr>
              <p:cNvGrpSpPr>
                <a:grpSpLocks noChangeAspect="1"/>
              </p:cNvGrpSpPr>
              <p:nvPr/>
            </p:nvGrpSpPr>
            <p:grpSpPr bwMode="auto">
              <a:xfrm>
                <a:off x="6545792" y="1729376"/>
                <a:ext cx="111361" cy="115269"/>
                <a:chOff x="5049" y="1841"/>
                <a:chExt cx="57" cy="59"/>
              </a:xfrm>
              <a:solidFill>
                <a:srgbClr val="FFFFFF"/>
              </a:solidFill>
            </p:grpSpPr>
            <p:sp>
              <p:nvSpPr>
                <p:cNvPr id="69" name="Freeform 31">
                  <a:extLst>
                    <a:ext uri="{FF2B5EF4-FFF2-40B4-BE49-F238E27FC236}">
                      <a16:creationId xmlns:a16="http://schemas.microsoft.com/office/drawing/2014/main" id="{8DD7E96D-BDCE-4454-8B84-E17DD4B738A9}"/>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32">
                  <a:extLst>
                    <a:ext uri="{FF2B5EF4-FFF2-40B4-BE49-F238E27FC236}">
                      <a16:creationId xmlns:a16="http://schemas.microsoft.com/office/drawing/2014/main" id="{32D822AE-57C6-4749-8B01-73CF6E41FB6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33">
                  <a:extLst>
                    <a:ext uri="{FF2B5EF4-FFF2-40B4-BE49-F238E27FC236}">
                      <a16:creationId xmlns:a16="http://schemas.microsoft.com/office/drawing/2014/main" id="{C6149F2F-042E-4D21-BFE1-D4DB93BF68C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2" name="Freeform 34">
                  <a:extLst>
                    <a:ext uri="{FF2B5EF4-FFF2-40B4-BE49-F238E27FC236}">
                      <a16:creationId xmlns:a16="http://schemas.microsoft.com/office/drawing/2014/main" id="{D0870A50-5F4B-4DAE-8AD7-F05C83C1BF0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3" name="Freeform 35">
                  <a:extLst>
                    <a:ext uri="{FF2B5EF4-FFF2-40B4-BE49-F238E27FC236}">
                      <a16:creationId xmlns:a16="http://schemas.microsoft.com/office/drawing/2014/main" id="{D8A628D1-08C1-4C21-994E-BD6B577AAA5A}"/>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36">
                  <a:extLst>
                    <a:ext uri="{FF2B5EF4-FFF2-40B4-BE49-F238E27FC236}">
                      <a16:creationId xmlns:a16="http://schemas.microsoft.com/office/drawing/2014/main" id="{5BF2CE1D-1793-4505-A5F1-67ECBB29B2E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37">
                  <a:extLst>
                    <a:ext uri="{FF2B5EF4-FFF2-40B4-BE49-F238E27FC236}">
                      <a16:creationId xmlns:a16="http://schemas.microsoft.com/office/drawing/2014/main" id="{B03CCA12-AC8F-4B29-A434-3536FFFE7A8A}"/>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38">
                  <a:extLst>
                    <a:ext uri="{FF2B5EF4-FFF2-40B4-BE49-F238E27FC236}">
                      <a16:creationId xmlns:a16="http://schemas.microsoft.com/office/drawing/2014/main" id="{109CF575-A236-4F1B-A4DB-98DDCA71513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67" name="CellPhone_E8EA">
                <a:extLst>
                  <a:ext uri="{FF2B5EF4-FFF2-40B4-BE49-F238E27FC236}">
                    <a16:creationId xmlns:a16="http://schemas.microsoft.com/office/drawing/2014/main" id="{D33D27A8-8851-4236-916C-7DD2DD711AE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F44F714C-A4EE-480C-B8F1-934B9DA64D82}"/>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61" name="Group 89">
              <a:extLst>
                <a:ext uri="{FF2B5EF4-FFF2-40B4-BE49-F238E27FC236}">
                  <a16:creationId xmlns:a16="http://schemas.microsoft.com/office/drawing/2014/main" id="{493E47B6-48FF-479C-9626-2FD3271B4731}"/>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63" name="Freeform 90">
                <a:extLst>
                  <a:ext uri="{FF2B5EF4-FFF2-40B4-BE49-F238E27FC236}">
                    <a16:creationId xmlns:a16="http://schemas.microsoft.com/office/drawing/2014/main" id="{E6063C23-0C5B-4470-9595-EF5DEB15D2EA}"/>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4" name="Freeform 91">
                <a:extLst>
                  <a:ext uri="{FF2B5EF4-FFF2-40B4-BE49-F238E27FC236}">
                    <a16:creationId xmlns:a16="http://schemas.microsoft.com/office/drawing/2014/main" id="{AA5C8894-0101-4306-91C4-FBD8DF915103}"/>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0" name="!! Factory">
            <a:extLst>
              <a:ext uri="{FF2B5EF4-FFF2-40B4-BE49-F238E27FC236}">
                <a16:creationId xmlns:a16="http://schemas.microsoft.com/office/drawing/2014/main" id="{067005C9-4C77-4C6D-9F9D-2ECA49234EB8}"/>
              </a:ext>
              <a:ext uri="{C183D7F6-B498-43B3-948B-1728B52AA6E4}">
                <adec:decorative xmlns:adec="http://schemas.microsoft.com/office/drawing/2017/decorative" val="1"/>
              </a:ext>
            </a:extLst>
          </p:cNvPr>
          <p:cNvGrpSpPr/>
          <p:nvPr/>
        </p:nvGrpSpPr>
        <p:grpSpPr>
          <a:xfrm>
            <a:off x="5744080" y="4368601"/>
            <a:ext cx="659349" cy="558170"/>
            <a:chOff x="1704406" y="5805778"/>
            <a:chExt cx="373446" cy="316140"/>
          </a:xfrm>
        </p:grpSpPr>
        <p:sp>
          <p:nvSpPr>
            <p:cNvPr id="91" name="Freeform: Shape 90">
              <a:extLst>
                <a:ext uri="{FF2B5EF4-FFF2-40B4-BE49-F238E27FC236}">
                  <a16:creationId xmlns:a16="http://schemas.microsoft.com/office/drawing/2014/main" id="{71A005F3-6BFA-4CF8-ACDA-C47A4D5541A7}"/>
                </a:ext>
              </a:extLst>
            </p:cNvPr>
            <p:cNvSpPr/>
            <p:nvPr/>
          </p:nvSpPr>
          <p:spPr>
            <a:xfrm>
              <a:off x="1704406" y="5805778"/>
              <a:ext cx="195724" cy="315827"/>
            </a:xfrm>
            <a:custGeom>
              <a:avLst/>
              <a:gdLst>
                <a:gd name="connsiteX0" fmla="*/ 1548 w 195723"/>
                <a:gd name="connsiteY0" fmla="*/ 316768 h 315827"/>
                <a:gd name="connsiteX1" fmla="*/ 195498 w 195723"/>
                <a:gd name="connsiteY1" fmla="*/ 316768 h 315827"/>
                <a:gd name="connsiteX2" fmla="*/ 195498 w 195723"/>
                <a:gd name="connsiteY2" fmla="*/ 1548 h 315827"/>
                <a:gd name="connsiteX3" fmla="*/ 1548 w 195723"/>
                <a:gd name="connsiteY3" fmla="*/ 1548 h 315827"/>
                <a:gd name="connsiteX4" fmla="*/ 1548 w 195723"/>
                <a:gd name="connsiteY4" fmla="*/ 316768 h 3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3" h="315827">
                  <a:moveTo>
                    <a:pt x="1548" y="316768"/>
                  </a:moveTo>
                  <a:lnTo>
                    <a:pt x="195498" y="316768"/>
                  </a:lnTo>
                  <a:lnTo>
                    <a:pt x="195498" y="1548"/>
                  </a:lnTo>
                  <a:lnTo>
                    <a:pt x="1548" y="1548"/>
                  </a:lnTo>
                  <a:lnTo>
                    <a:pt x="1548" y="316768"/>
                  </a:ln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34982D-E00C-465C-BD71-D78C67E258A3}"/>
                </a:ext>
              </a:extLst>
            </p:cNvPr>
            <p:cNvSpPr/>
            <p:nvPr/>
          </p:nvSpPr>
          <p:spPr>
            <a:xfrm>
              <a:off x="1891025" y="5872815"/>
              <a:ext cx="186827" cy="249103"/>
            </a:xfrm>
            <a:custGeom>
              <a:avLst/>
              <a:gdLst>
                <a:gd name="connsiteX0" fmla="*/ 1548 w 186827"/>
                <a:gd name="connsiteY0" fmla="*/ 249740 h 249103"/>
                <a:gd name="connsiteX1" fmla="*/ 188165 w 186827"/>
                <a:gd name="connsiteY1" fmla="*/ 249740 h 249103"/>
                <a:gd name="connsiteX2" fmla="*/ 188165 w 186827"/>
                <a:gd name="connsiteY2" fmla="*/ 1548 h 249103"/>
                <a:gd name="connsiteX3" fmla="*/ 1548 w 186827"/>
                <a:gd name="connsiteY3" fmla="*/ 1548 h 249103"/>
                <a:gd name="connsiteX4" fmla="*/ 1548 w 186827"/>
                <a:gd name="connsiteY4" fmla="*/ 249740 h 24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 h="249103">
                  <a:moveTo>
                    <a:pt x="1548" y="249740"/>
                  </a:moveTo>
                  <a:lnTo>
                    <a:pt x="188165" y="249740"/>
                  </a:lnTo>
                  <a:lnTo>
                    <a:pt x="188165" y="1548"/>
                  </a:lnTo>
                  <a:lnTo>
                    <a:pt x="1548" y="1548"/>
                  </a:lnTo>
                  <a:lnTo>
                    <a:pt x="1548" y="24974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E05FDED-B73D-48F5-8072-92051DA097D4}"/>
                </a:ext>
              </a:extLst>
            </p:cNvPr>
            <p:cNvSpPr/>
            <p:nvPr/>
          </p:nvSpPr>
          <p:spPr>
            <a:xfrm>
              <a:off x="1953878" y="6053978"/>
              <a:ext cx="44483" cy="66724"/>
            </a:xfrm>
            <a:custGeom>
              <a:avLst/>
              <a:gdLst>
                <a:gd name="connsiteX0" fmla="*/ 46594 w 44482"/>
                <a:gd name="connsiteY0" fmla="*/ 68726 h 66724"/>
                <a:gd name="connsiteX1" fmla="*/ 46594 w 44482"/>
                <a:gd name="connsiteY1" fmla="*/ 1548 h 66724"/>
                <a:gd name="connsiteX2" fmla="*/ 1548 w 44482"/>
                <a:gd name="connsiteY2" fmla="*/ 1548 h 66724"/>
                <a:gd name="connsiteX3" fmla="*/ 1548 w 44482"/>
                <a:gd name="connsiteY3" fmla="*/ 68726 h 66724"/>
                <a:gd name="connsiteX4" fmla="*/ 46594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4" y="68726"/>
                  </a:moveTo>
                  <a:lnTo>
                    <a:pt x="46594" y="1548"/>
                  </a:lnTo>
                  <a:lnTo>
                    <a:pt x="1548" y="1548"/>
                  </a:lnTo>
                  <a:lnTo>
                    <a:pt x="1548" y="68726"/>
                  </a:lnTo>
                  <a:lnTo>
                    <a:pt x="46594"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F6B54E1-7739-47AB-BF8B-4B4CA2AAEDD7}"/>
                </a:ext>
              </a:extLst>
            </p:cNvPr>
            <p:cNvSpPr/>
            <p:nvPr/>
          </p:nvSpPr>
          <p:spPr>
            <a:xfrm>
              <a:off x="1774293" y="6053978"/>
              <a:ext cx="44483" cy="66724"/>
            </a:xfrm>
            <a:custGeom>
              <a:avLst/>
              <a:gdLst>
                <a:gd name="connsiteX0" fmla="*/ 46593 w 44482"/>
                <a:gd name="connsiteY0" fmla="*/ 68726 h 66724"/>
                <a:gd name="connsiteX1" fmla="*/ 46593 w 44482"/>
                <a:gd name="connsiteY1" fmla="*/ 1548 h 66724"/>
                <a:gd name="connsiteX2" fmla="*/ 1548 w 44482"/>
                <a:gd name="connsiteY2" fmla="*/ 1548 h 66724"/>
                <a:gd name="connsiteX3" fmla="*/ 1548 w 44482"/>
                <a:gd name="connsiteY3" fmla="*/ 68726 h 66724"/>
                <a:gd name="connsiteX4" fmla="*/ 46593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3" y="68726"/>
                  </a:moveTo>
                  <a:lnTo>
                    <a:pt x="46593" y="1548"/>
                  </a:lnTo>
                  <a:lnTo>
                    <a:pt x="1548" y="1548"/>
                  </a:lnTo>
                  <a:lnTo>
                    <a:pt x="1548" y="68726"/>
                  </a:lnTo>
                  <a:lnTo>
                    <a:pt x="46593"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7A2BA4F2-92F7-45A3-808A-2C62D426A84D}"/>
                </a:ext>
              </a:extLst>
            </p:cNvPr>
            <p:cNvSpPr/>
            <p:nvPr/>
          </p:nvSpPr>
          <p:spPr>
            <a:xfrm>
              <a:off x="1740548"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2F78C7F8-65C2-4F71-B121-A13812D2B0C6}"/>
                </a:ext>
              </a:extLst>
            </p:cNvPr>
            <p:cNvSpPr/>
            <p:nvPr/>
          </p:nvSpPr>
          <p:spPr>
            <a:xfrm>
              <a:off x="1807889"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65642E2-9115-4D43-AB74-8C191E4FD2DD}"/>
                </a:ext>
              </a:extLst>
            </p:cNvPr>
            <p:cNvSpPr/>
            <p:nvPr/>
          </p:nvSpPr>
          <p:spPr>
            <a:xfrm>
              <a:off x="1740548"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722972B9-AA85-4200-A123-7343C56AE37E}"/>
                </a:ext>
              </a:extLst>
            </p:cNvPr>
            <p:cNvSpPr/>
            <p:nvPr/>
          </p:nvSpPr>
          <p:spPr>
            <a:xfrm>
              <a:off x="1807889"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0AA8845F-C69A-4B1E-A0A8-56ED8507CC8D}"/>
                </a:ext>
              </a:extLst>
            </p:cNvPr>
            <p:cNvSpPr/>
            <p:nvPr/>
          </p:nvSpPr>
          <p:spPr>
            <a:xfrm>
              <a:off x="1740548"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353442C1-3171-47E2-879E-897B626000CB}"/>
                </a:ext>
              </a:extLst>
            </p:cNvPr>
            <p:cNvSpPr/>
            <p:nvPr/>
          </p:nvSpPr>
          <p:spPr>
            <a:xfrm>
              <a:off x="1807889"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D459762E-7EC7-4473-B82F-7E78D8C6187B}"/>
                </a:ext>
              </a:extLst>
            </p:cNvPr>
            <p:cNvSpPr/>
            <p:nvPr/>
          </p:nvSpPr>
          <p:spPr>
            <a:xfrm>
              <a:off x="1920130"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82491E5B-C1BC-4142-9F1B-665721E1781B}"/>
                </a:ext>
              </a:extLst>
            </p:cNvPr>
            <p:cNvSpPr/>
            <p:nvPr/>
          </p:nvSpPr>
          <p:spPr>
            <a:xfrm>
              <a:off x="1920130"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A75A395-F3C3-4EC7-A43A-2F4E12362DDE}"/>
                </a:ext>
              </a:extLst>
            </p:cNvPr>
            <p:cNvSpPr/>
            <p:nvPr/>
          </p:nvSpPr>
          <p:spPr>
            <a:xfrm>
              <a:off x="1987475"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2998643-BE37-4828-A49E-2595C704306E}"/>
                </a:ext>
              </a:extLst>
            </p:cNvPr>
            <p:cNvSpPr/>
            <p:nvPr/>
          </p:nvSpPr>
          <p:spPr>
            <a:xfrm>
              <a:off x="1987475"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3" name="!! VPN">
            <a:extLst>
              <a:ext uri="{FF2B5EF4-FFF2-40B4-BE49-F238E27FC236}">
                <a16:creationId xmlns:a16="http://schemas.microsoft.com/office/drawing/2014/main" id="{A5885F21-1AA5-468B-8813-9FF6EC326DB0}"/>
              </a:ext>
            </a:extLst>
          </p:cNvPr>
          <p:cNvSpPr/>
          <p:nvPr/>
        </p:nvSpPr>
        <p:spPr bwMode="auto">
          <a:xfrm>
            <a:off x="4366589" y="4308881"/>
            <a:ext cx="731520" cy="274320"/>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VPN</a:t>
            </a:r>
          </a:p>
        </p:txBody>
      </p:sp>
      <p:sp>
        <p:nvSpPr>
          <p:cNvPr id="134" name="!! WAN">
            <a:extLst>
              <a:ext uri="{FF2B5EF4-FFF2-40B4-BE49-F238E27FC236}">
                <a16:creationId xmlns:a16="http://schemas.microsoft.com/office/drawing/2014/main" id="{6BE04562-F2AE-4713-A125-8C79450B14EC}"/>
              </a:ext>
            </a:extLst>
          </p:cNvPr>
          <p:cNvSpPr/>
          <p:nvPr/>
        </p:nvSpPr>
        <p:spPr bwMode="auto">
          <a:xfrm>
            <a:off x="7049399" y="4308881"/>
            <a:ext cx="731520" cy="274320"/>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WAN</a:t>
            </a:r>
          </a:p>
        </p:txBody>
      </p:sp>
      <p:grpSp>
        <p:nvGrpSpPr>
          <p:cNvPr id="135" name="Group 22">
            <a:extLst>
              <a:ext uri="{FF2B5EF4-FFF2-40B4-BE49-F238E27FC236}">
                <a16:creationId xmlns:a16="http://schemas.microsoft.com/office/drawing/2014/main" id="{4A01C0C2-FE52-4647-83F3-F92AF9E6CBE0}"/>
              </a:ext>
            </a:extLst>
          </p:cNvPr>
          <p:cNvGrpSpPr>
            <a:grpSpLocks noChangeAspect="1"/>
          </p:cNvGrpSpPr>
          <p:nvPr/>
        </p:nvGrpSpPr>
        <p:grpSpPr bwMode="auto">
          <a:xfrm>
            <a:off x="8576981" y="4368196"/>
            <a:ext cx="542040" cy="558980"/>
            <a:chOff x="3272" y="1441"/>
            <a:chExt cx="256" cy="264"/>
          </a:xfrm>
        </p:grpSpPr>
        <p:sp>
          <p:nvSpPr>
            <p:cNvPr id="136" name="AutoShape 21">
              <a:extLst>
                <a:ext uri="{FF2B5EF4-FFF2-40B4-BE49-F238E27FC236}">
                  <a16:creationId xmlns:a16="http://schemas.microsoft.com/office/drawing/2014/main" id="{B46D6EC0-D787-43F2-9B68-063006DB4C95}"/>
                </a:ext>
              </a:extLst>
            </p:cNvPr>
            <p:cNvSpPr>
              <a:spLocks noChangeAspect="1" noChangeArrowheads="1" noTextEdit="1"/>
            </p:cNvSpPr>
            <p:nvPr/>
          </p:nvSpPr>
          <p:spPr bwMode="auto">
            <a:xfrm>
              <a:off x="3272" y="144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23">
              <a:extLst>
                <a:ext uri="{FF2B5EF4-FFF2-40B4-BE49-F238E27FC236}">
                  <a16:creationId xmlns:a16="http://schemas.microsoft.com/office/drawing/2014/main" id="{11F8D72C-F6C5-4003-BD41-489B52D9B9B1}"/>
                </a:ext>
              </a:extLst>
            </p:cNvPr>
            <p:cNvSpPr>
              <a:spLocks/>
            </p:cNvSpPr>
            <p:nvPr/>
          </p:nvSpPr>
          <p:spPr bwMode="auto">
            <a:xfrm>
              <a:off x="3429" y="1556"/>
              <a:ext cx="73" cy="65"/>
            </a:xfrm>
            <a:custGeom>
              <a:avLst/>
              <a:gdLst>
                <a:gd name="T0" fmla="*/ 117 w 117"/>
                <a:gd name="T1" fmla="*/ 105 h 105"/>
                <a:gd name="T2" fmla="*/ 117 w 117"/>
                <a:gd name="T3" fmla="*/ 105 h 105"/>
                <a:gd name="T4" fmla="*/ 82 w 117"/>
                <a:gd name="T5" fmla="*/ 0 h 105"/>
                <a:gd name="T6" fmla="*/ 1 w 117"/>
                <a:gd name="T7" fmla="*/ 0 h 105"/>
                <a:gd name="T8" fmla="*/ 0 w 117"/>
                <a:gd name="T9" fmla="*/ 105 h 105"/>
                <a:gd name="T10" fmla="*/ 117 w 117"/>
                <a:gd name="T11" fmla="*/ 105 h 105"/>
              </a:gdLst>
              <a:ahLst/>
              <a:cxnLst>
                <a:cxn ang="0">
                  <a:pos x="T0" y="T1"/>
                </a:cxn>
                <a:cxn ang="0">
                  <a:pos x="T2" y="T3"/>
                </a:cxn>
                <a:cxn ang="0">
                  <a:pos x="T4" y="T5"/>
                </a:cxn>
                <a:cxn ang="0">
                  <a:pos x="T6" y="T7"/>
                </a:cxn>
                <a:cxn ang="0">
                  <a:pos x="T8" y="T9"/>
                </a:cxn>
                <a:cxn ang="0">
                  <a:pos x="T10" y="T11"/>
                </a:cxn>
              </a:cxnLst>
              <a:rect l="0" t="0" r="r" b="b"/>
              <a:pathLst>
                <a:path w="117" h="105">
                  <a:moveTo>
                    <a:pt x="117" y="105"/>
                  </a:moveTo>
                  <a:lnTo>
                    <a:pt x="117" y="105"/>
                  </a:lnTo>
                  <a:lnTo>
                    <a:pt x="82" y="0"/>
                  </a:lnTo>
                  <a:lnTo>
                    <a:pt x="1" y="0"/>
                  </a:lnTo>
                  <a:lnTo>
                    <a:pt x="0" y="105"/>
                  </a:lnTo>
                  <a:lnTo>
                    <a:pt x="117" y="105"/>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24">
              <a:extLst>
                <a:ext uri="{FF2B5EF4-FFF2-40B4-BE49-F238E27FC236}">
                  <a16:creationId xmlns:a16="http://schemas.microsoft.com/office/drawing/2014/main" id="{08345469-3EE6-4862-8008-53AC92CD0CCD}"/>
                </a:ext>
              </a:extLst>
            </p:cNvPr>
            <p:cNvSpPr>
              <a:spLocks/>
            </p:cNvSpPr>
            <p:nvPr/>
          </p:nvSpPr>
          <p:spPr bwMode="auto">
            <a:xfrm>
              <a:off x="3309" y="1556"/>
              <a:ext cx="71" cy="65"/>
            </a:xfrm>
            <a:custGeom>
              <a:avLst/>
              <a:gdLst>
                <a:gd name="T0" fmla="*/ 114 w 114"/>
                <a:gd name="T1" fmla="*/ 0 h 105"/>
                <a:gd name="T2" fmla="*/ 114 w 114"/>
                <a:gd name="T3" fmla="*/ 0 h 105"/>
                <a:gd name="T4" fmla="*/ 35 w 114"/>
                <a:gd name="T5" fmla="*/ 0 h 105"/>
                <a:gd name="T6" fmla="*/ 0 w 114"/>
                <a:gd name="T7" fmla="*/ 105 h 105"/>
                <a:gd name="T8" fmla="*/ 113 w 114"/>
                <a:gd name="T9" fmla="*/ 105 h 105"/>
                <a:gd name="T10" fmla="*/ 114 w 114"/>
                <a:gd name="T11" fmla="*/ 0 h 105"/>
              </a:gdLst>
              <a:ahLst/>
              <a:cxnLst>
                <a:cxn ang="0">
                  <a:pos x="T0" y="T1"/>
                </a:cxn>
                <a:cxn ang="0">
                  <a:pos x="T2" y="T3"/>
                </a:cxn>
                <a:cxn ang="0">
                  <a:pos x="T4" y="T5"/>
                </a:cxn>
                <a:cxn ang="0">
                  <a:pos x="T6" y="T7"/>
                </a:cxn>
                <a:cxn ang="0">
                  <a:pos x="T8" y="T9"/>
                </a:cxn>
                <a:cxn ang="0">
                  <a:pos x="T10" y="T11"/>
                </a:cxn>
              </a:cxnLst>
              <a:rect l="0" t="0" r="r" b="b"/>
              <a:pathLst>
                <a:path w="114" h="105">
                  <a:moveTo>
                    <a:pt x="114" y="0"/>
                  </a:moveTo>
                  <a:lnTo>
                    <a:pt x="114" y="0"/>
                  </a:lnTo>
                  <a:lnTo>
                    <a:pt x="35" y="0"/>
                  </a:lnTo>
                  <a:lnTo>
                    <a:pt x="0" y="105"/>
                  </a:lnTo>
                  <a:lnTo>
                    <a:pt x="113" y="105"/>
                  </a:lnTo>
                  <a:lnTo>
                    <a:pt x="114" y="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25">
              <a:extLst>
                <a:ext uri="{FF2B5EF4-FFF2-40B4-BE49-F238E27FC236}">
                  <a16:creationId xmlns:a16="http://schemas.microsoft.com/office/drawing/2014/main" id="{55D79A4A-0907-4EC5-85C8-D49135934828}"/>
                </a:ext>
              </a:extLst>
            </p:cNvPr>
            <p:cNvSpPr>
              <a:spLocks/>
            </p:cNvSpPr>
            <p:nvPr/>
          </p:nvSpPr>
          <p:spPr bwMode="auto">
            <a:xfrm>
              <a:off x="3280" y="1638"/>
              <a:ext cx="248" cy="67"/>
            </a:xfrm>
            <a:custGeom>
              <a:avLst/>
              <a:gdLst>
                <a:gd name="T0" fmla="*/ 400 w 400"/>
                <a:gd name="T1" fmla="*/ 108 h 108"/>
                <a:gd name="T2" fmla="*/ 400 w 400"/>
                <a:gd name="T3" fmla="*/ 108 h 108"/>
                <a:gd name="T4" fmla="*/ 364 w 400"/>
                <a:gd name="T5" fmla="*/ 0 h 108"/>
                <a:gd name="T6" fmla="*/ 238 w 400"/>
                <a:gd name="T7" fmla="*/ 0 h 108"/>
                <a:gd name="T8" fmla="*/ 238 w 400"/>
                <a:gd name="T9" fmla="*/ 0 h 108"/>
                <a:gd name="T10" fmla="*/ 197 w 400"/>
                <a:gd name="T11" fmla="*/ 40 h 108"/>
                <a:gd name="T12" fmla="*/ 169 w 400"/>
                <a:gd name="T13" fmla="*/ 28 h 108"/>
                <a:gd name="T14" fmla="*/ 158 w 400"/>
                <a:gd name="T15" fmla="*/ 0 h 108"/>
                <a:gd name="T16" fmla="*/ 36 w 400"/>
                <a:gd name="T17" fmla="*/ 0 h 108"/>
                <a:gd name="T18" fmla="*/ 0 w 400"/>
                <a:gd name="T19" fmla="*/ 108 h 108"/>
                <a:gd name="T20" fmla="*/ 400 w 400"/>
                <a:gd name="T2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08">
                  <a:moveTo>
                    <a:pt x="400" y="108"/>
                  </a:moveTo>
                  <a:lnTo>
                    <a:pt x="400" y="108"/>
                  </a:lnTo>
                  <a:lnTo>
                    <a:pt x="364" y="0"/>
                  </a:lnTo>
                  <a:lnTo>
                    <a:pt x="238" y="0"/>
                  </a:lnTo>
                  <a:lnTo>
                    <a:pt x="238" y="0"/>
                  </a:lnTo>
                  <a:cubicBezTo>
                    <a:pt x="237" y="22"/>
                    <a:pt x="219" y="40"/>
                    <a:pt x="197" y="40"/>
                  </a:cubicBezTo>
                  <a:cubicBezTo>
                    <a:pt x="186" y="40"/>
                    <a:pt x="176" y="35"/>
                    <a:pt x="169" y="28"/>
                  </a:cubicBezTo>
                  <a:cubicBezTo>
                    <a:pt x="162" y="20"/>
                    <a:pt x="158" y="10"/>
                    <a:pt x="158" y="0"/>
                  </a:cubicBezTo>
                  <a:lnTo>
                    <a:pt x="36" y="0"/>
                  </a:lnTo>
                  <a:lnTo>
                    <a:pt x="0" y="108"/>
                  </a:lnTo>
                  <a:lnTo>
                    <a:pt x="400" y="108"/>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26">
              <a:extLst>
                <a:ext uri="{FF2B5EF4-FFF2-40B4-BE49-F238E27FC236}">
                  <a16:creationId xmlns:a16="http://schemas.microsoft.com/office/drawing/2014/main" id="{88007BEB-404D-44A6-8C12-F5991123CA2E}"/>
                </a:ext>
              </a:extLst>
            </p:cNvPr>
            <p:cNvSpPr>
              <a:spLocks/>
            </p:cNvSpPr>
            <p:nvPr/>
          </p:nvSpPr>
          <p:spPr bwMode="auto">
            <a:xfrm>
              <a:off x="3396" y="1514"/>
              <a:ext cx="16" cy="132"/>
            </a:xfrm>
            <a:custGeom>
              <a:avLst/>
              <a:gdLst>
                <a:gd name="T0" fmla="*/ 14 w 27"/>
                <a:gd name="T1" fmla="*/ 212 h 212"/>
                <a:gd name="T2" fmla="*/ 14 w 27"/>
                <a:gd name="T3" fmla="*/ 212 h 212"/>
                <a:gd name="T4" fmla="*/ 0 w 27"/>
                <a:gd name="T5" fmla="*/ 199 h 212"/>
                <a:gd name="T6" fmla="*/ 0 w 27"/>
                <a:gd name="T7" fmla="*/ 13 h 212"/>
                <a:gd name="T8" fmla="*/ 14 w 27"/>
                <a:gd name="T9" fmla="*/ 0 h 212"/>
                <a:gd name="T10" fmla="*/ 27 w 27"/>
                <a:gd name="T11" fmla="*/ 13 h 212"/>
                <a:gd name="T12" fmla="*/ 27 w 27"/>
                <a:gd name="T13" fmla="*/ 199 h 212"/>
                <a:gd name="T14" fmla="*/ 14 w 2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12">
                  <a:moveTo>
                    <a:pt x="14" y="212"/>
                  </a:moveTo>
                  <a:lnTo>
                    <a:pt x="14" y="212"/>
                  </a:lnTo>
                  <a:cubicBezTo>
                    <a:pt x="6" y="212"/>
                    <a:pt x="0" y="206"/>
                    <a:pt x="0" y="199"/>
                  </a:cubicBezTo>
                  <a:lnTo>
                    <a:pt x="0" y="13"/>
                  </a:lnTo>
                  <a:cubicBezTo>
                    <a:pt x="0" y="6"/>
                    <a:pt x="6" y="0"/>
                    <a:pt x="14" y="0"/>
                  </a:cubicBezTo>
                  <a:cubicBezTo>
                    <a:pt x="21" y="0"/>
                    <a:pt x="27" y="6"/>
                    <a:pt x="27" y="13"/>
                  </a:cubicBezTo>
                  <a:lnTo>
                    <a:pt x="27" y="199"/>
                  </a:lnTo>
                  <a:cubicBezTo>
                    <a:pt x="27" y="206"/>
                    <a:pt x="21" y="212"/>
                    <a:pt x="14" y="212"/>
                  </a:cubicBezTo>
                  <a:close/>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27">
              <a:extLst>
                <a:ext uri="{FF2B5EF4-FFF2-40B4-BE49-F238E27FC236}">
                  <a16:creationId xmlns:a16="http://schemas.microsoft.com/office/drawing/2014/main" id="{12026039-F655-44C7-95EC-C21A1BD40E60}"/>
                </a:ext>
              </a:extLst>
            </p:cNvPr>
            <p:cNvSpPr>
              <a:spLocks/>
            </p:cNvSpPr>
            <p:nvPr/>
          </p:nvSpPr>
          <p:spPr bwMode="auto">
            <a:xfrm>
              <a:off x="3363" y="1441"/>
              <a:ext cx="83" cy="81"/>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7CE99565-5EB5-42CE-B387-4DBC75625DB9}"/>
              </a:ext>
            </a:extLst>
          </p:cNvPr>
          <p:cNvGrpSpPr/>
          <p:nvPr/>
        </p:nvGrpSpPr>
        <p:grpSpPr>
          <a:xfrm>
            <a:off x="5770683" y="3633209"/>
            <a:ext cx="606143" cy="314793"/>
            <a:chOff x="5716249" y="3633209"/>
            <a:chExt cx="606143" cy="314793"/>
          </a:xfrm>
        </p:grpSpPr>
        <p:sp>
          <p:nvSpPr>
            <p:cNvPr id="18" name="Rectangle 17">
              <a:extLst>
                <a:ext uri="{FF2B5EF4-FFF2-40B4-BE49-F238E27FC236}">
                  <a16:creationId xmlns:a16="http://schemas.microsoft.com/office/drawing/2014/main" id="{35ECD707-0359-4A59-B99A-B19C0AC45CB5}"/>
                </a:ext>
              </a:extLst>
            </p:cNvPr>
            <p:cNvSpPr/>
            <p:nvPr/>
          </p:nvSpPr>
          <p:spPr bwMode="auto">
            <a:xfrm>
              <a:off x="5716249" y="3633209"/>
              <a:ext cx="606143" cy="314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FAD15F6A-CD9C-4F33-94AE-7C0551B6D472}"/>
                </a:ext>
              </a:extLst>
            </p:cNvPr>
            <p:cNvGrpSpPr/>
            <p:nvPr/>
          </p:nvGrpSpPr>
          <p:grpSpPr>
            <a:xfrm>
              <a:off x="5757837" y="3659733"/>
              <a:ext cx="522966" cy="261745"/>
              <a:chOff x="5765215" y="3653737"/>
              <a:chExt cx="522966" cy="261745"/>
            </a:xfrm>
          </p:grpSpPr>
          <p:grpSp>
            <p:nvGrpSpPr>
              <p:cNvPr id="142" name="server 2" descr="server">
                <a:extLst>
                  <a:ext uri="{FF2B5EF4-FFF2-40B4-BE49-F238E27FC236}">
                    <a16:creationId xmlns:a16="http://schemas.microsoft.com/office/drawing/2014/main" id="{4022EA09-37EE-4127-8FE9-FA7B036C6117}"/>
                  </a:ext>
                </a:extLst>
              </p:cNvPr>
              <p:cNvGrpSpPr>
                <a:grpSpLocks noChangeAspect="1"/>
              </p:cNvGrpSpPr>
              <p:nvPr/>
            </p:nvGrpSpPr>
            <p:grpSpPr bwMode="auto">
              <a:xfrm rot="5400000">
                <a:off x="5750872" y="3668080"/>
                <a:ext cx="261745" cy="233060"/>
                <a:chOff x="1608" y="1359"/>
                <a:chExt cx="292" cy="260"/>
              </a:xfrm>
            </p:grpSpPr>
            <p:sp>
              <p:nvSpPr>
                <p:cNvPr id="143" name="AutoShape 11">
                  <a:extLst>
                    <a:ext uri="{FF2B5EF4-FFF2-40B4-BE49-F238E27FC236}">
                      <a16:creationId xmlns:a16="http://schemas.microsoft.com/office/drawing/2014/main" id="{9DA6801C-07B2-468F-B72E-FA93763DEF0B}"/>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3">
                  <a:extLst>
                    <a:ext uri="{FF2B5EF4-FFF2-40B4-BE49-F238E27FC236}">
                      <a16:creationId xmlns:a16="http://schemas.microsoft.com/office/drawing/2014/main" id="{EC327AE0-C350-4923-B71E-70E6D5E2E704}"/>
                    </a:ext>
                  </a:extLst>
                </p:cNvPr>
                <p:cNvSpPr>
                  <a:spLocks noChangeArrowheads="1"/>
                </p:cNvSpPr>
                <p:nvPr/>
              </p:nvSpPr>
              <p:spPr bwMode="auto">
                <a:xfrm>
                  <a:off x="1608"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4">
                  <a:extLst>
                    <a:ext uri="{FF2B5EF4-FFF2-40B4-BE49-F238E27FC236}">
                      <a16:creationId xmlns:a16="http://schemas.microsoft.com/office/drawing/2014/main" id="{53D01329-A871-455F-8C12-84B78655546B}"/>
                    </a:ext>
                  </a:extLst>
                </p:cNvPr>
                <p:cNvSpPr>
                  <a:spLocks noChangeArrowheads="1"/>
                </p:cNvSpPr>
                <p:nvPr/>
              </p:nvSpPr>
              <p:spPr bwMode="auto">
                <a:xfrm>
                  <a:off x="1633" y="1586"/>
                  <a:ext cx="15"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15">
                  <a:extLst>
                    <a:ext uri="{FF2B5EF4-FFF2-40B4-BE49-F238E27FC236}">
                      <a16:creationId xmlns:a16="http://schemas.microsoft.com/office/drawing/2014/main" id="{C2B6C87B-37CC-4873-B571-779B267A19F0}"/>
                    </a:ext>
                  </a:extLst>
                </p:cNvPr>
                <p:cNvSpPr>
                  <a:spLocks noChangeArrowheads="1"/>
                </p:cNvSpPr>
                <p:nvPr/>
              </p:nvSpPr>
              <p:spPr bwMode="auto">
                <a:xfrm>
                  <a:off x="1683" y="1359"/>
                  <a:ext cx="65"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6">
                  <a:extLst>
                    <a:ext uri="{FF2B5EF4-FFF2-40B4-BE49-F238E27FC236}">
                      <a16:creationId xmlns:a16="http://schemas.microsoft.com/office/drawing/2014/main" id="{DAF76F9B-77E4-4413-AF11-A5C33A181147}"/>
                    </a:ext>
                  </a:extLst>
                </p:cNvPr>
                <p:cNvSpPr>
                  <a:spLocks noChangeArrowheads="1"/>
                </p:cNvSpPr>
                <p:nvPr/>
              </p:nvSpPr>
              <p:spPr bwMode="auto">
                <a:xfrm>
                  <a:off x="1709"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7">
                  <a:extLst>
                    <a:ext uri="{FF2B5EF4-FFF2-40B4-BE49-F238E27FC236}">
                      <a16:creationId xmlns:a16="http://schemas.microsoft.com/office/drawing/2014/main" id="{404AD731-6E4B-46F8-AD6A-C9FEFA0A7CFA}"/>
                    </a:ext>
                  </a:extLst>
                </p:cNvPr>
                <p:cNvSpPr>
                  <a:spLocks noChangeArrowheads="1"/>
                </p:cNvSpPr>
                <p:nvPr/>
              </p:nvSpPr>
              <p:spPr bwMode="auto">
                <a:xfrm>
                  <a:off x="1760"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18">
                  <a:extLst>
                    <a:ext uri="{FF2B5EF4-FFF2-40B4-BE49-F238E27FC236}">
                      <a16:creationId xmlns:a16="http://schemas.microsoft.com/office/drawing/2014/main" id="{1D9672A6-0816-4639-AF39-022163296B01}"/>
                    </a:ext>
                  </a:extLst>
                </p:cNvPr>
                <p:cNvSpPr>
                  <a:spLocks noChangeArrowheads="1"/>
                </p:cNvSpPr>
                <p:nvPr/>
              </p:nvSpPr>
              <p:spPr bwMode="auto">
                <a:xfrm>
                  <a:off x="1784"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9">
                  <a:extLst>
                    <a:ext uri="{FF2B5EF4-FFF2-40B4-BE49-F238E27FC236}">
                      <a16:creationId xmlns:a16="http://schemas.microsoft.com/office/drawing/2014/main" id="{D0B2EDDA-22D4-45E3-A70A-B470A0DA5664}"/>
                    </a:ext>
                  </a:extLst>
                </p:cNvPr>
                <p:cNvSpPr>
                  <a:spLocks noChangeArrowheads="1"/>
                </p:cNvSpPr>
                <p:nvPr/>
              </p:nvSpPr>
              <p:spPr bwMode="auto">
                <a:xfrm>
                  <a:off x="1835"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20">
                  <a:extLst>
                    <a:ext uri="{FF2B5EF4-FFF2-40B4-BE49-F238E27FC236}">
                      <a16:creationId xmlns:a16="http://schemas.microsoft.com/office/drawing/2014/main" id="{277B73AA-1333-4B5F-A99A-DE31A85ECEE1}"/>
                    </a:ext>
                  </a:extLst>
                </p:cNvPr>
                <p:cNvSpPr>
                  <a:spLocks noChangeArrowheads="1"/>
                </p:cNvSpPr>
                <p:nvPr/>
              </p:nvSpPr>
              <p:spPr bwMode="auto">
                <a:xfrm>
                  <a:off x="1860"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1">
                  <a:extLst>
                    <a:ext uri="{FF2B5EF4-FFF2-40B4-BE49-F238E27FC236}">
                      <a16:creationId xmlns:a16="http://schemas.microsoft.com/office/drawing/2014/main" id="{6D7A3446-09BE-48A6-8D36-455BA6D9C61C}"/>
                    </a:ext>
                  </a:extLst>
                </p:cNvPr>
                <p:cNvSpPr>
                  <a:spLocks noChangeArrowheads="1"/>
                </p:cNvSpPr>
                <p:nvPr/>
              </p:nvSpPr>
              <p:spPr bwMode="auto">
                <a:xfrm>
                  <a:off x="1633" y="1554"/>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22">
                  <a:extLst>
                    <a:ext uri="{FF2B5EF4-FFF2-40B4-BE49-F238E27FC236}">
                      <a16:creationId xmlns:a16="http://schemas.microsoft.com/office/drawing/2014/main" id="{761AD3CB-5468-4F13-BF5C-209FC16E77B3}"/>
                    </a:ext>
                  </a:extLst>
                </p:cNvPr>
                <p:cNvSpPr>
                  <a:spLocks noChangeArrowheads="1"/>
                </p:cNvSpPr>
                <p:nvPr/>
              </p:nvSpPr>
              <p:spPr bwMode="auto">
                <a:xfrm>
                  <a:off x="1709"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23">
                  <a:extLst>
                    <a:ext uri="{FF2B5EF4-FFF2-40B4-BE49-F238E27FC236}">
                      <a16:creationId xmlns:a16="http://schemas.microsoft.com/office/drawing/2014/main" id="{72595631-16B3-42DB-A547-AFA135332DFB}"/>
                    </a:ext>
                  </a:extLst>
                </p:cNvPr>
                <p:cNvSpPr>
                  <a:spLocks noChangeArrowheads="1"/>
                </p:cNvSpPr>
                <p:nvPr/>
              </p:nvSpPr>
              <p:spPr bwMode="auto">
                <a:xfrm>
                  <a:off x="1784"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24">
                  <a:extLst>
                    <a:ext uri="{FF2B5EF4-FFF2-40B4-BE49-F238E27FC236}">
                      <a16:creationId xmlns:a16="http://schemas.microsoft.com/office/drawing/2014/main" id="{22410107-ED9C-456D-BE0E-8F5142A098C4}"/>
                    </a:ext>
                  </a:extLst>
                </p:cNvPr>
                <p:cNvSpPr>
                  <a:spLocks noChangeArrowheads="1"/>
                </p:cNvSpPr>
                <p:nvPr/>
              </p:nvSpPr>
              <p:spPr bwMode="auto">
                <a:xfrm>
                  <a:off x="1860"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server 2" descr="server">
                <a:extLst>
                  <a:ext uri="{FF2B5EF4-FFF2-40B4-BE49-F238E27FC236}">
                    <a16:creationId xmlns:a16="http://schemas.microsoft.com/office/drawing/2014/main" id="{EDD9CD70-6046-40D0-AC0A-8883338C6D9F}"/>
                  </a:ext>
                </a:extLst>
              </p:cNvPr>
              <p:cNvGrpSpPr>
                <a:grpSpLocks noChangeAspect="1"/>
              </p:cNvGrpSpPr>
              <p:nvPr/>
            </p:nvGrpSpPr>
            <p:grpSpPr bwMode="auto">
              <a:xfrm rot="5400000">
                <a:off x="6040778" y="3668080"/>
                <a:ext cx="261745" cy="233060"/>
                <a:chOff x="1608" y="1359"/>
                <a:chExt cx="292" cy="260"/>
              </a:xfrm>
            </p:grpSpPr>
            <p:sp>
              <p:nvSpPr>
                <p:cNvPr id="157" name="AutoShape 11">
                  <a:extLst>
                    <a:ext uri="{FF2B5EF4-FFF2-40B4-BE49-F238E27FC236}">
                      <a16:creationId xmlns:a16="http://schemas.microsoft.com/office/drawing/2014/main" id="{223B2956-835D-43BB-A415-71C2D51E90C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3">
                  <a:extLst>
                    <a:ext uri="{FF2B5EF4-FFF2-40B4-BE49-F238E27FC236}">
                      <a16:creationId xmlns:a16="http://schemas.microsoft.com/office/drawing/2014/main" id="{F2A720F1-7336-4CFD-AD8F-A2DF48F9632C}"/>
                    </a:ext>
                  </a:extLst>
                </p:cNvPr>
                <p:cNvSpPr>
                  <a:spLocks noChangeArrowheads="1"/>
                </p:cNvSpPr>
                <p:nvPr/>
              </p:nvSpPr>
              <p:spPr bwMode="auto">
                <a:xfrm>
                  <a:off x="1608"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14">
                  <a:extLst>
                    <a:ext uri="{FF2B5EF4-FFF2-40B4-BE49-F238E27FC236}">
                      <a16:creationId xmlns:a16="http://schemas.microsoft.com/office/drawing/2014/main" id="{0C059759-B5F8-4ECB-8634-BC3CE1C2DF62}"/>
                    </a:ext>
                  </a:extLst>
                </p:cNvPr>
                <p:cNvSpPr>
                  <a:spLocks noChangeArrowheads="1"/>
                </p:cNvSpPr>
                <p:nvPr/>
              </p:nvSpPr>
              <p:spPr bwMode="auto">
                <a:xfrm>
                  <a:off x="1633" y="1586"/>
                  <a:ext cx="15"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Rectangle 15">
                  <a:extLst>
                    <a:ext uri="{FF2B5EF4-FFF2-40B4-BE49-F238E27FC236}">
                      <a16:creationId xmlns:a16="http://schemas.microsoft.com/office/drawing/2014/main" id="{06D8F052-D708-42EE-9A01-924AA0ECDB9F}"/>
                    </a:ext>
                  </a:extLst>
                </p:cNvPr>
                <p:cNvSpPr>
                  <a:spLocks noChangeArrowheads="1"/>
                </p:cNvSpPr>
                <p:nvPr/>
              </p:nvSpPr>
              <p:spPr bwMode="auto">
                <a:xfrm>
                  <a:off x="1683" y="1359"/>
                  <a:ext cx="65"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Rectangle 16">
                  <a:extLst>
                    <a:ext uri="{FF2B5EF4-FFF2-40B4-BE49-F238E27FC236}">
                      <a16:creationId xmlns:a16="http://schemas.microsoft.com/office/drawing/2014/main" id="{11B0A061-F82B-412A-A67A-EC94F86A8C59}"/>
                    </a:ext>
                  </a:extLst>
                </p:cNvPr>
                <p:cNvSpPr>
                  <a:spLocks noChangeArrowheads="1"/>
                </p:cNvSpPr>
                <p:nvPr/>
              </p:nvSpPr>
              <p:spPr bwMode="auto">
                <a:xfrm>
                  <a:off x="1709"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Rectangle 17">
                  <a:extLst>
                    <a:ext uri="{FF2B5EF4-FFF2-40B4-BE49-F238E27FC236}">
                      <a16:creationId xmlns:a16="http://schemas.microsoft.com/office/drawing/2014/main" id="{4F110B8E-B95C-487B-AAFF-77419C56E215}"/>
                    </a:ext>
                  </a:extLst>
                </p:cNvPr>
                <p:cNvSpPr>
                  <a:spLocks noChangeArrowheads="1"/>
                </p:cNvSpPr>
                <p:nvPr/>
              </p:nvSpPr>
              <p:spPr bwMode="auto">
                <a:xfrm>
                  <a:off x="1760"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18">
                  <a:extLst>
                    <a:ext uri="{FF2B5EF4-FFF2-40B4-BE49-F238E27FC236}">
                      <a16:creationId xmlns:a16="http://schemas.microsoft.com/office/drawing/2014/main" id="{F2970E02-7239-40E8-8FD6-5E1502A8810A}"/>
                    </a:ext>
                  </a:extLst>
                </p:cNvPr>
                <p:cNvSpPr>
                  <a:spLocks noChangeArrowheads="1"/>
                </p:cNvSpPr>
                <p:nvPr/>
              </p:nvSpPr>
              <p:spPr bwMode="auto">
                <a:xfrm>
                  <a:off x="1784"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19">
                  <a:extLst>
                    <a:ext uri="{FF2B5EF4-FFF2-40B4-BE49-F238E27FC236}">
                      <a16:creationId xmlns:a16="http://schemas.microsoft.com/office/drawing/2014/main" id="{D6C1216A-75D1-48DD-B3B9-A5B99136FC94}"/>
                    </a:ext>
                  </a:extLst>
                </p:cNvPr>
                <p:cNvSpPr>
                  <a:spLocks noChangeArrowheads="1"/>
                </p:cNvSpPr>
                <p:nvPr/>
              </p:nvSpPr>
              <p:spPr bwMode="auto">
                <a:xfrm>
                  <a:off x="1835"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20">
                  <a:extLst>
                    <a:ext uri="{FF2B5EF4-FFF2-40B4-BE49-F238E27FC236}">
                      <a16:creationId xmlns:a16="http://schemas.microsoft.com/office/drawing/2014/main" id="{7C63E10E-DF12-41FD-8667-2710CB92D918}"/>
                    </a:ext>
                  </a:extLst>
                </p:cNvPr>
                <p:cNvSpPr>
                  <a:spLocks noChangeArrowheads="1"/>
                </p:cNvSpPr>
                <p:nvPr/>
              </p:nvSpPr>
              <p:spPr bwMode="auto">
                <a:xfrm>
                  <a:off x="1860"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Rectangle 21">
                  <a:extLst>
                    <a:ext uri="{FF2B5EF4-FFF2-40B4-BE49-F238E27FC236}">
                      <a16:creationId xmlns:a16="http://schemas.microsoft.com/office/drawing/2014/main" id="{26B498F0-5B2F-4AAB-80B5-0168CE6FDA13}"/>
                    </a:ext>
                  </a:extLst>
                </p:cNvPr>
                <p:cNvSpPr>
                  <a:spLocks noChangeArrowheads="1"/>
                </p:cNvSpPr>
                <p:nvPr/>
              </p:nvSpPr>
              <p:spPr bwMode="auto">
                <a:xfrm>
                  <a:off x="1633" y="1554"/>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Rectangle 22">
                  <a:extLst>
                    <a:ext uri="{FF2B5EF4-FFF2-40B4-BE49-F238E27FC236}">
                      <a16:creationId xmlns:a16="http://schemas.microsoft.com/office/drawing/2014/main" id="{A5012627-03A9-40E8-9EFF-11F6C6FD6065}"/>
                    </a:ext>
                  </a:extLst>
                </p:cNvPr>
                <p:cNvSpPr>
                  <a:spLocks noChangeArrowheads="1"/>
                </p:cNvSpPr>
                <p:nvPr/>
              </p:nvSpPr>
              <p:spPr bwMode="auto">
                <a:xfrm>
                  <a:off x="1709"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Rectangle 23">
                  <a:extLst>
                    <a:ext uri="{FF2B5EF4-FFF2-40B4-BE49-F238E27FC236}">
                      <a16:creationId xmlns:a16="http://schemas.microsoft.com/office/drawing/2014/main" id="{BD3DEC9C-D43C-4F29-8657-BD189E84E6FB}"/>
                    </a:ext>
                  </a:extLst>
                </p:cNvPr>
                <p:cNvSpPr>
                  <a:spLocks noChangeArrowheads="1"/>
                </p:cNvSpPr>
                <p:nvPr/>
              </p:nvSpPr>
              <p:spPr bwMode="auto">
                <a:xfrm>
                  <a:off x="1784"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Rectangle 24">
                  <a:extLst>
                    <a:ext uri="{FF2B5EF4-FFF2-40B4-BE49-F238E27FC236}">
                      <a16:creationId xmlns:a16="http://schemas.microsoft.com/office/drawing/2014/main" id="{038EE0DA-6291-484B-B96F-213997441E6B}"/>
                    </a:ext>
                  </a:extLst>
                </p:cNvPr>
                <p:cNvSpPr>
                  <a:spLocks noChangeArrowheads="1"/>
                </p:cNvSpPr>
                <p:nvPr/>
              </p:nvSpPr>
              <p:spPr bwMode="auto">
                <a:xfrm>
                  <a:off x="1860"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9" name="Group 218">
            <a:extLst>
              <a:ext uri="{FF2B5EF4-FFF2-40B4-BE49-F238E27FC236}">
                <a16:creationId xmlns:a16="http://schemas.microsoft.com/office/drawing/2014/main" id="{93A68B19-1CB3-410E-A347-507D6B283F1D}"/>
              </a:ext>
              <a:ext uri="{C183D7F6-B498-43B3-948B-1728B52AA6E4}">
                <adec:decorative xmlns:adec="http://schemas.microsoft.com/office/drawing/2017/decorative" val="1"/>
              </a:ext>
            </a:extLst>
          </p:cNvPr>
          <p:cNvGrpSpPr/>
          <p:nvPr/>
        </p:nvGrpSpPr>
        <p:grpSpPr>
          <a:xfrm>
            <a:off x="2659891" y="4494623"/>
            <a:ext cx="1279227" cy="306127"/>
            <a:chOff x="82320" y="6119989"/>
            <a:chExt cx="783605" cy="187521"/>
          </a:xfrm>
        </p:grpSpPr>
        <p:grpSp>
          <p:nvGrpSpPr>
            <p:cNvPr id="220" name="Group 219">
              <a:extLst>
                <a:ext uri="{FF2B5EF4-FFF2-40B4-BE49-F238E27FC236}">
                  <a16:creationId xmlns:a16="http://schemas.microsoft.com/office/drawing/2014/main" id="{24B77206-E8CE-47D6-B163-A74A80FEDF66}"/>
                </a:ext>
              </a:extLst>
            </p:cNvPr>
            <p:cNvGrpSpPr/>
            <p:nvPr/>
          </p:nvGrpSpPr>
          <p:grpSpPr>
            <a:xfrm>
              <a:off x="420671" y="6119990"/>
              <a:ext cx="236630" cy="181352"/>
              <a:chOff x="7398246" y="1610486"/>
              <a:chExt cx="498447" cy="382007"/>
            </a:xfrm>
          </p:grpSpPr>
          <p:sp>
            <p:nvSpPr>
              <p:cNvPr id="244" name="monitor">
                <a:extLst>
                  <a:ext uri="{FF2B5EF4-FFF2-40B4-BE49-F238E27FC236}">
                    <a16:creationId xmlns:a16="http://schemas.microsoft.com/office/drawing/2014/main" id="{A59B9C8A-CE64-4412-8378-A96DEF2BF47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Rectangle 244">
                <a:extLst>
                  <a:ext uri="{FF2B5EF4-FFF2-40B4-BE49-F238E27FC236}">
                    <a16:creationId xmlns:a16="http://schemas.microsoft.com/office/drawing/2014/main" id="{C27AD5CD-81F9-4DEC-B0C0-E0FAAB66BEA8}"/>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11">
                <a:extLst>
                  <a:ext uri="{FF2B5EF4-FFF2-40B4-BE49-F238E27FC236}">
                    <a16:creationId xmlns:a16="http://schemas.microsoft.com/office/drawing/2014/main" id="{A6852ED2-41F6-4095-B63D-F6C2BC4BB35A}"/>
                  </a:ext>
                </a:extLst>
              </p:cNvPr>
              <p:cNvGrpSpPr>
                <a:grpSpLocks noChangeAspect="1"/>
              </p:cNvGrpSpPr>
              <p:nvPr/>
            </p:nvGrpSpPr>
            <p:grpSpPr bwMode="auto">
              <a:xfrm>
                <a:off x="7581678" y="1714920"/>
                <a:ext cx="111860" cy="111860"/>
                <a:chOff x="5664" y="1835"/>
                <a:chExt cx="73" cy="73"/>
              </a:xfrm>
              <a:solidFill>
                <a:srgbClr val="FFFFFF"/>
              </a:solidFill>
            </p:grpSpPr>
            <p:sp>
              <p:nvSpPr>
                <p:cNvPr id="247" name="Freeform 12">
                  <a:extLst>
                    <a:ext uri="{FF2B5EF4-FFF2-40B4-BE49-F238E27FC236}">
                      <a16:creationId xmlns:a16="http://schemas.microsoft.com/office/drawing/2014/main" id="{57BB0B44-422B-4076-ADA5-406EBC65ECB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8" name="Freeform 13">
                  <a:extLst>
                    <a:ext uri="{FF2B5EF4-FFF2-40B4-BE49-F238E27FC236}">
                      <a16:creationId xmlns:a16="http://schemas.microsoft.com/office/drawing/2014/main" id="{618A4267-1647-4A17-B54A-2B6AEA3F2DB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9" name="Freeform 14">
                  <a:extLst>
                    <a:ext uri="{FF2B5EF4-FFF2-40B4-BE49-F238E27FC236}">
                      <a16:creationId xmlns:a16="http://schemas.microsoft.com/office/drawing/2014/main" id="{ABD684DE-14A1-41F2-A3EE-E1CE9370B24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0" name="Freeform 15">
                  <a:extLst>
                    <a:ext uri="{FF2B5EF4-FFF2-40B4-BE49-F238E27FC236}">
                      <a16:creationId xmlns:a16="http://schemas.microsoft.com/office/drawing/2014/main" id="{96A14187-C238-4E13-A4E5-3792D5B7B00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21" name="Group 220">
              <a:extLst>
                <a:ext uri="{FF2B5EF4-FFF2-40B4-BE49-F238E27FC236}">
                  <a16:creationId xmlns:a16="http://schemas.microsoft.com/office/drawing/2014/main" id="{F59155D4-A043-4542-AC96-ABE72FB7155C}"/>
                </a:ext>
              </a:extLst>
            </p:cNvPr>
            <p:cNvGrpSpPr/>
            <p:nvPr/>
          </p:nvGrpSpPr>
          <p:grpSpPr>
            <a:xfrm>
              <a:off x="249525" y="6119990"/>
              <a:ext cx="100957" cy="167604"/>
              <a:chOff x="7084723" y="1610486"/>
              <a:chExt cx="212660" cy="353049"/>
            </a:xfrm>
          </p:grpSpPr>
          <p:sp>
            <p:nvSpPr>
              <p:cNvPr id="238" name="Rectangle 237">
                <a:extLst>
                  <a:ext uri="{FF2B5EF4-FFF2-40B4-BE49-F238E27FC236}">
                    <a16:creationId xmlns:a16="http://schemas.microsoft.com/office/drawing/2014/main" id="{473691D7-74BB-4793-AFF7-19A82B4835DF}"/>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DCD5629E-E768-4FA4-AE8B-F048F108353F}"/>
                  </a:ext>
                </a:extLst>
              </p:cNvPr>
              <p:cNvGrpSpPr/>
              <p:nvPr/>
            </p:nvGrpSpPr>
            <p:grpSpPr>
              <a:xfrm>
                <a:off x="7138556" y="1706457"/>
                <a:ext cx="104198" cy="130248"/>
                <a:chOff x="9444088" y="2885171"/>
                <a:chExt cx="107950" cy="134938"/>
              </a:xfrm>
              <a:solidFill>
                <a:srgbClr val="FFFFFF"/>
              </a:solidFill>
            </p:grpSpPr>
            <p:sp>
              <p:nvSpPr>
                <p:cNvPr id="242" name="Freeform 26">
                  <a:extLst>
                    <a:ext uri="{FF2B5EF4-FFF2-40B4-BE49-F238E27FC236}">
                      <a16:creationId xmlns:a16="http://schemas.microsoft.com/office/drawing/2014/main" id="{8299A5CB-33AF-41A1-AF8F-2F599635843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3" name="Freeform 27">
                  <a:extLst>
                    <a:ext uri="{FF2B5EF4-FFF2-40B4-BE49-F238E27FC236}">
                      <a16:creationId xmlns:a16="http://schemas.microsoft.com/office/drawing/2014/main" id="{AF944CA6-073C-460C-A172-A29B02F9AFB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40" name="CellPhone_E8EA">
                <a:extLst>
                  <a:ext uri="{FF2B5EF4-FFF2-40B4-BE49-F238E27FC236}">
                    <a16:creationId xmlns:a16="http://schemas.microsoft.com/office/drawing/2014/main" id="{135FDE9F-1C4B-41D5-AFEC-A7DB91D6C2A3}"/>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1" name="Straight Connector 240">
                <a:extLst>
                  <a:ext uri="{FF2B5EF4-FFF2-40B4-BE49-F238E27FC236}">
                    <a16:creationId xmlns:a16="http://schemas.microsoft.com/office/drawing/2014/main" id="{C4ED7F9B-613F-4733-9938-B44BEB2F665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2" name="Group 221">
              <a:extLst>
                <a:ext uri="{FF2B5EF4-FFF2-40B4-BE49-F238E27FC236}">
                  <a16:creationId xmlns:a16="http://schemas.microsoft.com/office/drawing/2014/main" id="{C3643202-35E2-4DF5-B74C-A750DA026682}"/>
                </a:ext>
              </a:extLst>
            </p:cNvPr>
            <p:cNvGrpSpPr/>
            <p:nvPr/>
          </p:nvGrpSpPr>
          <p:grpSpPr>
            <a:xfrm>
              <a:off x="82320" y="6119990"/>
              <a:ext cx="100579" cy="167604"/>
              <a:chOff x="6490922" y="1610486"/>
              <a:chExt cx="211865" cy="353049"/>
            </a:xfrm>
          </p:grpSpPr>
          <p:sp>
            <p:nvSpPr>
              <p:cNvPr id="226" name="Rectangle 225">
                <a:extLst>
                  <a:ext uri="{FF2B5EF4-FFF2-40B4-BE49-F238E27FC236}">
                    <a16:creationId xmlns:a16="http://schemas.microsoft.com/office/drawing/2014/main" id="{7E035677-97E2-4965-BCE3-B8A36551FB31}"/>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7" name="Group 30">
                <a:extLst>
                  <a:ext uri="{FF2B5EF4-FFF2-40B4-BE49-F238E27FC236}">
                    <a16:creationId xmlns:a16="http://schemas.microsoft.com/office/drawing/2014/main" id="{99E5D5A6-D7EF-4406-BBD2-240F84E4ADB8}"/>
                  </a:ext>
                </a:extLst>
              </p:cNvPr>
              <p:cNvGrpSpPr>
                <a:grpSpLocks noChangeAspect="1"/>
              </p:cNvGrpSpPr>
              <p:nvPr/>
            </p:nvGrpSpPr>
            <p:grpSpPr bwMode="auto">
              <a:xfrm>
                <a:off x="6545792" y="1729376"/>
                <a:ext cx="111361" cy="115269"/>
                <a:chOff x="5049" y="1841"/>
                <a:chExt cx="57" cy="59"/>
              </a:xfrm>
              <a:solidFill>
                <a:srgbClr val="FFFFFF"/>
              </a:solidFill>
            </p:grpSpPr>
            <p:sp>
              <p:nvSpPr>
                <p:cNvPr id="230" name="Freeform 31">
                  <a:extLst>
                    <a:ext uri="{FF2B5EF4-FFF2-40B4-BE49-F238E27FC236}">
                      <a16:creationId xmlns:a16="http://schemas.microsoft.com/office/drawing/2014/main" id="{B1B0D524-C54F-4BD2-BA48-96ED8862AF7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32">
                  <a:extLst>
                    <a:ext uri="{FF2B5EF4-FFF2-40B4-BE49-F238E27FC236}">
                      <a16:creationId xmlns:a16="http://schemas.microsoft.com/office/drawing/2014/main" id="{C7B36437-24F1-4B08-AC08-ABF17C37811A}"/>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33">
                  <a:extLst>
                    <a:ext uri="{FF2B5EF4-FFF2-40B4-BE49-F238E27FC236}">
                      <a16:creationId xmlns:a16="http://schemas.microsoft.com/office/drawing/2014/main" id="{E4661071-B60B-49FD-8C31-915584D7C16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34">
                  <a:extLst>
                    <a:ext uri="{FF2B5EF4-FFF2-40B4-BE49-F238E27FC236}">
                      <a16:creationId xmlns:a16="http://schemas.microsoft.com/office/drawing/2014/main" id="{52FB2407-0EC9-4B72-9B26-64D5FA012DAD}"/>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35">
                  <a:extLst>
                    <a:ext uri="{FF2B5EF4-FFF2-40B4-BE49-F238E27FC236}">
                      <a16:creationId xmlns:a16="http://schemas.microsoft.com/office/drawing/2014/main" id="{F83DEAE3-9B85-4317-A700-4BE54056104E}"/>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5" name="Freeform 36">
                  <a:extLst>
                    <a:ext uri="{FF2B5EF4-FFF2-40B4-BE49-F238E27FC236}">
                      <a16:creationId xmlns:a16="http://schemas.microsoft.com/office/drawing/2014/main" id="{59F8E7DF-15B0-4FBD-B173-1FC5E35B904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6" name="Freeform 37">
                  <a:extLst>
                    <a:ext uri="{FF2B5EF4-FFF2-40B4-BE49-F238E27FC236}">
                      <a16:creationId xmlns:a16="http://schemas.microsoft.com/office/drawing/2014/main" id="{0DD80705-2681-48F0-B2BE-9E8C014EB34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7" name="Freeform 38">
                  <a:extLst>
                    <a:ext uri="{FF2B5EF4-FFF2-40B4-BE49-F238E27FC236}">
                      <a16:creationId xmlns:a16="http://schemas.microsoft.com/office/drawing/2014/main" id="{585DED99-FEC1-4B7E-8D71-7F9C2C79CC24}"/>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28" name="CellPhone_E8EA">
                <a:extLst>
                  <a:ext uri="{FF2B5EF4-FFF2-40B4-BE49-F238E27FC236}">
                    <a16:creationId xmlns:a16="http://schemas.microsoft.com/office/drawing/2014/main" id="{1B17B9E3-C5B3-46B7-8485-FDEABAFC6D04}"/>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29" name="Straight Connector 228">
                <a:extLst>
                  <a:ext uri="{FF2B5EF4-FFF2-40B4-BE49-F238E27FC236}">
                    <a16:creationId xmlns:a16="http://schemas.microsoft.com/office/drawing/2014/main" id="{386A1CFA-79ED-4EB6-AB60-FE946D39F647}"/>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223" name="Group 89">
              <a:extLst>
                <a:ext uri="{FF2B5EF4-FFF2-40B4-BE49-F238E27FC236}">
                  <a16:creationId xmlns:a16="http://schemas.microsoft.com/office/drawing/2014/main" id="{FDFA1C92-0228-4166-8335-E8465FE2B379}"/>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224" name="Freeform 90">
                <a:extLst>
                  <a:ext uri="{FF2B5EF4-FFF2-40B4-BE49-F238E27FC236}">
                    <a16:creationId xmlns:a16="http://schemas.microsoft.com/office/drawing/2014/main" id="{AEA568A4-C80F-42DF-92E5-0435821BCF1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5" name="Freeform 91">
                <a:extLst>
                  <a:ext uri="{FF2B5EF4-FFF2-40B4-BE49-F238E27FC236}">
                    <a16:creationId xmlns:a16="http://schemas.microsoft.com/office/drawing/2014/main" id="{CCCE0647-E94C-45BE-93EA-3FDD183131CD}"/>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229103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childTnLst>
                          </p:cTn>
                        </p:par>
                        <p:par>
                          <p:cTn id="14" fill="hold">
                            <p:stCondLst>
                              <p:cond delay="500"/>
                            </p:stCondLst>
                            <p:childTnLst>
                              <p:par>
                                <p:cTn id="15" presetID="16" presetClass="entr" presetSubtype="37" fill="hold" nodeType="after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barn(outVertical)">
                                      <p:cBhvr>
                                        <p:cTn id="17" dur="500"/>
                                        <p:tgtEl>
                                          <p:spTgt spid="104"/>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barn(outVertical)">
                                      <p:cBhvr>
                                        <p:cTn id="20" dur="500"/>
                                        <p:tgtEl>
                                          <p:spTgt spid="13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500"/>
                                        <p:tgtEl>
                                          <p:spTgt spid="16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nodeType="withEffect">
                                  <p:stCondLst>
                                    <p:cond delay="0"/>
                                  </p:stCondLst>
                                  <p:childTnLst>
                                    <p:set>
                                      <p:cBhvr>
                                        <p:cTn id="32" dur="1" fill="hold">
                                          <p:stCondLst>
                                            <p:cond delay="0"/>
                                          </p:stCondLst>
                                        </p:cTn>
                                        <p:tgtEl>
                                          <p:spTgt spid="219"/>
                                        </p:tgtEl>
                                        <p:attrNameLst>
                                          <p:attrName>style.visibility</p:attrName>
                                        </p:attrNameLst>
                                      </p:cBhvr>
                                      <p:to>
                                        <p:strVal val="visible"/>
                                      </p:to>
                                    </p:set>
                                    <p:animEffect transition="in" filter="fade">
                                      <p:cBhvr>
                                        <p:cTn id="33" dur="500"/>
                                        <p:tgtEl>
                                          <p:spTgt spid="219"/>
                                        </p:tgtEl>
                                      </p:cBhvr>
                                    </p:animEffect>
                                  </p:childTnLst>
                                </p:cTn>
                              </p:par>
                            </p:childTnLst>
                          </p:cTn>
                        </p:par>
                        <p:par>
                          <p:cTn id="34" fill="hold">
                            <p:stCondLst>
                              <p:cond delay="1500"/>
                            </p:stCondLst>
                            <p:childTnLst>
                              <p:par>
                                <p:cTn id="35" presetID="16" presetClass="entr" presetSubtype="37" fill="hold" nodeType="after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barn(outVertical)">
                                      <p:cBhvr>
                                        <p:cTn id="37" dur="500"/>
                                        <p:tgtEl>
                                          <p:spTgt spid="11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barn(outVertical)">
                                      <p:cBhvr>
                                        <p:cTn id="4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6" grpId="0" animBg="1"/>
      <p:bldP spid="56" grpId="0"/>
      <p:bldP spid="94" grpId="0"/>
      <p:bldP spid="133" grpId="0" animBg="1"/>
      <p:bldP spid="13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 User box">
            <a:extLst>
              <a:ext uri="{FF2B5EF4-FFF2-40B4-BE49-F238E27FC236}">
                <a16:creationId xmlns:a16="http://schemas.microsoft.com/office/drawing/2014/main" id="{DE5F2A40-D211-47C5-9E85-CDEF470AAE5E}"/>
              </a:ext>
            </a:extLst>
          </p:cNvPr>
          <p:cNvSpPr/>
          <p:nvPr/>
        </p:nvSpPr>
        <p:spPr bwMode="auto">
          <a:xfrm>
            <a:off x="437272" y="4717936"/>
            <a:ext cx="11273928" cy="1081544"/>
          </a:xfrm>
          <a:prstGeom prst="homePlate">
            <a:avLst>
              <a:gd name="adj" fmla="val 0"/>
            </a:avLst>
          </a:prstGeom>
          <a:solidFill>
            <a:schemeClr val="bg1"/>
          </a:solidFill>
          <a:ln w="19050">
            <a:gradFill>
              <a:gsLst>
                <a:gs pos="0">
                  <a:schemeClr val="bg1"/>
                </a:gs>
                <a:gs pos="80000">
                  <a:srgbClr val="0078D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46304" tIns="91440" bIns="137160" rtlCol="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92928">
                      <a:srgbClr val="0078D4"/>
                    </a:gs>
                    <a:gs pos="100000">
                      <a:srgbClr val="0078D4"/>
                    </a:gs>
                  </a:gsLst>
                  <a:lin ang="5400000" scaled="1"/>
                </a:gradFill>
                <a:effectLst/>
                <a:uLnTx/>
                <a:uFillTx/>
                <a:latin typeface="Segoe UI Semibold"/>
                <a:ea typeface="+mn-ea"/>
                <a:cs typeface="+mn-cs"/>
              </a:rPr>
              <a:t>User Experience - </a:t>
            </a:r>
            <a:r>
              <a:rPr kumimoji="0" lang="en-US" sz="1200" b="1" i="1" u="none" strike="noStrike" kern="1200" cap="none" spc="0" normalizeH="0" baseline="0" noProof="0">
                <a:ln>
                  <a:noFill/>
                </a:ln>
                <a:gradFill>
                  <a:gsLst>
                    <a:gs pos="92928">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Slow is the new broken </a:t>
            </a:r>
          </a:p>
        </p:txBody>
      </p:sp>
      <p:sp>
        <p:nvSpPr>
          <p:cNvPr id="470" name="!! Modern box">
            <a:extLst>
              <a:ext uri="{FF2B5EF4-FFF2-40B4-BE49-F238E27FC236}">
                <a16:creationId xmlns:a16="http://schemas.microsoft.com/office/drawing/2014/main" id="{88CE8577-58D0-4F39-88B8-069553568B75}"/>
              </a:ext>
            </a:extLst>
          </p:cNvPr>
          <p:cNvSpPr/>
          <p:nvPr/>
        </p:nvSpPr>
        <p:spPr bwMode="auto">
          <a:xfrm>
            <a:off x="437308" y="3313656"/>
            <a:ext cx="11273680" cy="1482011"/>
          </a:xfrm>
          <a:prstGeom prst="homePlate">
            <a:avLst>
              <a:gd name="adj" fmla="val 0"/>
            </a:avLst>
          </a:prstGeom>
          <a:solidFill>
            <a:schemeClr val="bg1"/>
          </a:solidFill>
          <a:ln w="19050">
            <a:gradFill>
              <a:gsLst>
                <a:gs pos="23000">
                  <a:srgbClr val="107C10"/>
                </a:gs>
                <a:gs pos="100000">
                  <a:srgbClr val="107C1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46304" tIns="137160" rtlCol="0" anchor="t"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Security </a:t>
            </a:r>
            <a:r>
              <a:rPr kumimoji="0" lang="en-US" sz="12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light" panose="020B0402040204020203" pitchFamily="34" charset="0"/>
                <a:ea typeface="+mn-ea"/>
                <a:cs typeface="Segoe UI Semilight" panose="020B0402040204020203" pitchFamily="34" charset="0"/>
              </a:rPr>
              <a:t>- </a:t>
            </a:r>
            <a:r>
              <a:rPr kumimoji="0" lang="en-US" sz="1200" b="1" i="1" u="none" strike="noStrike" kern="1200" cap="none" spc="0" normalizeH="0" baseline="0" noProof="0">
                <a:ln>
                  <a:noFill/>
                </a:ln>
                <a:gradFill>
                  <a:gsLst>
                    <a:gs pos="83000">
                      <a:srgbClr val="107C10"/>
                    </a:gs>
                    <a:gs pos="100000">
                      <a:srgbClr val="107C10"/>
                    </a:gs>
                  </a:gsLst>
                  <a:lin ang="5400000" scaled="1"/>
                </a:gradFill>
                <a:effectLst/>
                <a:uLnTx/>
                <a:uFillTx/>
                <a:latin typeface="Segoe UI Semilight" panose="020B0402040204020203" pitchFamily="34" charset="0"/>
                <a:ea typeface="+mn-ea"/>
                <a:cs typeface="Segoe UI Semilight" panose="020B0402040204020203" pitchFamily="34" charset="0"/>
              </a:rPr>
              <a:t>Resilient, Simple, Adaptable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F60A4E65-EC57-433F-9431-7B6A1F47247B}"/>
              </a:ext>
            </a:extLst>
          </p:cNvPr>
          <p:cNvSpPr>
            <a:spLocks noGrp="1"/>
          </p:cNvSpPr>
          <p:nvPr>
            <p:ph type="title"/>
          </p:nvPr>
        </p:nvSpPr>
        <p:spPr>
          <a:xfrm>
            <a:off x="384960" y="300117"/>
            <a:ext cx="11018520" cy="830997"/>
          </a:xfrm>
        </p:spPr>
        <p:txBody>
          <a:bodyPr>
            <a:normAutofit/>
          </a:bodyPr>
          <a:lstStyle/>
          <a:p>
            <a:r>
              <a:rPr lang="en-US"/>
              <a:t>Secure Access Service Edge (SASE)</a:t>
            </a:r>
            <a:br>
              <a:rPr lang="en-US"/>
            </a:br>
            <a:r>
              <a:rPr lang="en-US" sz="1800">
                <a:latin typeface="+mn-lt"/>
                <a:cs typeface="Segoe UI"/>
              </a:rPr>
              <a:t>Architecture for Secure, Responsive, and Pervasive Productivity</a:t>
            </a:r>
          </a:p>
        </p:txBody>
      </p:sp>
      <p:sp>
        <p:nvSpPr>
          <p:cNvPr id="76" name="TextBox 75">
            <a:extLst>
              <a:ext uri="{FF2B5EF4-FFF2-40B4-BE49-F238E27FC236}">
                <a16:creationId xmlns:a16="http://schemas.microsoft.com/office/drawing/2014/main" id="{34FA32B4-4740-4116-A588-5FF1B24BD9FB}"/>
              </a:ext>
            </a:extLst>
          </p:cNvPr>
          <p:cNvSpPr txBox="1"/>
          <p:nvPr/>
        </p:nvSpPr>
        <p:spPr>
          <a:xfrm>
            <a:off x="6793775" y="6418813"/>
            <a:ext cx="1156680"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The Office</a:t>
            </a:r>
          </a:p>
        </p:txBody>
      </p:sp>
      <p:sp>
        <p:nvSpPr>
          <p:cNvPr id="79" name="TextBox 78">
            <a:extLst>
              <a:ext uri="{FF2B5EF4-FFF2-40B4-BE49-F238E27FC236}">
                <a16:creationId xmlns:a16="http://schemas.microsoft.com/office/drawing/2014/main" id="{FF0B04A4-D4D4-44FA-A847-5D7DFB83B387}"/>
              </a:ext>
            </a:extLst>
          </p:cNvPr>
          <p:cNvSpPr txBox="1"/>
          <p:nvPr/>
        </p:nvSpPr>
        <p:spPr>
          <a:xfrm>
            <a:off x="4224089" y="6418813"/>
            <a:ext cx="1862594"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Managed Users and Devices</a:t>
            </a:r>
          </a:p>
        </p:txBody>
      </p:sp>
      <p:sp>
        <p:nvSpPr>
          <p:cNvPr id="99" name="TextBox 98">
            <a:extLst>
              <a:ext uri="{FF2B5EF4-FFF2-40B4-BE49-F238E27FC236}">
                <a16:creationId xmlns:a16="http://schemas.microsoft.com/office/drawing/2014/main" id="{33AB7700-5BA8-4680-9361-E7B5162919AF}"/>
              </a:ext>
            </a:extLst>
          </p:cNvPr>
          <p:cNvSpPr txBox="1"/>
          <p:nvPr/>
        </p:nvSpPr>
        <p:spPr>
          <a:xfrm>
            <a:off x="8375540" y="6418813"/>
            <a:ext cx="1502427"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IoT and OT Environment</a:t>
            </a:r>
          </a:p>
        </p:txBody>
      </p:sp>
      <p:grpSp>
        <p:nvGrpSpPr>
          <p:cNvPr id="105" name="Group 104">
            <a:extLst>
              <a:ext uri="{FF2B5EF4-FFF2-40B4-BE49-F238E27FC236}">
                <a16:creationId xmlns:a16="http://schemas.microsoft.com/office/drawing/2014/main" id="{24841625-C791-4F82-9AE3-3FFC761A3610}"/>
              </a:ext>
              <a:ext uri="{C183D7F6-B498-43B3-948B-1728B52AA6E4}">
                <adec:decorative xmlns:adec="http://schemas.microsoft.com/office/drawing/2017/decorative" val="1"/>
              </a:ext>
            </a:extLst>
          </p:cNvPr>
          <p:cNvGrpSpPr/>
          <p:nvPr/>
        </p:nvGrpSpPr>
        <p:grpSpPr>
          <a:xfrm>
            <a:off x="6121669" y="1577041"/>
            <a:ext cx="2424084" cy="313642"/>
            <a:chOff x="6879104" y="4015114"/>
            <a:chExt cx="3693543" cy="477891"/>
          </a:xfrm>
        </p:grpSpPr>
        <p:pic>
          <p:nvPicPr>
            <p:cNvPr id="106" name="Picture 105" descr="Logo&#10;&#10;Description automatically generated">
              <a:extLst>
                <a:ext uri="{FF2B5EF4-FFF2-40B4-BE49-F238E27FC236}">
                  <a16:creationId xmlns:a16="http://schemas.microsoft.com/office/drawing/2014/main" id="{37B0F9A0-48EA-4843-BE28-67B0A2E65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954" y="4101295"/>
              <a:ext cx="312466" cy="312466"/>
            </a:xfrm>
            <a:prstGeom prst="rect">
              <a:avLst/>
            </a:prstGeom>
          </p:spPr>
        </p:pic>
        <p:pic>
          <p:nvPicPr>
            <p:cNvPr id="107" name="Picture 106" descr="Icon&#10;&#10;Description automatically generated">
              <a:extLst>
                <a:ext uri="{FF2B5EF4-FFF2-40B4-BE49-F238E27FC236}">
                  <a16:creationId xmlns:a16="http://schemas.microsoft.com/office/drawing/2014/main" id="{A12A9E43-9939-4DEF-A380-7588A7A20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034" y="4119929"/>
              <a:ext cx="261202" cy="293486"/>
            </a:xfrm>
            <a:prstGeom prst="rect">
              <a:avLst/>
            </a:prstGeom>
          </p:spPr>
        </p:pic>
        <p:pic>
          <p:nvPicPr>
            <p:cNvPr id="108" name="Picture 107" descr="Icon&#10;&#10;Description automatically generated">
              <a:extLst>
                <a:ext uri="{FF2B5EF4-FFF2-40B4-BE49-F238E27FC236}">
                  <a16:creationId xmlns:a16="http://schemas.microsoft.com/office/drawing/2014/main" id="{20FEACEA-3C6E-4BA3-8249-43C945404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2391" y="4015114"/>
              <a:ext cx="477891" cy="477891"/>
            </a:xfrm>
            <a:prstGeom prst="rect">
              <a:avLst/>
            </a:prstGeom>
          </p:spPr>
        </p:pic>
        <p:pic>
          <p:nvPicPr>
            <p:cNvPr id="109" name="Picture 108" descr="Logo&#10;&#10;Description automatically generated">
              <a:extLst>
                <a:ext uri="{FF2B5EF4-FFF2-40B4-BE49-F238E27FC236}">
                  <a16:creationId xmlns:a16="http://schemas.microsoft.com/office/drawing/2014/main" id="{20BE2979-5BA3-4EA0-8676-4A7BF2629F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8896" y="4072490"/>
              <a:ext cx="186444" cy="341749"/>
            </a:xfrm>
            <a:prstGeom prst="rect">
              <a:avLst/>
            </a:prstGeom>
          </p:spPr>
        </p:pic>
        <p:pic>
          <p:nvPicPr>
            <p:cNvPr id="110" name="Picture 2" descr="See the source image">
              <a:extLst>
                <a:ext uri="{FF2B5EF4-FFF2-40B4-BE49-F238E27FC236}">
                  <a16:creationId xmlns:a16="http://schemas.microsoft.com/office/drawing/2014/main" id="{EA430958-0BBC-4213-94F2-071430B868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9104" y="4102111"/>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ee the source image">
              <a:extLst>
                <a:ext uri="{FF2B5EF4-FFF2-40B4-BE49-F238E27FC236}">
                  <a16:creationId xmlns:a16="http://schemas.microsoft.com/office/drawing/2014/main" id="{A6FFDB67-0474-426A-862A-8EA0533BA7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1517" y="4071537"/>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See the source image">
              <a:extLst>
                <a:ext uri="{FF2B5EF4-FFF2-40B4-BE49-F238E27FC236}">
                  <a16:creationId xmlns:a16="http://schemas.microsoft.com/office/drawing/2014/main" id="{45A456DA-22DB-4E50-9CE4-CE8A11ED4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9688" y="4201412"/>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5C65A135-31CD-4F43-B756-42887CD1A388}"/>
                </a:ext>
              </a:extLst>
            </p:cNvPr>
            <p:cNvGrpSpPr/>
            <p:nvPr/>
          </p:nvGrpSpPr>
          <p:grpSpPr>
            <a:xfrm>
              <a:off x="10304850" y="4231790"/>
              <a:ext cx="267797" cy="64881"/>
              <a:chOff x="9779309" y="3865093"/>
              <a:chExt cx="161337" cy="39088"/>
            </a:xfrm>
          </p:grpSpPr>
          <p:sp>
            <p:nvSpPr>
              <p:cNvPr id="114" name="Oval 113">
                <a:extLst>
                  <a:ext uri="{FF2B5EF4-FFF2-40B4-BE49-F238E27FC236}">
                    <a16:creationId xmlns:a16="http://schemas.microsoft.com/office/drawing/2014/main" id="{114FBE4B-4CE7-4A07-91E2-293E07701E90}"/>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 name="Oval 114">
                <a:extLst>
                  <a:ext uri="{FF2B5EF4-FFF2-40B4-BE49-F238E27FC236}">
                    <a16:creationId xmlns:a16="http://schemas.microsoft.com/office/drawing/2014/main" id="{CD66A96E-7C47-4D8B-8B39-B6C715EA560B}"/>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 name="Oval 115">
                <a:extLst>
                  <a:ext uri="{FF2B5EF4-FFF2-40B4-BE49-F238E27FC236}">
                    <a16:creationId xmlns:a16="http://schemas.microsoft.com/office/drawing/2014/main" id="{7123C0E7-A8BF-4052-81BD-7EBCFD4761E1}"/>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40" name="!! Apps">
            <a:extLst>
              <a:ext uri="{FF2B5EF4-FFF2-40B4-BE49-F238E27FC236}">
                <a16:creationId xmlns:a16="http://schemas.microsoft.com/office/drawing/2014/main" id="{2AE117D6-A1E1-4E6A-8CAB-FE9B964A1F88}"/>
              </a:ext>
              <a:ext uri="{C183D7F6-B498-43B3-948B-1728B52AA6E4}">
                <adec:decorative xmlns:adec="http://schemas.microsoft.com/office/drawing/2017/decorative" val="1"/>
              </a:ext>
            </a:extLst>
          </p:cNvPr>
          <p:cNvGrpSpPr/>
          <p:nvPr/>
        </p:nvGrpSpPr>
        <p:grpSpPr>
          <a:xfrm>
            <a:off x="2258359" y="1550072"/>
            <a:ext cx="3588619" cy="331960"/>
            <a:chOff x="723855" y="4007275"/>
            <a:chExt cx="5467929" cy="505802"/>
          </a:xfrm>
        </p:grpSpPr>
        <p:pic>
          <p:nvPicPr>
            <p:cNvPr id="141" name="Picture 171">
              <a:extLst>
                <a:ext uri="{FF2B5EF4-FFF2-40B4-BE49-F238E27FC236}">
                  <a16:creationId xmlns:a16="http://schemas.microsoft.com/office/drawing/2014/main" id="{92DEF562-AF03-4BD9-870D-52C546C8F20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58689" y="4154750"/>
              <a:ext cx="261996" cy="2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Graphic 141">
              <a:extLst>
                <a:ext uri="{FF2B5EF4-FFF2-40B4-BE49-F238E27FC236}">
                  <a16:creationId xmlns:a16="http://schemas.microsoft.com/office/drawing/2014/main" id="{3488D80D-4940-4819-A966-5BCFEFF831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4027" y="4156157"/>
              <a:ext cx="259267" cy="259267"/>
            </a:xfrm>
            <a:prstGeom prst="rect">
              <a:avLst/>
            </a:prstGeom>
          </p:spPr>
        </p:pic>
        <p:pic>
          <p:nvPicPr>
            <p:cNvPr id="143" name="Graphic 142">
              <a:extLst>
                <a:ext uri="{FF2B5EF4-FFF2-40B4-BE49-F238E27FC236}">
                  <a16:creationId xmlns:a16="http://schemas.microsoft.com/office/drawing/2014/main" id="{D607892B-7BCD-4209-89F0-63B7EB5884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52723" y="4156157"/>
              <a:ext cx="259267" cy="259267"/>
            </a:xfrm>
            <a:prstGeom prst="rect">
              <a:avLst/>
            </a:prstGeom>
          </p:spPr>
        </p:pic>
        <p:grpSp>
          <p:nvGrpSpPr>
            <p:cNvPr id="144" name="Group 143">
              <a:extLst>
                <a:ext uri="{FF2B5EF4-FFF2-40B4-BE49-F238E27FC236}">
                  <a16:creationId xmlns:a16="http://schemas.microsoft.com/office/drawing/2014/main" id="{E9924A91-381C-448E-B15F-FEF67028D362}"/>
                </a:ext>
              </a:extLst>
            </p:cNvPr>
            <p:cNvGrpSpPr/>
            <p:nvPr/>
          </p:nvGrpSpPr>
          <p:grpSpPr>
            <a:xfrm>
              <a:off x="5335332" y="4034423"/>
              <a:ext cx="477535" cy="477534"/>
              <a:chOff x="9273516" y="3238279"/>
              <a:chExt cx="914400" cy="914400"/>
            </a:xfrm>
          </p:grpSpPr>
          <p:pic>
            <p:nvPicPr>
              <p:cNvPr id="176" name="Graphic 175" descr="Cloud">
                <a:extLst>
                  <a:ext uri="{FF2B5EF4-FFF2-40B4-BE49-F238E27FC236}">
                    <a16:creationId xmlns:a16="http://schemas.microsoft.com/office/drawing/2014/main" id="{83A8981E-2DFA-4F34-A632-37F699577F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73516" y="3238279"/>
                <a:ext cx="914400" cy="914400"/>
              </a:xfrm>
              <a:prstGeom prst="rect">
                <a:avLst/>
              </a:prstGeom>
            </p:spPr>
          </p:pic>
          <p:sp>
            <p:nvSpPr>
              <p:cNvPr id="177" name="TextBox 176">
                <a:extLst>
                  <a:ext uri="{FF2B5EF4-FFF2-40B4-BE49-F238E27FC236}">
                    <a16:creationId xmlns:a16="http://schemas.microsoft.com/office/drawing/2014/main" id="{20DDF7B2-1427-42D7-835B-7D7A51F614B5}"/>
                  </a:ext>
                </a:extLst>
              </p:cNvPr>
              <p:cNvSpPr txBox="1"/>
              <p:nvPr/>
            </p:nvSpPr>
            <p:spPr>
              <a:xfrm>
                <a:off x="9560229" y="3579832"/>
                <a:ext cx="340170" cy="3526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9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145" name="Picture 144" descr="Graphical user interface, application, icon&#10;&#10;Description automatically generated">
              <a:extLst>
                <a:ext uri="{FF2B5EF4-FFF2-40B4-BE49-F238E27FC236}">
                  <a16:creationId xmlns:a16="http://schemas.microsoft.com/office/drawing/2014/main" id="{B78950F6-BC5B-407E-805E-6FB7BCF35F6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82879" y="4007275"/>
              <a:ext cx="505802" cy="505802"/>
            </a:xfrm>
            <a:prstGeom prst="rect">
              <a:avLst/>
            </a:prstGeom>
          </p:spPr>
        </p:pic>
        <p:pic>
          <p:nvPicPr>
            <p:cNvPr id="146" name="Picture 145" descr="A picture containing icon&#10;&#10;Description automatically generated">
              <a:extLst>
                <a:ext uri="{FF2B5EF4-FFF2-40B4-BE49-F238E27FC236}">
                  <a16:creationId xmlns:a16="http://schemas.microsoft.com/office/drawing/2014/main" id="{0A26142F-4780-4452-A7FB-71C3E052974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3855" y="4007275"/>
              <a:ext cx="505802" cy="505802"/>
            </a:xfrm>
            <a:prstGeom prst="rect">
              <a:avLst/>
            </a:prstGeom>
          </p:spPr>
        </p:pic>
        <p:pic>
          <p:nvPicPr>
            <p:cNvPr id="147" name="Picture 146" descr="Icon&#10;&#10;Description automatically generated">
              <a:extLst>
                <a:ext uri="{FF2B5EF4-FFF2-40B4-BE49-F238E27FC236}">
                  <a16:creationId xmlns:a16="http://schemas.microsoft.com/office/drawing/2014/main" id="{C01F39B9-A1C3-4300-BE2B-84C8ADEAC4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16421" y="4007275"/>
              <a:ext cx="505802" cy="505802"/>
            </a:xfrm>
            <a:prstGeom prst="rect">
              <a:avLst/>
            </a:prstGeom>
          </p:spPr>
        </p:pic>
        <p:pic>
          <p:nvPicPr>
            <p:cNvPr id="148" name="Picture 147" descr="Graphical user interface, icon&#10;&#10;Description automatically generated">
              <a:extLst>
                <a:ext uri="{FF2B5EF4-FFF2-40B4-BE49-F238E27FC236}">
                  <a16:creationId xmlns:a16="http://schemas.microsoft.com/office/drawing/2014/main" id="{7BE2B61E-0F43-4C3D-8A23-582DE558E16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01554" y="4007275"/>
              <a:ext cx="505802" cy="505802"/>
            </a:xfrm>
            <a:prstGeom prst="rect">
              <a:avLst/>
            </a:prstGeom>
          </p:spPr>
        </p:pic>
        <p:pic>
          <p:nvPicPr>
            <p:cNvPr id="149" name="Picture 148" descr="Graphical user interface, application&#10;&#10;Description automatically generated">
              <a:extLst>
                <a:ext uri="{FF2B5EF4-FFF2-40B4-BE49-F238E27FC236}">
                  <a16:creationId xmlns:a16="http://schemas.microsoft.com/office/drawing/2014/main" id="{247DAA93-7DBF-4061-9B08-79D75AA938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08987" y="4007275"/>
              <a:ext cx="505802" cy="505802"/>
            </a:xfrm>
            <a:prstGeom prst="rect">
              <a:avLst/>
            </a:prstGeom>
          </p:spPr>
        </p:pic>
        <p:grpSp>
          <p:nvGrpSpPr>
            <p:cNvPr id="150" name="Group 149">
              <a:extLst>
                <a:ext uri="{FF2B5EF4-FFF2-40B4-BE49-F238E27FC236}">
                  <a16:creationId xmlns:a16="http://schemas.microsoft.com/office/drawing/2014/main" id="{45F10773-F799-4D3D-9367-46D25CBC12E4}"/>
                </a:ext>
              </a:extLst>
            </p:cNvPr>
            <p:cNvGrpSpPr/>
            <p:nvPr/>
          </p:nvGrpSpPr>
          <p:grpSpPr>
            <a:xfrm>
              <a:off x="3193744" y="4103207"/>
              <a:ext cx="420211" cy="360404"/>
              <a:chOff x="3193744" y="4103207"/>
              <a:chExt cx="420211" cy="360404"/>
            </a:xfrm>
          </p:grpSpPr>
          <p:pic>
            <p:nvPicPr>
              <p:cNvPr id="166" name="Picture 165">
                <a:hlinkClick r:id="rId22"/>
                <a:extLst>
                  <a:ext uri="{FF2B5EF4-FFF2-40B4-BE49-F238E27FC236}">
                    <a16:creationId xmlns:a16="http://schemas.microsoft.com/office/drawing/2014/main" id="{8C22C0B7-BE22-405A-9659-D8ED43FE638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93744" y="4103207"/>
                <a:ext cx="416311" cy="313622"/>
              </a:xfrm>
              <a:prstGeom prst="rect">
                <a:avLst/>
              </a:prstGeom>
            </p:spPr>
          </p:pic>
          <p:grpSp>
            <p:nvGrpSpPr>
              <p:cNvPr id="167" name="Group 166">
                <a:extLst>
                  <a:ext uri="{FF2B5EF4-FFF2-40B4-BE49-F238E27FC236}">
                    <a16:creationId xmlns:a16="http://schemas.microsoft.com/office/drawing/2014/main" id="{962D13B2-1FB8-4E89-AC3F-B026ACA397B4}"/>
                  </a:ext>
                </a:extLst>
              </p:cNvPr>
              <p:cNvGrpSpPr/>
              <p:nvPr/>
            </p:nvGrpSpPr>
            <p:grpSpPr>
              <a:xfrm>
                <a:off x="3439951" y="4289609"/>
                <a:ext cx="174004" cy="174002"/>
                <a:chOff x="3445377" y="4314828"/>
                <a:chExt cx="174004" cy="174002"/>
              </a:xfrm>
            </p:grpSpPr>
            <p:sp>
              <p:nvSpPr>
                <p:cNvPr id="168" name="Oval 167">
                  <a:extLst>
                    <a:ext uri="{FF2B5EF4-FFF2-40B4-BE49-F238E27FC236}">
                      <a16:creationId xmlns:a16="http://schemas.microsoft.com/office/drawing/2014/main" id="{0095D5C8-2548-45E5-B204-AEEE962398A4}"/>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9" name="Group 4">
                  <a:extLst>
                    <a:ext uri="{FF2B5EF4-FFF2-40B4-BE49-F238E27FC236}">
                      <a16:creationId xmlns:a16="http://schemas.microsoft.com/office/drawing/2014/main" id="{CB9E3B8B-67C2-4530-97B9-4520C4BA544D}"/>
                    </a:ext>
                  </a:extLst>
                </p:cNvPr>
                <p:cNvGrpSpPr>
                  <a:grpSpLocks noChangeAspect="1"/>
                </p:cNvGrpSpPr>
                <p:nvPr/>
              </p:nvGrpSpPr>
              <p:grpSpPr bwMode="auto">
                <a:xfrm>
                  <a:off x="3470135" y="4342230"/>
                  <a:ext cx="124488" cy="119198"/>
                  <a:chOff x="3230" y="1450"/>
                  <a:chExt cx="353" cy="338"/>
                </a:xfrm>
                <a:solidFill>
                  <a:schemeClr val="tx1"/>
                </a:solidFill>
              </p:grpSpPr>
              <p:sp>
                <p:nvSpPr>
                  <p:cNvPr id="170" name="Freeform 5">
                    <a:extLst>
                      <a:ext uri="{FF2B5EF4-FFF2-40B4-BE49-F238E27FC236}">
                        <a16:creationId xmlns:a16="http://schemas.microsoft.com/office/drawing/2014/main" id="{89E8AC3A-50BB-4243-8BD1-F438DAB94C69}"/>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6">
                    <a:extLst>
                      <a:ext uri="{FF2B5EF4-FFF2-40B4-BE49-F238E27FC236}">
                        <a16:creationId xmlns:a16="http://schemas.microsoft.com/office/drawing/2014/main" id="{AA10C4C3-5432-446F-BCF6-A3BCD766BAE7}"/>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7">
                    <a:extLst>
                      <a:ext uri="{FF2B5EF4-FFF2-40B4-BE49-F238E27FC236}">
                        <a16:creationId xmlns:a16="http://schemas.microsoft.com/office/drawing/2014/main" id="{FBE2A351-A237-4636-BF34-8012B60606E7}"/>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8">
                    <a:extLst>
                      <a:ext uri="{FF2B5EF4-FFF2-40B4-BE49-F238E27FC236}">
                        <a16:creationId xmlns:a16="http://schemas.microsoft.com/office/drawing/2014/main" id="{1F205E17-993A-455F-B296-342F0039C017}"/>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F3B32E40-0398-417D-B424-5F8A90B4AE0E}"/>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10">
                    <a:extLst>
                      <a:ext uri="{FF2B5EF4-FFF2-40B4-BE49-F238E27FC236}">
                        <a16:creationId xmlns:a16="http://schemas.microsoft.com/office/drawing/2014/main" id="{6984AA57-734D-4B31-8908-217B9A1099A0}"/>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1" name="Group 150">
              <a:extLst>
                <a:ext uri="{FF2B5EF4-FFF2-40B4-BE49-F238E27FC236}">
                  <a16:creationId xmlns:a16="http://schemas.microsoft.com/office/drawing/2014/main" id="{1F199634-32A9-4914-9818-5C68FAF8164D}"/>
                </a:ext>
              </a:extLst>
            </p:cNvPr>
            <p:cNvGrpSpPr/>
            <p:nvPr/>
          </p:nvGrpSpPr>
          <p:grpSpPr>
            <a:xfrm>
              <a:off x="3742092" y="4121818"/>
              <a:ext cx="336922" cy="341793"/>
              <a:chOff x="3742092" y="4121818"/>
              <a:chExt cx="336922" cy="341793"/>
            </a:xfrm>
          </p:grpSpPr>
          <p:pic>
            <p:nvPicPr>
              <p:cNvPr id="156" name="Picture 155">
                <a:hlinkClick r:id="rId24"/>
                <a:extLst>
                  <a:ext uri="{FF2B5EF4-FFF2-40B4-BE49-F238E27FC236}">
                    <a16:creationId xmlns:a16="http://schemas.microsoft.com/office/drawing/2014/main" id="{4FDEE1FD-BFB2-4D07-843B-5EB91CB85C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42092" y="4121818"/>
                <a:ext cx="253559" cy="253560"/>
              </a:xfrm>
              <a:prstGeom prst="rect">
                <a:avLst/>
              </a:prstGeom>
            </p:spPr>
          </p:pic>
          <p:grpSp>
            <p:nvGrpSpPr>
              <p:cNvPr id="157" name="Group 156">
                <a:extLst>
                  <a:ext uri="{FF2B5EF4-FFF2-40B4-BE49-F238E27FC236}">
                    <a16:creationId xmlns:a16="http://schemas.microsoft.com/office/drawing/2014/main" id="{C4A25AAD-3C02-40DD-B088-59296E928BD6}"/>
                  </a:ext>
                </a:extLst>
              </p:cNvPr>
              <p:cNvGrpSpPr/>
              <p:nvPr/>
            </p:nvGrpSpPr>
            <p:grpSpPr>
              <a:xfrm>
                <a:off x="3905010" y="4289609"/>
                <a:ext cx="174004" cy="174002"/>
                <a:chOff x="3445377" y="4314828"/>
                <a:chExt cx="174004" cy="174002"/>
              </a:xfrm>
            </p:grpSpPr>
            <p:sp>
              <p:nvSpPr>
                <p:cNvPr id="158" name="Oval 157">
                  <a:extLst>
                    <a:ext uri="{FF2B5EF4-FFF2-40B4-BE49-F238E27FC236}">
                      <a16:creationId xmlns:a16="http://schemas.microsoft.com/office/drawing/2014/main" id="{F580D352-72F9-420A-B7F1-9560DAD0B0FB}"/>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9" name="Group 4">
                  <a:extLst>
                    <a:ext uri="{FF2B5EF4-FFF2-40B4-BE49-F238E27FC236}">
                      <a16:creationId xmlns:a16="http://schemas.microsoft.com/office/drawing/2014/main" id="{29BD1AEC-6526-498C-A6E7-A9B153314C1A}"/>
                    </a:ext>
                  </a:extLst>
                </p:cNvPr>
                <p:cNvGrpSpPr>
                  <a:grpSpLocks noChangeAspect="1"/>
                </p:cNvGrpSpPr>
                <p:nvPr/>
              </p:nvGrpSpPr>
              <p:grpSpPr bwMode="auto">
                <a:xfrm>
                  <a:off x="3470135" y="4342230"/>
                  <a:ext cx="124488" cy="119198"/>
                  <a:chOff x="3230" y="1450"/>
                  <a:chExt cx="353" cy="338"/>
                </a:xfrm>
                <a:solidFill>
                  <a:schemeClr val="tx1"/>
                </a:solidFill>
              </p:grpSpPr>
              <p:sp>
                <p:nvSpPr>
                  <p:cNvPr id="160" name="Freeform 5">
                    <a:extLst>
                      <a:ext uri="{FF2B5EF4-FFF2-40B4-BE49-F238E27FC236}">
                        <a16:creationId xmlns:a16="http://schemas.microsoft.com/office/drawing/2014/main" id="{B5B9A451-101E-4779-BA0E-F78CC2C3A4AB}"/>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6">
                    <a:extLst>
                      <a:ext uri="{FF2B5EF4-FFF2-40B4-BE49-F238E27FC236}">
                        <a16:creationId xmlns:a16="http://schemas.microsoft.com/office/drawing/2014/main" id="{015FFD99-FC0B-42B0-B30D-8298FF119E66}"/>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7">
                    <a:extLst>
                      <a:ext uri="{FF2B5EF4-FFF2-40B4-BE49-F238E27FC236}">
                        <a16:creationId xmlns:a16="http://schemas.microsoft.com/office/drawing/2014/main" id="{CF5B1C1A-0A41-4321-B6C5-5EA0C2725BF9}"/>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8">
                    <a:extLst>
                      <a:ext uri="{FF2B5EF4-FFF2-40B4-BE49-F238E27FC236}">
                        <a16:creationId xmlns:a16="http://schemas.microsoft.com/office/drawing/2014/main" id="{372B1CE5-9CF0-4A5D-9DAA-EBB911135FEE}"/>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9">
                    <a:extLst>
                      <a:ext uri="{FF2B5EF4-FFF2-40B4-BE49-F238E27FC236}">
                        <a16:creationId xmlns:a16="http://schemas.microsoft.com/office/drawing/2014/main" id="{78C127EC-E463-49B9-8B20-D084826B97C1}"/>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10">
                    <a:extLst>
                      <a:ext uri="{FF2B5EF4-FFF2-40B4-BE49-F238E27FC236}">
                        <a16:creationId xmlns:a16="http://schemas.microsoft.com/office/drawing/2014/main" id="{145BBC9A-38E1-41E9-84F7-6C2A536DB860}"/>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2" name="Group 151">
              <a:extLst>
                <a:ext uri="{FF2B5EF4-FFF2-40B4-BE49-F238E27FC236}">
                  <a16:creationId xmlns:a16="http://schemas.microsoft.com/office/drawing/2014/main" id="{20625EA6-C526-4376-904C-2B9921DA2940}"/>
                </a:ext>
              </a:extLst>
            </p:cNvPr>
            <p:cNvGrpSpPr/>
            <p:nvPr/>
          </p:nvGrpSpPr>
          <p:grpSpPr>
            <a:xfrm>
              <a:off x="5923987" y="4240750"/>
              <a:ext cx="267797" cy="64881"/>
              <a:chOff x="9779309" y="3865093"/>
              <a:chExt cx="161337" cy="39088"/>
            </a:xfrm>
          </p:grpSpPr>
          <p:sp>
            <p:nvSpPr>
              <p:cNvPr id="153" name="Oval 152">
                <a:extLst>
                  <a:ext uri="{FF2B5EF4-FFF2-40B4-BE49-F238E27FC236}">
                    <a16:creationId xmlns:a16="http://schemas.microsoft.com/office/drawing/2014/main" id="{E17537B1-46AB-4B78-BEBC-A74AC5542171}"/>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Oval 153">
                <a:extLst>
                  <a:ext uri="{FF2B5EF4-FFF2-40B4-BE49-F238E27FC236}">
                    <a16:creationId xmlns:a16="http://schemas.microsoft.com/office/drawing/2014/main" id="{8EF0997D-DBAE-4DFA-8616-6EAA23697148}"/>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5" name="Oval 154">
                <a:extLst>
                  <a:ext uri="{FF2B5EF4-FFF2-40B4-BE49-F238E27FC236}">
                    <a16:creationId xmlns:a16="http://schemas.microsoft.com/office/drawing/2014/main" id="{92FB179A-13B3-4B08-A98B-A226C80A3204}"/>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13" name="TextBox 312">
            <a:extLst>
              <a:ext uri="{FF2B5EF4-FFF2-40B4-BE49-F238E27FC236}">
                <a16:creationId xmlns:a16="http://schemas.microsoft.com/office/drawing/2014/main" id="{B85B64B8-26BF-4DBC-8BC2-8EFA084BB50D}"/>
              </a:ext>
            </a:extLst>
          </p:cNvPr>
          <p:cNvSpPr txBox="1"/>
          <p:nvPr/>
        </p:nvSpPr>
        <p:spPr>
          <a:xfrm>
            <a:off x="2065380" y="6418813"/>
            <a:ext cx="2186482"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BYOD and Partner Devices/Users</a:t>
            </a:r>
          </a:p>
        </p:txBody>
      </p:sp>
      <p:cxnSp>
        <p:nvCxnSpPr>
          <p:cNvPr id="333" name="Straight Arrow Connector 332">
            <a:extLst>
              <a:ext uri="{FF2B5EF4-FFF2-40B4-BE49-F238E27FC236}">
                <a16:creationId xmlns:a16="http://schemas.microsoft.com/office/drawing/2014/main" id="{012DBA90-74B0-4420-A369-B535E13A2AB0}"/>
              </a:ext>
              <a:ext uri="{C183D7F6-B498-43B3-948B-1728B52AA6E4}">
                <adec:decorative xmlns:adec="http://schemas.microsoft.com/office/drawing/2017/decorative" val="1"/>
              </a:ext>
            </a:extLst>
          </p:cNvPr>
          <p:cNvCxnSpPr>
            <a:cxnSpLocks/>
          </p:cNvCxnSpPr>
          <p:nvPr/>
        </p:nvCxnSpPr>
        <p:spPr bwMode="auto">
          <a:xfrm flipV="1">
            <a:off x="2218506"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120301F-924E-45BB-8E63-3380AB565BA5}"/>
              </a:ext>
              <a:ext uri="{C183D7F6-B498-43B3-948B-1728B52AA6E4}">
                <adec:decorative xmlns:adec="http://schemas.microsoft.com/office/drawing/2017/decorative" val="1"/>
              </a:ext>
            </a:extLst>
          </p:cNvPr>
          <p:cNvGrpSpPr/>
          <p:nvPr/>
        </p:nvGrpSpPr>
        <p:grpSpPr>
          <a:xfrm>
            <a:off x="2388850" y="6177971"/>
            <a:ext cx="783605" cy="187521"/>
            <a:chOff x="82320" y="6119989"/>
            <a:chExt cx="783605" cy="187521"/>
          </a:xfrm>
        </p:grpSpPr>
        <p:grpSp>
          <p:nvGrpSpPr>
            <p:cNvPr id="367" name="Group 366">
              <a:extLst>
                <a:ext uri="{FF2B5EF4-FFF2-40B4-BE49-F238E27FC236}">
                  <a16:creationId xmlns:a16="http://schemas.microsoft.com/office/drawing/2014/main" id="{F2A6CE4E-EBE4-40FB-A679-231BCE51CEE3}"/>
                </a:ext>
              </a:extLst>
            </p:cNvPr>
            <p:cNvGrpSpPr/>
            <p:nvPr/>
          </p:nvGrpSpPr>
          <p:grpSpPr>
            <a:xfrm>
              <a:off x="420671" y="6119990"/>
              <a:ext cx="236630" cy="181352"/>
              <a:chOff x="7398246" y="1610486"/>
              <a:chExt cx="498447" cy="382007"/>
            </a:xfrm>
          </p:grpSpPr>
          <p:sp>
            <p:nvSpPr>
              <p:cNvPr id="394" name="monitor">
                <a:extLst>
                  <a:ext uri="{FF2B5EF4-FFF2-40B4-BE49-F238E27FC236}">
                    <a16:creationId xmlns:a16="http://schemas.microsoft.com/office/drawing/2014/main" id="{9CEAA3A9-F538-4126-9D9A-24F3FE41E4E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Rectangle 394">
                <a:extLst>
                  <a:ext uri="{FF2B5EF4-FFF2-40B4-BE49-F238E27FC236}">
                    <a16:creationId xmlns:a16="http://schemas.microsoft.com/office/drawing/2014/main" id="{4A059A2A-8535-464F-9485-452D6BF5AFCB}"/>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6" name="Group 11">
                <a:extLst>
                  <a:ext uri="{FF2B5EF4-FFF2-40B4-BE49-F238E27FC236}">
                    <a16:creationId xmlns:a16="http://schemas.microsoft.com/office/drawing/2014/main" id="{D46BA631-3CEC-46A3-B775-C0C159AD9E35}"/>
                  </a:ext>
                </a:extLst>
              </p:cNvPr>
              <p:cNvGrpSpPr>
                <a:grpSpLocks noChangeAspect="1"/>
              </p:cNvGrpSpPr>
              <p:nvPr/>
            </p:nvGrpSpPr>
            <p:grpSpPr bwMode="auto">
              <a:xfrm>
                <a:off x="7581678" y="1714920"/>
                <a:ext cx="111860" cy="111860"/>
                <a:chOff x="5664" y="1835"/>
                <a:chExt cx="73" cy="73"/>
              </a:xfrm>
              <a:solidFill>
                <a:srgbClr val="FFFFFF"/>
              </a:solidFill>
            </p:grpSpPr>
            <p:sp>
              <p:nvSpPr>
                <p:cNvPr id="397" name="Freeform 12">
                  <a:extLst>
                    <a:ext uri="{FF2B5EF4-FFF2-40B4-BE49-F238E27FC236}">
                      <a16:creationId xmlns:a16="http://schemas.microsoft.com/office/drawing/2014/main" id="{911D467B-33E8-411B-9BCE-E657E92FC48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8" name="Freeform 13">
                  <a:extLst>
                    <a:ext uri="{FF2B5EF4-FFF2-40B4-BE49-F238E27FC236}">
                      <a16:creationId xmlns:a16="http://schemas.microsoft.com/office/drawing/2014/main" id="{3DF4A0BE-ACFA-4300-85BC-B506F1CBBD6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9" name="Freeform 14">
                  <a:extLst>
                    <a:ext uri="{FF2B5EF4-FFF2-40B4-BE49-F238E27FC236}">
                      <a16:creationId xmlns:a16="http://schemas.microsoft.com/office/drawing/2014/main" id="{D4B66800-C059-41FA-9187-67333F94364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2" name="Freeform 15">
                  <a:extLst>
                    <a:ext uri="{FF2B5EF4-FFF2-40B4-BE49-F238E27FC236}">
                      <a16:creationId xmlns:a16="http://schemas.microsoft.com/office/drawing/2014/main" id="{9ECBC82C-0445-4DCA-8079-C775D3A97413}"/>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68" name="Group 367">
              <a:extLst>
                <a:ext uri="{FF2B5EF4-FFF2-40B4-BE49-F238E27FC236}">
                  <a16:creationId xmlns:a16="http://schemas.microsoft.com/office/drawing/2014/main" id="{55F72E8D-965D-4EAB-B2CB-17D230FC97DD}"/>
                </a:ext>
              </a:extLst>
            </p:cNvPr>
            <p:cNvGrpSpPr/>
            <p:nvPr/>
          </p:nvGrpSpPr>
          <p:grpSpPr>
            <a:xfrm>
              <a:off x="249525" y="6119990"/>
              <a:ext cx="100957" cy="167604"/>
              <a:chOff x="7084723" y="1610486"/>
              <a:chExt cx="212660" cy="353049"/>
            </a:xfrm>
          </p:grpSpPr>
          <p:sp>
            <p:nvSpPr>
              <p:cNvPr id="388" name="Rectangle 387">
                <a:extLst>
                  <a:ext uri="{FF2B5EF4-FFF2-40B4-BE49-F238E27FC236}">
                    <a16:creationId xmlns:a16="http://schemas.microsoft.com/office/drawing/2014/main" id="{227ADE82-9902-417D-9B80-9AD5FCB9436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9" name="Group 388">
                <a:extLst>
                  <a:ext uri="{FF2B5EF4-FFF2-40B4-BE49-F238E27FC236}">
                    <a16:creationId xmlns:a16="http://schemas.microsoft.com/office/drawing/2014/main" id="{7E8E2229-C122-47E0-8C7E-F5863072C6A5}"/>
                  </a:ext>
                </a:extLst>
              </p:cNvPr>
              <p:cNvGrpSpPr/>
              <p:nvPr/>
            </p:nvGrpSpPr>
            <p:grpSpPr>
              <a:xfrm>
                <a:off x="7138556" y="1706457"/>
                <a:ext cx="104198" cy="130248"/>
                <a:chOff x="9444088" y="2885171"/>
                <a:chExt cx="107950" cy="134938"/>
              </a:xfrm>
              <a:solidFill>
                <a:srgbClr val="FFFFFF"/>
              </a:solidFill>
            </p:grpSpPr>
            <p:sp>
              <p:nvSpPr>
                <p:cNvPr id="392" name="Freeform 26">
                  <a:extLst>
                    <a:ext uri="{FF2B5EF4-FFF2-40B4-BE49-F238E27FC236}">
                      <a16:creationId xmlns:a16="http://schemas.microsoft.com/office/drawing/2014/main" id="{D70B8A75-24CF-47D7-8E44-AE45DC43DF9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3" name="Freeform 27">
                  <a:extLst>
                    <a:ext uri="{FF2B5EF4-FFF2-40B4-BE49-F238E27FC236}">
                      <a16:creationId xmlns:a16="http://schemas.microsoft.com/office/drawing/2014/main" id="{3AFDEE3F-A698-4383-BF80-E75E753956C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90" name="CellPhone_E8EA">
                <a:extLst>
                  <a:ext uri="{FF2B5EF4-FFF2-40B4-BE49-F238E27FC236}">
                    <a16:creationId xmlns:a16="http://schemas.microsoft.com/office/drawing/2014/main" id="{FC0AF9B6-FC4B-4EB4-AAB4-67383A1C6E6F}"/>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91" name="Straight Connector 390">
                <a:extLst>
                  <a:ext uri="{FF2B5EF4-FFF2-40B4-BE49-F238E27FC236}">
                    <a16:creationId xmlns:a16="http://schemas.microsoft.com/office/drawing/2014/main" id="{CD2E0009-DF54-484F-8EAC-500378BD57E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69" name="Group 368">
              <a:extLst>
                <a:ext uri="{FF2B5EF4-FFF2-40B4-BE49-F238E27FC236}">
                  <a16:creationId xmlns:a16="http://schemas.microsoft.com/office/drawing/2014/main" id="{D81E41B9-C94B-431B-827E-318F5501E308}"/>
                </a:ext>
              </a:extLst>
            </p:cNvPr>
            <p:cNvGrpSpPr/>
            <p:nvPr/>
          </p:nvGrpSpPr>
          <p:grpSpPr>
            <a:xfrm>
              <a:off x="82320" y="6119990"/>
              <a:ext cx="100579" cy="167604"/>
              <a:chOff x="6490922" y="1610486"/>
              <a:chExt cx="211865" cy="353049"/>
            </a:xfrm>
          </p:grpSpPr>
          <p:sp>
            <p:nvSpPr>
              <p:cNvPr id="371" name="Rectangle 370">
                <a:extLst>
                  <a:ext uri="{FF2B5EF4-FFF2-40B4-BE49-F238E27FC236}">
                    <a16:creationId xmlns:a16="http://schemas.microsoft.com/office/drawing/2014/main" id="{BF9C230D-F207-4B31-9AD4-ED099E3DD2A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2" name="Group 30">
                <a:extLst>
                  <a:ext uri="{FF2B5EF4-FFF2-40B4-BE49-F238E27FC236}">
                    <a16:creationId xmlns:a16="http://schemas.microsoft.com/office/drawing/2014/main" id="{B1E45126-F519-467F-95D4-31C178FF408A}"/>
                  </a:ext>
                </a:extLst>
              </p:cNvPr>
              <p:cNvGrpSpPr>
                <a:grpSpLocks noChangeAspect="1"/>
              </p:cNvGrpSpPr>
              <p:nvPr/>
            </p:nvGrpSpPr>
            <p:grpSpPr bwMode="auto">
              <a:xfrm>
                <a:off x="6545792" y="1729376"/>
                <a:ext cx="111361" cy="115269"/>
                <a:chOff x="5049" y="1841"/>
                <a:chExt cx="57" cy="59"/>
              </a:xfrm>
              <a:solidFill>
                <a:srgbClr val="FFFFFF"/>
              </a:solidFill>
            </p:grpSpPr>
            <p:sp>
              <p:nvSpPr>
                <p:cNvPr id="375" name="Freeform 31">
                  <a:extLst>
                    <a:ext uri="{FF2B5EF4-FFF2-40B4-BE49-F238E27FC236}">
                      <a16:creationId xmlns:a16="http://schemas.microsoft.com/office/drawing/2014/main" id="{E6A7359E-8C09-43C9-A2B7-A7277FAF274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6" name="Freeform 32">
                  <a:extLst>
                    <a:ext uri="{FF2B5EF4-FFF2-40B4-BE49-F238E27FC236}">
                      <a16:creationId xmlns:a16="http://schemas.microsoft.com/office/drawing/2014/main" id="{2F366DF7-3A81-4CF9-8887-EC2920657B6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33">
                  <a:extLst>
                    <a:ext uri="{FF2B5EF4-FFF2-40B4-BE49-F238E27FC236}">
                      <a16:creationId xmlns:a16="http://schemas.microsoft.com/office/drawing/2014/main" id="{7772EF17-D9F9-40AE-BFE3-8F8EE5570FF5}"/>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8" name="Freeform 34">
                  <a:extLst>
                    <a:ext uri="{FF2B5EF4-FFF2-40B4-BE49-F238E27FC236}">
                      <a16:creationId xmlns:a16="http://schemas.microsoft.com/office/drawing/2014/main" id="{9860F6E0-30E9-46EF-81CC-82E2CA97C4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9" name="Freeform 35">
                  <a:extLst>
                    <a:ext uri="{FF2B5EF4-FFF2-40B4-BE49-F238E27FC236}">
                      <a16:creationId xmlns:a16="http://schemas.microsoft.com/office/drawing/2014/main" id="{CCCEB300-178D-4E02-B20C-450D8AD67067}"/>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1" name="Freeform 36">
                  <a:extLst>
                    <a:ext uri="{FF2B5EF4-FFF2-40B4-BE49-F238E27FC236}">
                      <a16:creationId xmlns:a16="http://schemas.microsoft.com/office/drawing/2014/main" id="{05906979-D5A4-4B86-B6C6-13C8E5ADC2E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5" name="Freeform 37">
                  <a:extLst>
                    <a:ext uri="{FF2B5EF4-FFF2-40B4-BE49-F238E27FC236}">
                      <a16:creationId xmlns:a16="http://schemas.microsoft.com/office/drawing/2014/main" id="{7262F507-1DCB-431A-9AE5-4A4981F8152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7" name="Freeform 38">
                  <a:extLst>
                    <a:ext uri="{FF2B5EF4-FFF2-40B4-BE49-F238E27FC236}">
                      <a16:creationId xmlns:a16="http://schemas.microsoft.com/office/drawing/2014/main" id="{EE5CF5C3-032A-4100-BE5E-D2330E96E76A}"/>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3" name="CellPhone_E8EA">
                <a:extLst>
                  <a:ext uri="{FF2B5EF4-FFF2-40B4-BE49-F238E27FC236}">
                    <a16:creationId xmlns:a16="http://schemas.microsoft.com/office/drawing/2014/main" id="{0EA0676C-9530-485E-91EE-3DD52AA0EC7A}"/>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74" name="Straight Connector 373">
                <a:extLst>
                  <a:ext uri="{FF2B5EF4-FFF2-40B4-BE49-F238E27FC236}">
                    <a16:creationId xmlns:a16="http://schemas.microsoft.com/office/drawing/2014/main" id="{F87D6C53-F47E-4DFB-A827-41DBC63041F0}"/>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463" name="Group 89">
              <a:extLst>
                <a:ext uri="{FF2B5EF4-FFF2-40B4-BE49-F238E27FC236}">
                  <a16:creationId xmlns:a16="http://schemas.microsoft.com/office/drawing/2014/main" id="{6D5D086C-CFAD-4F15-8CA6-BD6104109B60}"/>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464" name="Freeform 90">
                <a:extLst>
                  <a:ext uri="{FF2B5EF4-FFF2-40B4-BE49-F238E27FC236}">
                    <a16:creationId xmlns:a16="http://schemas.microsoft.com/office/drawing/2014/main" id="{5C5A2B5D-4E0F-4EBE-BC39-7107FC31B0B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5" name="Freeform 91">
                <a:extLst>
                  <a:ext uri="{FF2B5EF4-FFF2-40B4-BE49-F238E27FC236}">
                    <a16:creationId xmlns:a16="http://schemas.microsoft.com/office/drawing/2014/main" id="{25CDB715-4143-4DBE-9450-979DC193395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71" name="!! Device 1">
            <a:extLst>
              <a:ext uri="{FF2B5EF4-FFF2-40B4-BE49-F238E27FC236}">
                <a16:creationId xmlns:a16="http://schemas.microsoft.com/office/drawing/2014/main" id="{C839741D-5D12-4478-A2E1-EB64D1EC35CD}"/>
              </a:ext>
              <a:ext uri="{C183D7F6-B498-43B3-948B-1728B52AA6E4}">
                <adec:decorative xmlns:adec="http://schemas.microsoft.com/office/drawing/2017/decorative" val="1"/>
              </a:ext>
            </a:extLst>
          </p:cNvPr>
          <p:cNvGrpSpPr/>
          <p:nvPr/>
        </p:nvGrpSpPr>
        <p:grpSpPr>
          <a:xfrm>
            <a:off x="4527390" y="6177971"/>
            <a:ext cx="783605" cy="187521"/>
            <a:chOff x="82320" y="6119989"/>
            <a:chExt cx="783605" cy="187521"/>
          </a:xfrm>
        </p:grpSpPr>
        <p:grpSp>
          <p:nvGrpSpPr>
            <p:cNvPr id="472" name="Group 471">
              <a:extLst>
                <a:ext uri="{FF2B5EF4-FFF2-40B4-BE49-F238E27FC236}">
                  <a16:creationId xmlns:a16="http://schemas.microsoft.com/office/drawing/2014/main" id="{732B1809-A622-4D61-B3EA-76DCF3E2C63C}"/>
                </a:ext>
              </a:extLst>
            </p:cNvPr>
            <p:cNvGrpSpPr/>
            <p:nvPr/>
          </p:nvGrpSpPr>
          <p:grpSpPr>
            <a:xfrm>
              <a:off x="420671" y="6119990"/>
              <a:ext cx="236630" cy="181352"/>
              <a:chOff x="7398246" y="1610486"/>
              <a:chExt cx="498447" cy="382007"/>
            </a:xfrm>
          </p:grpSpPr>
          <p:sp>
            <p:nvSpPr>
              <p:cNvPr id="496" name="monitor">
                <a:extLst>
                  <a:ext uri="{FF2B5EF4-FFF2-40B4-BE49-F238E27FC236}">
                    <a16:creationId xmlns:a16="http://schemas.microsoft.com/office/drawing/2014/main" id="{69AAD97C-CBA8-4FB9-887B-91AFFEF2434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Rectangle 496">
                <a:extLst>
                  <a:ext uri="{FF2B5EF4-FFF2-40B4-BE49-F238E27FC236}">
                    <a16:creationId xmlns:a16="http://schemas.microsoft.com/office/drawing/2014/main" id="{37B8D00A-E1DB-467B-92D5-E94939616834}"/>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8" name="Group 11">
                <a:extLst>
                  <a:ext uri="{FF2B5EF4-FFF2-40B4-BE49-F238E27FC236}">
                    <a16:creationId xmlns:a16="http://schemas.microsoft.com/office/drawing/2014/main" id="{F098CFAA-31B9-4B38-B398-2463AB727C01}"/>
                  </a:ext>
                </a:extLst>
              </p:cNvPr>
              <p:cNvGrpSpPr>
                <a:grpSpLocks noChangeAspect="1"/>
              </p:cNvGrpSpPr>
              <p:nvPr/>
            </p:nvGrpSpPr>
            <p:grpSpPr bwMode="auto">
              <a:xfrm>
                <a:off x="7581678" y="1714920"/>
                <a:ext cx="111860" cy="111860"/>
                <a:chOff x="5664" y="1835"/>
                <a:chExt cx="73" cy="73"/>
              </a:xfrm>
              <a:solidFill>
                <a:srgbClr val="FFFFFF"/>
              </a:solidFill>
            </p:grpSpPr>
            <p:sp>
              <p:nvSpPr>
                <p:cNvPr id="499" name="Freeform 12">
                  <a:extLst>
                    <a:ext uri="{FF2B5EF4-FFF2-40B4-BE49-F238E27FC236}">
                      <a16:creationId xmlns:a16="http://schemas.microsoft.com/office/drawing/2014/main" id="{1EF5430A-2BE6-42F1-ADBC-1E9101CC547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0" name="Freeform 13">
                  <a:extLst>
                    <a:ext uri="{FF2B5EF4-FFF2-40B4-BE49-F238E27FC236}">
                      <a16:creationId xmlns:a16="http://schemas.microsoft.com/office/drawing/2014/main" id="{30CD3239-7C25-44D0-BC2F-4CD8789B6AC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1" name="Freeform 14">
                  <a:extLst>
                    <a:ext uri="{FF2B5EF4-FFF2-40B4-BE49-F238E27FC236}">
                      <a16:creationId xmlns:a16="http://schemas.microsoft.com/office/drawing/2014/main" id="{85A831B2-A52A-4CB9-AEB8-CFF6EF65682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2" name="Freeform 15">
                  <a:extLst>
                    <a:ext uri="{FF2B5EF4-FFF2-40B4-BE49-F238E27FC236}">
                      <a16:creationId xmlns:a16="http://schemas.microsoft.com/office/drawing/2014/main" id="{2A32FEA4-B044-49CB-B786-F99EBF19921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73" name="Group 472">
              <a:extLst>
                <a:ext uri="{FF2B5EF4-FFF2-40B4-BE49-F238E27FC236}">
                  <a16:creationId xmlns:a16="http://schemas.microsoft.com/office/drawing/2014/main" id="{B296F347-2573-4055-82CE-3D9440D5DFCE}"/>
                </a:ext>
              </a:extLst>
            </p:cNvPr>
            <p:cNvGrpSpPr/>
            <p:nvPr/>
          </p:nvGrpSpPr>
          <p:grpSpPr>
            <a:xfrm>
              <a:off x="249525" y="6119990"/>
              <a:ext cx="100957" cy="167604"/>
              <a:chOff x="7084723" y="1610486"/>
              <a:chExt cx="212660" cy="353049"/>
            </a:xfrm>
          </p:grpSpPr>
          <p:sp>
            <p:nvSpPr>
              <p:cNvPr id="490" name="Rectangle 489">
                <a:extLst>
                  <a:ext uri="{FF2B5EF4-FFF2-40B4-BE49-F238E27FC236}">
                    <a16:creationId xmlns:a16="http://schemas.microsoft.com/office/drawing/2014/main" id="{2EB2D539-42E7-4FAA-9EAE-D6DD3EAF78F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1" name="Group 490">
                <a:extLst>
                  <a:ext uri="{FF2B5EF4-FFF2-40B4-BE49-F238E27FC236}">
                    <a16:creationId xmlns:a16="http://schemas.microsoft.com/office/drawing/2014/main" id="{C3334DB3-69F8-466E-B194-1176BF6C1691}"/>
                  </a:ext>
                </a:extLst>
              </p:cNvPr>
              <p:cNvGrpSpPr/>
              <p:nvPr/>
            </p:nvGrpSpPr>
            <p:grpSpPr>
              <a:xfrm>
                <a:off x="7138556" y="1706457"/>
                <a:ext cx="104198" cy="130248"/>
                <a:chOff x="9444088" y="2885171"/>
                <a:chExt cx="107950" cy="134938"/>
              </a:xfrm>
              <a:solidFill>
                <a:srgbClr val="FFFFFF"/>
              </a:solidFill>
            </p:grpSpPr>
            <p:sp>
              <p:nvSpPr>
                <p:cNvPr id="494" name="Freeform 26">
                  <a:extLst>
                    <a:ext uri="{FF2B5EF4-FFF2-40B4-BE49-F238E27FC236}">
                      <a16:creationId xmlns:a16="http://schemas.microsoft.com/office/drawing/2014/main" id="{EBA1E16E-1952-4755-A031-F3EFEF4E858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5" name="Freeform 27">
                  <a:extLst>
                    <a:ext uri="{FF2B5EF4-FFF2-40B4-BE49-F238E27FC236}">
                      <a16:creationId xmlns:a16="http://schemas.microsoft.com/office/drawing/2014/main" id="{0736B061-F238-4C0D-B24C-C257D46B1E8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92" name="CellPhone_E8EA">
                <a:extLst>
                  <a:ext uri="{FF2B5EF4-FFF2-40B4-BE49-F238E27FC236}">
                    <a16:creationId xmlns:a16="http://schemas.microsoft.com/office/drawing/2014/main" id="{53F64861-4DC0-48CB-917A-77E9430513D9}"/>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93" name="Straight Connector 492">
                <a:extLst>
                  <a:ext uri="{FF2B5EF4-FFF2-40B4-BE49-F238E27FC236}">
                    <a16:creationId xmlns:a16="http://schemas.microsoft.com/office/drawing/2014/main" id="{5E36E557-4E2A-4D2E-A701-6F6E0F71037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474" name="Group 473">
              <a:extLst>
                <a:ext uri="{FF2B5EF4-FFF2-40B4-BE49-F238E27FC236}">
                  <a16:creationId xmlns:a16="http://schemas.microsoft.com/office/drawing/2014/main" id="{47516134-BA7D-4F64-BCB7-F3202FD62440}"/>
                </a:ext>
              </a:extLst>
            </p:cNvPr>
            <p:cNvGrpSpPr/>
            <p:nvPr/>
          </p:nvGrpSpPr>
          <p:grpSpPr>
            <a:xfrm>
              <a:off x="82320" y="6119990"/>
              <a:ext cx="100579" cy="167604"/>
              <a:chOff x="6490922" y="1610486"/>
              <a:chExt cx="211865" cy="353049"/>
            </a:xfrm>
          </p:grpSpPr>
          <p:sp>
            <p:nvSpPr>
              <p:cNvPr id="478" name="Rectangle 477">
                <a:extLst>
                  <a:ext uri="{FF2B5EF4-FFF2-40B4-BE49-F238E27FC236}">
                    <a16:creationId xmlns:a16="http://schemas.microsoft.com/office/drawing/2014/main" id="{C9256917-BC8E-46BB-9862-B5439C2B225B}"/>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9" name="Group 30">
                <a:extLst>
                  <a:ext uri="{FF2B5EF4-FFF2-40B4-BE49-F238E27FC236}">
                    <a16:creationId xmlns:a16="http://schemas.microsoft.com/office/drawing/2014/main" id="{7DC5C312-5F8B-4ED8-B8B6-3A530948F7EC}"/>
                  </a:ext>
                </a:extLst>
              </p:cNvPr>
              <p:cNvGrpSpPr>
                <a:grpSpLocks noChangeAspect="1"/>
              </p:cNvGrpSpPr>
              <p:nvPr/>
            </p:nvGrpSpPr>
            <p:grpSpPr bwMode="auto">
              <a:xfrm>
                <a:off x="6545792" y="1729376"/>
                <a:ext cx="111361" cy="115269"/>
                <a:chOff x="5049" y="1841"/>
                <a:chExt cx="57" cy="59"/>
              </a:xfrm>
              <a:solidFill>
                <a:srgbClr val="FFFFFF"/>
              </a:solidFill>
            </p:grpSpPr>
            <p:sp>
              <p:nvSpPr>
                <p:cNvPr id="482" name="Freeform 31">
                  <a:extLst>
                    <a:ext uri="{FF2B5EF4-FFF2-40B4-BE49-F238E27FC236}">
                      <a16:creationId xmlns:a16="http://schemas.microsoft.com/office/drawing/2014/main" id="{60675A9C-FF9D-492A-943F-EEE7B0043F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3" name="Freeform 32">
                  <a:extLst>
                    <a:ext uri="{FF2B5EF4-FFF2-40B4-BE49-F238E27FC236}">
                      <a16:creationId xmlns:a16="http://schemas.microsoft.com/office/drawing/2014/main" id="{40E9D1BF-19F4-4CE3-B463-EE597B9104E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4" name="Freeform 33">
                  <a:extLst>
                    <a:ext uri="{FF2B5EF4-FFF2-40B4-BE49-F238E27FC236}">
                      <a16:creationId xmlns:a16="http://schemas.microsoft.com/office/drawing/2014/main" id="{9F5556FF-96D1-4830-B93E-ACB96E417D29}"/>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5" name="Freeform 34">
                  <a:extLst>
                    <a:ext uri="{FF2B5EF4-FFF2-40B4-BE49-F238E27FC236}">
                      <a16:creationId xmlns:a16="http://schemas.microsoft.com/office/drawing/2014/main" id="{0BB91159-085F-4977-923C-363E21CF2A3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6" name="Freeform 35">
                  <a:extLst>
                    <a:ext uri="{FF2B5EF4-FFF2-40B4-BE49-F238E27FC236}">
                      <a16:creationId xmlns:a16="http://schemas.microsoft.com/office/drawing/2014/main" id="{BC0EBFA3-BD8A-4760-9534-8671094C8D20}"/>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7" name="Freeform 36">
                  <a:extLst>
                    <a:ext uri="{FF2B5EF4-FFF2-40B4-BE49-F238E27FC236}">
                      <a16:creationId xmlns:a16="http://schemas.microsoft.com/office/drawing/2014/main" id="{164D7E50-C5F0-4818-9D26-4E9024FBA8F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8" name="Freeform 37">
                  <a:extLst>
                    <a:ext uri="{FF2B5EF4-FFF2-40B4-BE49-F238E27FC236}">
                      <a16:creationId xmlns:a16="http://schemas.microsoft.com/office/drawing/2014/main" id="{B15E4F9B-6831-4FA4-BFE0-6D36E538604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9" name="Freeform 38">
                  <a:extLst>
                    <a:ext uri="{FF2B5EF4-FFF2-40B4-BE49-F238E27FC236}">
                      <a16:creationId xmlns:a16="http://schemas.microsoft.com/office/drawing/2014/main" id="{6FA166CB-1454-48E9-8704-881AA90A7DB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80" name="CellPhone_E8EA">
                <a:extLst>
                  <a:ext uri="{FF2B5EF4-FFF2-40B4-BE49-F238E27FC236}">
                    <a16:creationId xmlns:a16="http://schemas.microsoft.com/office/drawing/2014/main" id="{23E8F595-A178-49DA-AD34-471921ECCD6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81" name="Straight Connector 480">
                <a:extLst>
                  <a:ext uri="{FF2B5EF4-FFF2-40B4-BE49-F238E27FC236}">
                    <a16:creationId xmlns:a16="http://schemas.microsoft.com/office/drawing/2014/main" id="{BA4201A0-87CA-448E-9E84-26CFAB52626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475" name="Group 89">
              <a:extLst>
                <a:ext uri="{FF2B5EF4-FFF2-40B4-BE49-F238E27FC236}">
                  <a16:creationId xmlns:a16="http://schemas.microsoft.com/office/drawing/2014/main" id="{FB4494AD-8FC6-4E47-8DDD-ED212ECAA354}"/>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476" name="Freeform 90">
                <a:extLst>
                  <a:ext uri="{FF2B5EF4-FFF2-40B4-BE49-F238E27FC236}">
                    <a16:creationId xmlns:a16="http://schemas.microsoft.com/office/drawing/2014/main" id="{120D273C-473D-449E-8B63-B79F1661EC34}"/>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77" name="Freeform 91">
                <a:extLst>
                  <a:ext uri="{FF2B5EF4-FFF2-40B4-BE49-F238E27FC236}">
                    <a16:creationId xmlns:a16="http://schemas.microsoft.com/office/drawing/2014/main" id="{F15D525E-D227-4577-81A3-0ABC1C6DD262}"/>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3CF6FEC0-F229-480F-B087-2C915E17B934}"/>
              </a:ext>
              <a:ext uri="{C183D7F6-B498-43B3-948B-1728B52AA6E4}">
                <adec:decorative xmlns:adec="http://schemas.microsoft.com/office/drawing/2017/decorative" val="1"/>
              </a:ext>
            </a:extLst>
          </p:cNvPr>
          <p:cNvGrpSpPr/>
          <p:nvPr/>
        </p:nvGrpSpPr>
        <p:grpSpPr>
          <a:xfrm>
            <a:off x="8660342" y="5992603"/>
            <a:ext cx="633342" cy="394280"/>
            <a:chOff x="7378300" y="5571196"/>
            <a:chExt cx="633342" cy="394280"/>
          </a:xfrm>
        </p:grpSpPr>
        <p:grpSp>
          <p:nvGrpSpPr>
            <p:cNvPr id="503" name="factory" descr="factory, manufacturing">
              <a:extLst>
                <a:ext uri="{FF2B5EF4-FFF2-40B4-BE49-F238E27FC236}">
                  <a16:creationId xmlns:a16="http://schemas.microsoft.com/office/drawing/2014/main" id="{EF6E5449-1EEC-4704-AF1F-580FE0381BC2}"/>
                </a:ext>
              </a:extLst>
            </p:cNvPr>
            <p:cNvGrpSpPr/>
            <p:nvPr/>
          </p:nvGrpSpPr>
          <p:grpSpPr>
            <a:xfrm>
              <a:off x="7378300" y="5673167"/>
              <a:ext cx="417297" cy="292309"/>
              <a:chOff x="4298951" y="1169989"/>
              <a:chExt cx="328613" cy="230188"/>
            </a:xfrm>
          </p:grpSpPr>
          <p:sp>
            <p:nvSpPr>
              <p:cNvPr id="504" name="Rectangle 503">
                <a:extLst>
                  <a:ext uri="{FF2B5EF4-FFF2-40B4-BE49-F238E27FC236}">
                    <a16:creationId xmlns:a16="http://schemas.microsoft.com/office/drawing/2014/main" id="{CB45F463-65C7-40AE-85B8-D741D2750E97}"/>
                  </a:ext>
                </a:extLst>
              </p:cNvPr>
              <p:cNvSpPr>
                <a:spLocks noChangeArrowheads="1"/>
              </p:cNvSpPr>
              <p:nvPr/>
            </p:nvSpPr>
            <p:spPr bwMode="auto">
              <a:xfrm>
                <a:off x="4298951" y="1255714"/>
                <a:ext cx="328613" cy="144463"/>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5" name="Rectangle 504">
                <a:extLst>
                  <a:ext uri="{FF2B5EF4-FFF2-40B4-BE49-F238E27FC236}">
                    <a16:creationId xmlns:a16="http://schemas.microsoft.com/office/drawing/2014/main" id="{F8DC15A7-8CFC-4D4D-989C-8FE4361F89BC}"/>
                  </a:ext>
                </a:extLst>
              </p:cNvPr>
              <p:cNvSpPr>
                <a:spLocks noChangeArrowheads="1"/>
              </p:cNvSpPr>
              <p:nvPr/>
            </p:nvSpPr>
            <p:spPr bwMode="auto">
              <a:xfrm>
                <a:off x="4473576" y="1169989"/>
                <a:ext cx="381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6" name="Rectangle 505">
                <a:extLst>
                  <a:ext uri="{FF2B5EF4-FFF2-40B4-BE49-F238E27FC236}">
                    <a16:creationId xmlns:a16="http://schemas.microsoft.com/office/drawing/2014/main" id="{51BF2C0C-D35F-4004-9694-A34CD81C009F}"/>
                  </a:ext>
                </a:extLst>
              </p:cNvPr>
              <p:cNvSpPr>
                <a:spLocks noChangeArrowheads="1"/>
              </p:cNvSpPr>
              <p:nvPr/>
            </p:nvSpPr>
            <p:spPr bwMode="auto">
              <a:xfrm>
                <a:off x="4546601" y="1169989"/>
                <a:ext cx="34925"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7" name="Rectangle 506">
                <a:extLst>
                  <a:ext uri="{FF2B5EF4-FFF2-40B4-BE49-F238E27FC236}">
                    <a16:creationId xmlns:a16="http://schemas.microsoft.com/office/drawing/2014/main" id="{F11A029E-7510-40D0-A192-AD95B549C2F8}"/>
                  </a:ext>
                </a:extLst>
              </p:cNvPr>
              <p:cNvSpPr>
                <a:spLocks noChangeArrowheads="1"/>
              </p:cNvSpPr>
              <p:nvPr/>
            </p:nvSpPr>
            <p:spPr bwMode="auto">
              <a:xfrm>
                <a:off x="4403726" y="1270001"/>
                <a:ext cx="34925" cy="36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8" name="Rectangle 507">
                <a:extLst>
                  <a:ext uri="{FF2B5EF4-FFF2-40B4-BE49-F238E27FC236}">
                    <a16:creationId xmlns:a16="http://schemas.microsoft.com/office/drawing/2014/main" id="{029FC6F0-97BB-4F3D-A63E-18D8321159CB}"/>
                  </a:ext>
                </a:extLst>
              </p:cNvPr>
              <p:cNvSpPr>
                <a:spLocks noChangeArrowheads="1"/>
              </p:cNvSpPr>
              <p:nvPr/>
            </p:nvSpPr>
            <p:spPr bwMode="auto">
              <a:xfrm>
                <a:off x="4332289" y="1270001"/>
                <a:ext cx="36513" cy="36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9" name="Group 508">
              <a:extLst>
                <a:ext uri="{FF2B5EF4-FFF2-40B4-BE49-F238E27FC236}">
                  <a16:creationId xmlns:a16="http://schemas.microsoft.com/office/drawing/2014/main" id="{B21523EE-88E6-4259-809F-FD17E1777A07}"/>
                </a:ext>
              </a:extLst>
            </p:cNvPr>
            <p:cNvGrpSpPr/>
            <p:nvPr/>
          </p:nvGrpSpPr>
          <p:grpSpPr>
            <a:xfrm>
              <a:off x="7773342" y="5571196"/>
              <a:ext cx="238300" cy="240322"/>
              <a:chOff x="10351024" y="3989686"/>
              <a:chExt cx="379641" cy="382863"/>
            </a:xfrm>
            <a:solidFill>
              <a:schemeClr val="accent1"/>
            </a:solidFill>
          </p:grpSpPr>
          <p:sp>
            <p:nvSpPr>
              <p:cNvPr id="510" name="Rectangle 509">
                <a:extLst>
                  <a:ext uri="{FF2B5EF4-FFF2-40B4-BE49-F238E27FC236}">
                    <a16:creationId xmlns:a16="http://schemas.microsoft.com/office/drawing/2014/main" id="{1EEAD2F2-3476-4E20-A241-EA998A4E6FEF}"/>
                  </a:ext>
                </a:extLst>
              </p:cNvPr>
              <p:cNvSpPr/>
              <p:nvPr/>
            </p:nvSpPr>
            <p:spPr bwMode="auto">
              <a:xfrm rot="19125560" flipH="1">
                <a:off x="10481265" y="4049972"/>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1" name="Rectangle 510">
                <a:extLst>
                  <a:ext uri="{FF2B5EF4-FFF2-40B4-BE49-F238E27FC236}">
                    <a16:creationId xmlns:a16="http://schemas.microsoft.com/office/drawing/2014/main" id="{9931C580-AA69-4D6B-9EE3-797DB3A4E69D}"/>
                  </a:ext>
                </a:extLst>
              </p:cNvPr>
              <p:cNvSpPr/>
              <p:nvPr/>
            </p:nvSpPr>
            <p:spPr bwMode="auto">
              <a:xfrm rot="2161206" flipH="1">
                <a:off x="10595091" y="4024737"/>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2" name="Rectangle 511">
                <a:extLst>
                  <a:ext uri="{FF2B5EF4-FFF2-40B4-BE49-F238E27FC236}">
                    <a16:creationId xmlns:a16="http://schemas.microsoft.com/office/drawing/2014/main" id="{48DD45BB-D755-4CFE-A80B-122EC947E115}"/>
                  </a:ext>
                </a:extLst>
              </p:cNvPr>
              <p:cNvSpPr/>
              <p:nvPr/>
            </p:nvSpPr>
            <p:spPr bwMode="auto">
              <a:xfrm rot="3931757" flipH="1">
                <a:off x="10456452" y="4159000"/>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3" name="Rectangle 512">
                <a:extLst>
                  <a:ext uri="{FF2B5EF4-FFF2-40B4-BE49-F238E27FC236}">
                    <a16:creationId xmlns:a16="http://schemas.microsoft.com/office/drawing/2014/main" id="{E2C0A2F0-5F8E-4A72-A22E-683AB402BD7C}"/>
                  </a:ext>
                </a:extLst>
              </p:cNvPr>
              <p:cNvSpPr/>
              <p:nvPr/>
            </p:nvSpPr>
            <p:spPr bwMode="auto">
              <a:xfrm rot="16538738" flipH="1">
                <a:off x="10611276" y="4124704"/>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4" name="Rectangle 513">
                <a:extLst>
                  <a:ext uri="{FF2B5EF4-FFF2-40B4-BE49-F238E27FC236}">
                    <a16:creationId xmlns:a16="http://schemas.microsoft.com/office/drawing/2014/main" id="{2A8CFA6E-631F-47D8-9378-4B2A7C685782}"/>
                  </a:ext>
                </a:extLst>
              </p:cNvPr>
              <p:cNvSpPr/>
              <p:nvPr/>
            </p:nvSpPr>
            <p:spPr bwMode="auto">
              <a:xfrm rot="20658908" flipH="1">
                <a:off x="10562418" y="4195199"/>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5" name="Group 514">
                <a:extLst>
                  <a:ext uri="{FF2B5EF4-FFF2-40B4-BE49-F238E27FC236}">
                    <a16:creationId xmlns:a16="http://schemas.microsoft.com/office/drawing/2014/main" id="{D2F0B114-57AD-4A2A-BA65-A1EA0ACA857B}"/>
                  </a:ext>
                </a:extLst>
              </p:cNvPr>
              <p:cNvGrpSpPr/>
              <p:nvPr/>
            </p:nvGrpSpPr>
            <p:grpSpPr>
              <a:xfrm>
                <a:off x="10351024" y="3989686"/>
                <a:ext cx="379641" cy="382863"/>
                <a:chOff x="10351024" y="3989686"/>
                <a:chExt cx="379641" cy="382863"/>
              </a:xfrm>
              <a:grpFill/>
            </p:grpSpPr>
            <p:sp>
              <p:nvSpPr>
                <p:cNvPr id="516" name="Oval 515">
                  <a:extLst>
                    <a:ext uri="{FF2B5EF4-FFF2-40B4-BE49-F238E27FC236}">
                      <a16:creationId xmlns:a16="http://schemas.microsoft.com/office/drawing/2014/main" id="{D1FB0596-BE33-461C-9414-4E216B6EF4B7}"/>
                    </a:ext>
                  </a:extLst>
                </p:cNvPr>
                <p:cNvSpPr/>
                <p:nvPr/>
              </p:nvSpPr>
              <p:spPr bwMode="auto">
                <a:xfrm>
                  <a:off x="10471034" y="4114134"/>
                  <a:ext cx="139621" cy="139621"/>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Oval 516">
                  <a:extLst>
                    <a:ext uri="{FF2B5EF4-FFF2-40B4-BE49-F238E27FC236}">
                      <a16:creationId xmlns:a16="http://schemas.microsoft.com/office/drawing/2014/main" id="{69B702DA-8DFD-4994-8F4A-938118CBE8D9}"/>
                    </a:ext>
                  </a:extLst>
                </p:cNvPr>
                <p:cNvSpPr/>
                <p:nvPr/>
              </p:nvSpPr>
              <p:spPr bwMode="auto">
                <a:xfrm>
                  <a:off x="10598471" y="3989686"/>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8" name="Oval 517">
                  <a:extLst>
                    <a:ext uri="{FF2B5EF4-FFF2-40B4-BE49-F238E27FC236}">
                      <a16:creationId xmlns:a16="http://schemas.microsoft.com/office/drawing/2014/main" id="{B586D18D-940F-43FB-956C-6CA689A9CA1E}"/>
                    </a:ext>
                  </a:extLst>
                </p:cNvPr>
                <p:cNvSpPr/>
                <p:nvPr/>
              </p:nvSpPr>
              <p:spPr bwMode="auto">
                <a:xfrm>
                  <a:off x="10399552" y="4016582"/>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9" name="Oval 518">
                  <a:extLst>
                    <a:ext uri="{FF2B5EF4-FFF2-40B4-BE49-F238E27FC236}">
                      <a16:creationId xmlns:a16="http://schemas.microsoft.com/office/drawing/2014/main" id="{BDC19E6F-7702-4CBB-8A04-D9D4FFBF6E5C}"/>
                    </a:ext>
                  </a:extLst>
                </p:cNvPr>
                <p:cNvSpPr/>
                <p:nvPr/>
              </p:nvSpPr>
              <p:spPr bwMode="auto">
                <a:xfrm>
                  <a:off x="10351024" y="4211133"/>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0" name="Oval 519">
                  <a:extLst>
                    <a:ext uri="{FF2B5EF4-FFF2-40B4-BE49-F238E27FC236}">
                      <a16:creationId xmlns:a16="http://schemas.microsoft.com/office/drawing/2014/main" id="{B7ADAE32-A2A7-41C0-AC50-D0FE3F89894A}"/>
                    </a:ext>
                  </a:extLst>
                </p:cNvPr>
                <p:cNvSpPr/>
                <p:nvPr/>
              </p:nvSpPr>
              <p:spPr bwMode="auto">
                <a:xfrm>
                  <a:off x="10645422" y="4161163"/>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Oval 520">
                  <a:extLst>
                    <a:ext uri="{FF2B5EF4-FFF2-40B4-BE49-F238E27FC236}">
                      <a16:creationId xmlns:a16="http://schemas.microsoft.com/office/drawing/2014/main" id="{E6A0DF46-CC1E-4AC9-BD9C-EACBFF117052}"/>
                    </a:ext>
                  </a:extLst>
                </p:cNvPr>
                <p:cNvSpPr/>
                <p:nvPr/>
              </p:nvSpPr>
              <p:spPr bwMode="auto">
                <a:xfrm>
                  <a:off x="10548422" y="4287306"/>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41" name="!! Factory">
            <a:extLst>
              <a:ext uri="{FF2B5EF4-FFF2-40B4-BE49-F238E27FC236}">
                <a16:creationId xmlns:a16="http://schemas.microsoft.com/office/drawing/2014/main" id="{18AB414A-F841-4001-9736-2EEB19B22E41}"/>
              </a:ext>
              <a:ext uri="{C183D7F6-B498-43B3-948B-1728B52AA6E4}">
                <adec:decorative xmlns:adec="http://schemas.microsoft.com/office/drawing/2017/decorative" val="1"/>
              </a:ext>
            </a:extLst>
          </p:cNvPr>
          <p:cNvGrpSpPr/>
          <p:nvPr/>
        </p:nvGrpSpPr>
        <p:grpSpPr>
          <a:xfrm>
            <a:off x="7090425" y="6102822"/>
            <a:ext cx="335552" cy="284061"/>
            <a:chOff x="1704406" y="5805778"/>
            <a:chExt cx="373446" cy="316140"/>
          </a:xfrm>
        </p:grpSpPr>
        <p:sp>
          <p:nvSpPr>
            <p:cNvPr id="542" name="Freeform: Shape 541">
              <a:extLst>
                <a:ext uri="{FF2B5EF4-FFF2-40B4-BE49-F238E27FC236}">
                  <a16:creationId xmlns:a16="http://schemas.microsoft.com/office/drawing/2014/main" id="{708DF6F5-3B1D-4C62-A1CA-EE43D2C9FDEA}"/>
                </a:ext>
              </a:extLst>
            </p:cNvPr>
            <p:cNvSpPr/>
            <p:nvPr/>
          </p:nvSpPr>
          <p:spPr>
            <a:xfrm>
              <a:off x="1704406" y="5805778"/>
              <a:ext cx="195724" cy="315827"/>
            </a:xfrm>
            <a:custGeom>
              <a:avLst/>
              <a:gdLst>
                <a:gd name="connsiteX0" fmla="*/ 1548 w 195723"/>
                <a:gd name="connsiteY0" fmla="*/ 316768 h 315827"/>
                <a:gd name="connsiteX1" fmla="*/ 195498 w 195723"/>
                <a:gd name="connsiteY1" fmla="*/ 316768 h 315827"/>
                <a:gd name="connsiteX2" fmla="*/ 195498 w 195723"/>
                <a:gd name="connsiteY2" fmla="*/ 1548 h 315827"/>
                <a:gd name="connsiteX3" fmla="*/ 1548 w 195723"/>
                <a:gd name="connsiteY3" fmla="*/ 1548 h 315827"/>
                <a:gd name="connsiteX4" fmla="*/ 1548 w 195723"/>
                <a:gd name="connsiteY4" fmla="*/ 316768 h 3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3" h="315827">
                  <a:moveTo>
                    <a:pt x="1548" y="316768"/>
                  </a:moveTo>
                  <a:lnTo>
                    <a:pt x="195498" y="316768"/>
                  </a:lnTo>
                  <a:lnTo>
                    <a:pt x="195498" y="1548"/>
                  </a:lnTo>
                  <a:lnTo>
                    <a:pt x="1548" y="1548"/>
                  </a:lnTo>
                  <a:lnTo>
                    <a:pt x="1548" y="316768"/>
                  </a:ln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C84D492E-0A33-4135-ACD9-573B273B39AC}"/>
                </a:ext>
              </a:extLst>
            </p:cNvPr>
            <p:cNvSpPr/>
            <p:nvPr/>
          </p:nvSpPr>
          <p:spPr>
            <a:xfrm>
              <a:off x="1891025" y="5872815"/>
              <a:ext cx="186827" cy="249103"/>
            </a:xfrm>
            <a:custGeom>
              <a:avLst/>
              <a:gdLst>
                <a:gd name="connsiteX0" fmla="*/ 1548 w 186827"/>
                <a:gd name="connsiteY0" fmla="*/ 249740 h 249103"/>
                <a:gd name="connsiteX1" fmla="*/ 188165 w 186827"/>
                <a:gd name="connsiteY1" fmla="*/ 249740 h 249103"/>
                <a:gd name="connsiteX2" fmla="*/ 188165 w 186827"/>
                <a:gd name="connsiteY2" fmla="*/ 1548 h 249103"/>
                <a:gd name="connsiteX3" fmla="*/ 1548 w 186827"/>
                <a:gd name="connsiteY3" fmla="*/ 1548 h 249103"/>
                <a:gd name="connsiteX4" fmla="*/ 1548 w 186827"/>
                <a:gd name="connsiteY4" fmla="*/ 249740 h 24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 h="249103">
                  <a:moveTo>
                    <a:pt x="1548" y="249740"/>
                  </a:moveTo>
                  <a:lnTo>
                    <a:pt x="188165" y="249740"/>
                  </a:lnTo>
                  <a:lnTo>
                    <a:pt x="188165" y="1548"/>
                  </a:lnTo>
                  <a:lnTo>
                    <a:pt x="1548" y="1548"/>
                  </a:lnTo>
                  <a:lnTo>
                    <a:pt x="1548" y="24974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Shape 545">
              <a:extLst>
                <a:ext uri="{FF2B5EF4-FFF2-40B4-BE49-F238E27FC236}">
                  <a16:creationId xmlns:a16="http://schemas.microsoft.com/office/drawing/2014/main" id="{0F7A7CFF-4893-4977-916D-643827F202FC}"/>
                </a:ext>
              </a:extLst>
            </p:cNvPr>
            <p:cNvSpPr/>
            <p:nvPr/>
          </p:nvSpPr>
          <p:spPr>
            <a:xfrm>
              <a:off x="1953878" y="6053978"/>
              <a:ext cx="44483" cy="66724"/>
            </a:xfrm>
            <a:custGeom>
              <a:avLst/>
              <a:gdLst>
                <a:gd name="connsiteX0" fmla="*/ 46594 w 44482"/>
                <a:gd name="connsiteY0" fmla="*/ 68726 h 66724"/>
                <a:gd name="connsiteX1" fmla="*/ 46594 w 44482"/>
                <a:gd name="connsiteY1" fmla="*/ 1548 h 66724"/>
                <a:gd name="connsiteX2" fmla="*/ 1548 w 44482"/>
                <a:gd name="connsiteY2" fmla="*/ 1548 h 66724"/>
                <a:gd name="connsiteX3" fmla="*/ 1548 w 44482"/>
                <a:gd name="connsiteY3" fmla="*/ 68726 h 66724"/>
                <a:gd name="connsiteX4" fmla="*/ 46594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4" y="68726"/>
                  </a:moveTo>
                  <a:lnTo>
                    <a:pt x="46594" y="1548"/>
                  </a:lnTo>
                  <a:lnTo>
                    <a:pt x="1548" y="1548"/>
                  </a:lnTo>
                  <a:lnTo>
                    <a:pt x="1548" y="68726"/>
                  </a:lnTo>
                  <a:lnTo>
                    <a:pt x="46594"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0DE9A88B-B25B-4711-9450-177B933FFA81}"/>
                </a:ext>
              </a:extLst>
            </p:cNvPr>
            <p:cNvSpPr/>
            <p:nvPr/>
          </p:nvSpPr>
          <p:spPr>
            <a:xfrm>
              <a:off x="1774293" y="6053978"/>
              <a:ext cx="44483" cy="66724"/>
            </a:xfrm>
            <a:custGeom>
              <a:avLst/>
              <a:gdLst>
                <a:gd name="connsiteX0" fmla="*/ 46593 w 44482"/>
                <a:gd name="connsiteY0" fmla="*/ 68726 h 66724"/>
                <a:gd name="connsiteX1" fmla="*/ 46593 w 44482"/>
                <a:gd name="connsiteY1" fmla="*/ 1548 h 66724"/>
                <a:gd name="connsiteX2" fmla="*/ 1548 w 44482"/>
                <a:gd name="connsiteY2" fmla="*/ 1548 h 66724"/>
                <a:gd name="connsiteX3" fmla="*/ 1548 w 44482"/>
                <a:gd name="connsiteY3" fmla="*/ 68726 h 66724"/>
                <a:gd name="connsiteX4" fmla="*/ 46593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3" y="68726"/>
                  </a:moveTo>
                  <a:lnTo>
                    <a:pt x="46593" y="1548"/>
                  </a:lnTo>
                  <a:lnTo>
                    <a:pt x="1548" y="1548"/>
                  </a:lnTo>
                  <a:lnTo>
                    <a:pt x="1548" y="68726"/>
                  </a:lnTo>
                  <a:lnTo>
                    <a:pt x="46593"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6593F298-F7DD-4AC5-B8F9-A98C68DE22DE}"/>
                </a:ext>
              </a:extLst>
            </p:cNvPr>
            <p:cNvSpPr/>
            <p:nvPr/>
          </p:nvSpPr>
          <p:spPr>
            <a:xfrm>
              <a:off x="1740548"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BB2F55E4-36DC-49DD-80AB-CB39C01E5352}"/>
                </a:ext>
              </a:extLst>
            </p:cNvPr>
            <p:cNvSpPr/>
            <p:nvPr/>
          </p:nvSpPr>
          <p:spPr>
            <a:xfrm>
              <a:off x="1807889"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9593839C-73D4-4CB9-B3B3-B9F3B3DDF4D4}"/>
                </a:ext>
              </a:extLst>
            </p:cNvPr>
            <p:cNvSpPr/>
            <p:nvPr/>
          </p:nvSpPr>
          <p:spPr>
            <a:xfrm>
              <a:off x="1740548"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21AFD56C-0BDC-4D55-9F48-D41BDDA33162}"/>
                </a:ext>
              </a:extLst>
            </p:cNvPr>
            <p:cNvSpPr/>
            <p:nvPr/>
          </p:nvSpPr>
          <p:spPr>
            <a:xfrm>
              <a:off x="1807889"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ABE9353A-2CA4-45E2-B06E-B6116918C6AD}"/>
                </a:ext>
              </a:extLst>
            </p:cNvPr>
            <p:cNvSpPr/>
            <p:nvPr/>
          </p:nvSpPr>
          <p:spPr>
            <a:xfrm>
              <a:off x="1740548"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BDF71847-AF2C-4A2C-8CF6-C8D4444C52E2}"/>
                </a:ext>
              </a:extLst>
            </p:cNvPr>
            <p:cNvSpPr/>
            <p:nvPr/>
          </p:nvSpPr>
          <p:spPr>
            <a:xfrm>
              <a:off x="1807889"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6C07086A-EC24-4057-968E-9185C6AF57C6}"/>
                </a:ext>
              </a:extLst>
            </p:cNvPr>
            <p:cNvSpPr/>
            <p:nvPr/>
          </p:nvSpPr>
          <p:spPr>
            <a:xfrm>
              <a:off x="1920130"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777159E3-C272-477F-9C4F-30BDA8C95A3E}"/>
                </a:ext>
              </a:extLst>
            </p:cNvPr>
            <p:cNvSpPr/>
            <p:nvPr/>
          </p:nvSpPr>
          <p:spPr>
            <a:xfrm>
              <a:off x="1920130"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912DED99-42F1-40C8-A3D8-EA46897BB011}"/>
                </a:ext>
              </a:extLst>
            </p:cNvPr>
            <p:cNvSpPr/>
            <p:nvPr/>
          </p:nvSpPr>
          <p:spPr>
            <a:xfrm>
              <a:off x="1987475"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Shape 556">
              <a:extLst>
                <a:ext uri="{FF2B5EF4-FFF2-40B4-BE49-F238E27FC236}">
                  <a16:creationId xmlns:a16="http://schemas.microsoft.com/office/drawing/2014/main" id="{D3C92462-2FC7-43EC-9E1E-08DA8F073484}"/>
                </a:ext>
              </a:extLst>
            </p:cNvPr>
            <p:cNvSpPr/>
            <p:nvPr/>
          </p:nvSpPr>
          <p:spPr>
            <a:xfrm>
              <a:off x="1987475"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Rounded Rectangle 204">
            <a:extLst>
              <a:ext uri="{FF2B5EF4-FFF2-40B4-BE49-F238E27FC236}">
                <a16:creationId xmlns:a16="http://schemas.microsoft.com/office/drawing/2014/main" id="{35AFF320-9314-445F-8906-EFFC69D3D5AB}"/>
              </a:ext>
            </a:extLst>
          </p:cNvPr>
          <p:cNvSpPr/>
          <p:nvPr/>
        </p:nvSpPr>
        <p:spPr bwMode="auto">
          <a:xfrm>
            <a:off x="6499465" y="4828701"/>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Web Application Firewall (WAF)</a:t>
            </a:r>
          </a:p>
        </p:txBody>
      </p:sp>
      <p:sp>
        <p:nvSpPr>
          <p:cNvPr id="383" name="Rounded Rectangle 204">
            <a:extLst>
              <a:ext uri="{FF2B5EF4-FFF2-40B4-BE49-F238E27FC236}">
                <a16:creationId xmlns:a16="http://schemas.microsoft.com/office/drawing/2014/main" id="{E2681F2E-E024-4379-B62C-4EF5BB4D2B82}"/>
              </a:ext>
            </a:extLst>
          </p:cNvPr>
          <p:cNvSpPr/>
          <p:nvPr/>
        </p:nvSpPr>
        <p:spPr bwMode="auto">
          <a:xfrm>
            <a:off x="6499465" y="4134702"/>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Secure Web Gateway (SWG)</a:t>
            </a:r>
          </a:p>
        </p:txBody>
      </p:sp>
      <p:sp>
        <p:nvSpPr>
          <p:cNvPr id="48" name="Rounded Rectangle 204">
            <a:extLst>
              <a:ext uri="{FF2B5EF4-FFF2-40B4-BE49-F238E27FC236}">
                <a16:creationId xmlns:a16="http://schemas.microsoft.com/office/drawing/2014/main" id="{F51C710E-4FFE-47A4-AE7F-CECBC5F4B480}"/>
              </a:ext>
            </a:extLst>
          </p:cNvPr>
          <p:cNvSpPr/>
          <p:nvPr/>
        </p:nvSpPr>
        <p:spPr bwMode="auto">
          <a:xfrm>
            <a:off x="6499465" y="3680360"/>
            <a:ext cx="1874520" cy="415248"/>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Zero Trust Network Access (ZTNA)</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800" b="0" i="1"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Segoe UI" pitchFamily="34" charset="0"/>
                <a:sym typeface="Segoe UI"/>
              </a:rPr>
              <a:t>Private App/Network Access</a:t>
            </a:r>
          </a:p>
        </p:txBody>
      </p:sp>
      <p:sp>
        <p:nvSpPr>
          <p:cNvPr id="336" name="Rounded Rectangle 204">
            <a:extLst>
              <a:ext uri="{FF2B5EF4-FFF2-40B4-BE49-F238E27FC236}">
                <a16:creationId xmlns:a16="http://schemas.microsoft.com/office/drawing/2014/main" id="{829FF0A1-41AC-41F9-969C-38D854181566}"/>
              </a:ext>
            </a:extLst>
          </p:cNvPr>
          <p:cNvSpPr/>
          <p:nvPr/>
        </p:nvSpPr>
        <p:spPr bwMode="auto">
          <a:xfrm>
            <a:off x="6499465" y="4597368"/>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Software Defined WAN (SD-WAN)</a:t>
            </a:r>
          </a:p>
        </p:txBody>
      </p:sp>
      <p:sp>
        <p:nvSpPr>
          <p:cNvPr id="335" name="Rounded Rectangle 204">
            <a:extLst>
              <a:ext uri="{FF2B5EF4-FFF2-40B4-BE49-F238E27FC236}">
                <a16:creationId xmlns:a16="http://schemas.microsoft.com/office/drawing/2014/main" id="{65341AF3-4632-4587-8631-A3325356B261}"/>
              </a:ext>
            </a:extLst>
          </p:cNvPr>
          <p:cNvSpPr/>
          <p:nvPr/>
        </p:nvSpPr>
        <p:spPr bwMode="auto">
          <a:xfrm>
            <a:off x="6499465" y="5060034"/>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Content Delivery Network (CDN)</a:t>
            </a:r>
          </a:p>
        </p:txBody>
      </p:sp>
      <p:sp>
        <p:nvSpPr>
          <p:cNvPr id="384" name="Rounded Rectangle 204">
            <a:extLst>
              <a:ext uri="{FF2B5EF4-FFF2-40B4-BE49-F238E27FC236}">
                <a16:creationId xmlns:a16="http://schemas.microsoft.com/office/drawing/2014/main" id="{ADE13BE4-2D0E-4118-9131-153ECD5A33DC}"/>
              </a:ext>
            </a:extLst>
          </p:cNvPr>
          <p:cNvSpPr/>
          <p:nvPr/>
        </p:nvSpPr>
        <p:spPr bwMode="auto">
          <a:xfrm>
            <a:off x="6499465" y="3449027"/>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Cloud Access Security Broker (CASB)</a:t>
            </a:r>
          </a:p>
        </p:txBody>
      </p:sp>
      <p:sp>
        <p:nvSpPr>
          <p:cNvPr id="462" name="Rounded Rectangle 204">
            <a:extLst>
              <a:ext uri="{FF2B5EF4-FFF2-40B4-BE49-F238E27FC236}">
                <a16:creationId xmlns:a16="http://schemas.microsoft.com/office/drawing/2014/main" id="{BFCEA8F4-28DD-4D21-9247-E232B15F4483}"/>
              </a:ext>
            </a:extLst>
          </p:cNvPr>
          <p:cNvSpPr/>
          <p:nvPr/>
        </p:nvSpPr>
        <p:spPr bwMode="auto">
          <a:xfrm>
            <a:off x="6499465" y="4366035"/>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Firewall as a Service (</a:t>
            </a:r>
            <a:r>
              <a:rPr kumimoji="0" lang="en-US" sz="800" b="1" i="0" u="none" strike="noStrike" kern="0" cap="none" spc="0" normalizeH="0" baseline="0" noProof="0" err="1">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FWaaS</a:t>
            </a: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a:t>
            </a:r>
          </a:p>
        </p:txBody>
      </p:sp>
      <p:grpSp>
        <p:nvGrpSpPr>
          <p:cNvPr id="19" name="Group 18">
            <a:extLst>
              <a:ext uri="{FF2B5EF4-FFF2-40B4-BE49-F238E27FC236}">
                <a16:creationId xmlns:a16="http://schemas.microsoft.com/office/drawing/2014/main" id="{3820F478-26E1-4242-B3C3-DDE5F4BFF8B7}"/>
              </a:ext>
            </a:extLst>
          </p:cNvPr>
          <p:cNvGrpSpPr/>
          <p:nvPr/>
        </p:nvGrpSpPr>
        <p:grpSpPr>
          <a:xfrm>
            <a:off x="2220614" y="1952371"/>
            <a:ext cx="3475337" cy="896390"/>
            <a:chOff x="931228" y="2068647"/>
            <a:chExt cx="3475337" cy="896390"/>
          </a:xfrm>
        </p:grpSpPr>
        <p:sp>
          <p:nvSpPr>
            <p:cNvPr id="346" name="Rectangle 345">
              <a:extLst>
                <a:ext uri="{FF2B5EF4-FFF2-40B4-BE49-F238E27FC236}">
                  <a16:creationId xmlns:a16="http://schemas.microsoft.com/office/drawing/2014/main" id="{E796C062-4851-4DB9-B559-7B357BD8F515}"/>
                </a:ext>
                <a:ext uri="{C183D7F6-B498-43B3-948B-1728B52AA6E4}">
                  <adec:decorative xmlns:adec="http://schemas.microsoft.com/office/drawing/2017/decorative" val="1"/>
                </a:ext>
              </a:extLst>
            </p:cNvPr>
            <p:cNvSpPr/>
            <p:nvPr/>
          </p:nvSpPr>
          <p:spPr bwMode="auto">
            <a:xfrm>
              <a:off x="931228" y="2097487"/>
              <a:ext cx="3475337"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7" name="Rectangle 346">
              <a:extLst>
                <a:ext uri="{FF2B5EF4-FFF2-40B4-BE49-F238E27FC236}">
                  <a16:creationId xmlns:a16="http://schemas.microsoft.com/office/drawing/2014/main" id="{77D6D61F-A157-463A-AB8E-87325A490AC9}"/>
                </a:ext>
              </a:extLst>
            </p:cNvPr>
            <p:cNvSpPr/>
            <p:nvPr/>
          </p:nvSpPr>
          <p:spPr>
            <a:xfrm>
              <a:off x="931228" y="2068647"/>
              <a:ext cx="3475337"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pic>
          <p:nvPicPr>
            <p:cNvPr id="349" name="Picture 348">
              <a:extLst>
                <a:ext uri="{FF2B5EF4-FFF2-40B4-BE49-F238E27FC236}">
                  <a16:creationId xmlns:a16="http://schemas.microsoft.com/office/drawing/2014/main" id="{590D02AD-B5D1-4027-A2C5-2AC1D8DD618A}"/>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a:off x="1495690" y="2419196"/>
              <a:ext cx="144088" cy="191979"/>
            </a:xfrm>
            <a:prstGeom prst="rect">
              <a:avLst/>
            </a:prstGeom>
          </p:spPr>
        </p:pic>
        <p:pic>
          <p:nvPicPr>
            <p:cNvPr id="350" name="Picture 349">
              <a:extLst>
                <a:ext uri="{FF2B5EF4-FFF2-40B4-BE49-F238E27FC236}">
                  <a16:creationId xmlns:a16="http://schemas.microsoft.com/office/drawing/2014/main" id="{7496020A-3E61-4D07-9BF3-F82B57F1801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67317" y="2445394"/>
              <a:ext cx="139583" cy="139582"/>
            </a:xfrm>
            <a:prstGeom prst="rect">
              <a:avLst/>
            </a:prstGeom>
          </p:spPr>
        </p:pic>
        <p:pic>
          <p:nvPicPr>
            <p:cNvPr id="351" name="Picture 350">
              <a:extLst>
                <a:ext uri="{FF2B5EF4-FFF2-40B4-BE49-F238E27FC236}">
                  <a16:creationId xmlns:a16="http://schemas.microsoft.com/office/drawing/2014/main" id="{3960159D-AE42-48D8-8E41-46E8B7A5CB2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097392" y="2438719"/>
              <a:ext cx="218370" cy="152933"/>
            </a:xfrm>
            <a:prstGeom prst="rect">
              <a:avLst/>
            </a:prstGeom>
          </p:spPr>
        </p:pic>
        <p:pic>
          <p:nvPicPr>
            <p:cNvPr id="352" name="Picture 351">
              <a:extLst>
                <a:ext uri="{FF2B5EF4-FFF2-40B4-BE49-F238E27FC236}">
                  <a16:creationId xmlns:a16="http://schemas.microsoft.com/office/drawing/2014/main" id="{935992D2-6C1C-48B2-93A1-4DFB6D536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91333" y="2437933"/>
              <a:ext cx="154504" cy="154504"/>
            </a:xfrm>
            <a:prstGeom prst="rect">
              <a:avLst/>
            </a:prstGeom>
          </p:spPr>
        </p:pic>
        <p:pic>
          <p:nvPicPr>
            <p:cNvPr id="353" name="Picture 352">
              <a:extLst>
                <a:ext uri="{FF2B5EF4-FFF2-40B4-BE49-F238E27FC236}">
                  <a16:creationId xmlns:a16="http://schemas.microsoft.com/office/drawing/2014/main" id="{9DFA5857-793F-4DCE-9D8C-C7C4D5F93DD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758455" y="2428539"/>
              <a:ext cx="175591" cy="173293"/>
            </a:xfrm>
            <a:prstGeom prst="rect">
              <a:avLst/>
            </a:prstGeom>
          </p:spPr>
        </p:pic>
        <p:grpSp>
          <p:nvGrpSpPr>
            <p:cNvPr id="354" name="Group 353">
              <a:extLst>
                <a:ext uri="{FF2B5EF4-FFF2-40B4-BE49-F238E27FC236}">
                  <a16:creationId xmlns:a16="http://schemas.microsoft.com/office/drawing/2014/main" id="{20654671-5AE9-4295-8A03-C272A5AD6AC6}"/>
                </a:ext>
              </a:extLst>
            </p:cNvPr>
            <p:cNvGrpSpPr/>
            <p:nvPr/>
          </p:nvGrpSpPr>
          <p:grpSpPr>
            <a:xfrm>
              <a:off x="4055515" y="2502078"/>
              <a:ext cx="113570" cy="26214"/>
              <a:chOff x="2345739" y="758385"/>
              <a:chExt cx="412246" cy="115305"/>
            </a:xfrm>
            <a:solidFill>
              <a:srgbClr val="000000">
                <a:lumMod val="65000"/>
                <a:lumOff val="35000"/>
              </a:srgbClr>
            </a:solidFill>
          </p:grpSpPr>
          <p:sp>
            <p:nvSpPr>
              <p:cNvPr id="359" name="Oval 358">
                <a:extLst>
                  <a:ext uri="{FF2B5EF4-FFF2-40B4-BE49-F238E27FC236}">
                    <a16:creationId xmlns:a16="http://schemas.microsoft.com/office/drawing/2014/main" id="{A03CE3FA-0FC2-4E8F-A850-A9AAD1C9ECC7}"/>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Oval 359">
                <a:extLst>
                  <a:ext uri="{FF2B5EF4-FFF2-40B4-BE49-F238E27FC236}">
                    <a16:creationId xmlns:a16="http://schemas.microsoft.com/office/drawing/2014/main" id="{FF8F07A0-BAF4-4773-815C-DC48EFD14EB1}"/>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Oval 360">
                <a:extLst>
                  <a:ext uri="{FF2B5EF4-FFF2-40B4-BE49-F238E27FC236}">
                    <a16:creationId xmlns:a16="http://schemas.microsoft.com/office/drawing/2014/main" id="{BE0CE80F-5668-4C99-85C5-697CE2F246C1}"/>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55" name="Picture 354">
              <a:extLst>
                <a:ext uri="{FF2B5EF4-FFF2-40B4-BE49-F238E27FC236}">
                  <a16:creationId xmlns:a16="http://schemas.microsoft.com/office/drawing/2014/main" id="{7F1A9C1A-EB1A-4FB0-9F00-92608F4A99F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85601" y="2450237"/>
              <a:ext cx="139758" cy="129896"/>
            </a:xfrm>
            <a:prstGeom prst="rect">
              <a:avLst/>
            </a:prstGeom>
          </p:spPr>
        </p:pic>
        <p:pic>
          <p:nvPicPr>
            <p:cNvPr id="356" name="Picture 355">
              <a:extLst>
                <a:ext uri="{FF2B5EF4-FFF2-40B4-BE49-F238E27FC236}">
                  <a16:creationId xmlns:a16="http://schemas.microsoft.com/office/drawing/2014/main" id="{7884872E-AAFC-4590-8B34-6BA232DAE8F7}"/>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376914" y="2440341"/>
              <a:ext cx="149690" cy="149688"/>
            </a:xfrm>
            <a:prstGeom prst="rect">
              <a:avLst/>
            </a:prstGeom>
          </p:spPr>
        </p:pic>
        <p:pic>
          <p:nvPicPr>
            <p:cNvPr id="357" name="Picture 356">
              <a:extLst>
                <a:ext uri="{FF2B5EF4-FFF2-40B4-BE49-F238E27FC236}">
                  <a16:creationId xmlns:a16="http://schemas.microsoft.com/office/drawing/2014/main" id="{624E2F59-6387-45D6-995C-636C403FC29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678159" y="2397143"/>
              <a:ext cx="225798" cy="236084"/>
            </a:xfrm>
            <a:prstGeom prst="rect">
              <a:avLst/>
            </a:prstGeom>
          </p:spPr>
        </p:pic>
        <p:pic>
          <p:nvPicPr>
            <p:cNvPr id="358" name="Picture 357" descr="A close up of a logo&#10;&#10;Description automatically generated">
              <a:extLst>
                <a:ext uri="{FF2B5EF4-FFF2-40B4-BE49-F238E27FC236}">
                  <a16:creationId xmlns:a16="http://schemas.microsoft.com/office/drawing/2014/main" id="{CB49E1FD-A480-4824-A600-89CD87B70071}"/>
                </a:ext>
              </a:extLst>
            </p:cNvPr>
            <p:cNvPicPr>
              <a:picLocks noChangeAspect="1"/>
            </p:cNvPicPr>
            <p:nvPr/>
          </p:nvPicPr>
          <p:blipFill>
            <a:blip r:embed="rId34"/>
            <a:stretch>
              <a:fillRect/>
            </a:stretch>
          </p:blipFill>
          <p:spPr>
            <a:xfrm>
              <a:off x="1149279" y="2421515"/>
              <a:ext cx="194856" cy="187341"/>
            </a:xfrm>
            <a:prstGeom prst="rect">
              <a:avLst/>
            </a:prstGeom>
          </p:spPr>
        </p:pic>
      </p:grpSp>
      <p:grpSp>
        <p:nvGrpSpPr>
          <p:cNvPr id="18" name="Group 17">
            <a:extLst>
              <a:ext uri="{FF2B5EF4-FFF2-40B4-BE49-F238E27FC236}">
                <a16:creationId xmlns:a16="http://schemas.microsoft.com/office/drawing/2014/main" id="{C8BCAADE-84B8-40A6-BC51-5EEE0751F57B}"/>
              </a:ext>
            </a:extLst>
          </p:cNvPr>
          <p:cNvGrpSpPr/>
          <p:nvPr/>
        </p:nvGrpSpPr>
        <p:grpSpPr>
          <a:xfrm>
            <a:off x="2297673" y="2541099"/>
            <a:ext cx="3362214" cy="237384"/>
            <a:chOff x="1008287" y="2657375"/>
            <a:chExt cx="3362214" cy="237384"/>
          </a:xfrm>
        </p:grpSpPr>
        <p:sp>
          <p:nvSpPr>
            <p:cNvPr id="562" name="Rectangle 561">
              <a:extLst>
                <a:ext uri="{FF2B5EF4-FFF2-40B4-BE49-F238E27FC236}">
                  <a16:creationId xmlns:a16="http://schemas.microsoft.com/office/drawing/2014/main" id="{5342D250-389F-4E24-96D1-2D0F5BF2B72F}"/>
                </a:ext>
              </a:extLst>
            </p:cNvPr>
            <p:cNvSpPr/>
            <p:nvPr/>
          </p:nvSpPr>
          <p:spPr bwMode="auto">
            <a:xfrm>
              <a:off x="3364661" y="2663927"/>
              <a:ext cx="100584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Unsanctioned</a:t>
              </a:r>
            </a:p>
          </p:txBody>
        </p:sp>
        <p:sp>
          <p:nvSpPr>
            <p:cNvPr id="563" name="Rectangle 562">
              <a:extLst>
                <a:ext uri="{FF2B5EF4-FFF2-40B4-BE49-F238E27FC236}">
                  <a16:creationId xmlns:a16="http://schemas.microsoft.com/office/drawing/2014/main" id="{819866F2-D585-47C3-890A-F412118F444D}"/>
                </a:ext>
              </a:extLst>
            </p:cNvPr>
            <p:cNvSpPr/>
            <p:nvPr/>
          </p:nvSpPr>
          <p:spPr bwMode="auto">
            <a:xfrm>
              <a:off x="1008287" y="2657375"/>
              <a:ext cx="82296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Sanctioned</a:t>
              </a:r>
            </a:p>
          </p:txBody>
        </p:sp>
        <p:cxnSp>
          <p:nvCxnSpPr>
            <p:cNvPr id="564" name="Straight Connector 563">
              <a:extLst>
                <a:ext uri="{FF2B5EF4-FFF2-40B4-BE49-F238E27FC236}">
                  <a16:creationId xmlns:a16="http://schemas.microsoft.com/office/drawing/2014/main" id="{3E6C7694-C134-401B-BC53-03B38D51F8F5}"/>
                </a:ext>
              </a:extLst>
            </p:cNvPr>
            <p:cNvCxnSpPr>
              <a:cxnSpLocks/>
            </p:cNvCxnSpPr>
            <p:nvPr/>
          </p:nvCxnSpPr>
          <p:spPr>
            <a:xfrm>
              <a:off x="1797243" y="2779343"/>
              <a:ext cx="1628036" cy="0"/>
            </a:xfrm>
            <a:prstGeom prst="line">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565" name="Straight Arrow Connector 564">
            <a:extLst>
              <a:ext uri="{FF2B5EF4-FFF2-40B4-BE49-F238E27FC236}">
                <a16:creationId xmlns:a16="http://schemas.microsoft.com/office/drawing/2014/main" id="{C3E302C9-5F1D-421D-8006-9BCC627A15E2}"/>
              </a:ext>
              <a:ext uri="{C183D7F6-B498-43B3-948B-1728B52AA6E4}">
                <adec:decorative xmlns:adec="http://schemas.microsoft.com/office/drawing/2017/decorative" val="1"/>
              </a:ext>
            </a:extLst>
          </p:cNvPr>
          <p:cNvCxnSpPr>
            <a:cxnSpLocks/>
          </p:cNvCxnSpPr>
          <p:nvPr/>
        </p:nvCxnSpPr>
        <p:spPr bwMode="auto">
          <a:xfrm flipV="1">
            <a:off x="4374084"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FC04C173-AE10-43C8-A2F1-7919292B7523}"/>
              </a:ext>
              <a:ext uri="{C183D7F6-B498-43B3-948B-1728B52AA6E4}">
                <adec:decorative xmlns:adec="http://schemas.microsoft.com/office/drawing/2017/decorative" val="1"/>
              </a:ext>
            </a:extLst>
          </p:cNvPr>
          <p:cNvCxnSpPr>
            <a:cxnSpLocks/>
          </p:cNvCxnSpPr>
          <p:nvPr/>
        </p:nvCxnSpPr>
        <p:spPr bwMode="auto">
          <a:xfrm flipV="1">
            <a:off x="6965559"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C0EDC8B3-EE61-46F5-9CB8-E2A3F450A08B}"/>
              </a:ext>
              <a:ext uri="{C183D7F6-B498-43B3-948B-1728B52AA6E4}">
                <adec:decorative xmlns:adec="http://schemas.microsoft.com/office/drawing/2017/decorative" val="1"/>
              </a:ext>
            </a:extLst>
          </p:cNvPr>
          <p:cNvCxnSpPr>
            <a:cxnSpLocks/>
          </p:cNvCxnSpPr>
          <p:nvPr/>
        </p:nvCxnSpPr>
        <p:spPr bwMode="auto">
          <a:xfrm flipV="1">
            <a:off x="8513569"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9CB52E2-86D0-45C8-B27F-05F5C715A575}"/>
              </a:ext>
            </a:extLst>
          </p:cNvPr>
          <p:cNvGrpSpPr/>
          <p:nvPr/>
        </p:nvGrpSpPr>
        <p:grpSpPr>
          <a:xfrm>
            <a:off x="8482151" y="4360543"/>
            <a:ext cx="1798780" cy="192239"/>
            <a:chOff x="8483179" y="4146973"/>
            <a:chExt cx="1798780" cy="192239"/>
          </a:xfrm>
        </p:grpSpPr>
        <p:sp>
          <p:nvSpPr>
            <p:cNvPr id="265" name="Rectangle 264">
              <a:hlinkClick r:id="rId35"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F1B3D6C1-D327-4D34-9B66-7548C0A93481}"/>
                </a:ext>
              </a:extLst>
            </p:cNvPr>
            <p:cNvSpPr/>
            <p:nvPr/>
          </p:nvSpPr>
          <p:spPr>
            <a:xfrm>
              <a:off x="8483179" y="4146973"/>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266" name="Group 265">
              <a:extLst>
                <a:ext uri="{FF2B5EF4-FFF2-40B4-BE49-F238E27FC236}">
                  <a16:creationId xmlns:a16="http://schemas.microsoft.com/office/drawing/2014/main" id="{BFB6F13D-76E2-49F4-B8D6-DF453B928907}"/>
                </a:ext>
              </a:extLst>
            </p:cNvPr>
            <p:cNvGrpSpPr/>
            <p:nvPr/>
          </p:nvGrpSpPr>
          <p:grpSpPr>
            <a:xfrm>
              <a:off x="8507762" y="4179859"/>
              <a:ext cx="173366" cy="127841"/>
              <a:chOff x="4787760" y="956202"/>
              <a:chExt cx="587793" cy="433438"/>
            </a:xfrm>
          </p:grpSpPr>
          <p:sp>
            <p:nvSpPr>
              <p:cNvPr id="267" name="cloud">
                <a:extLst>
                  <a:ext uri="{FF2B5EF4-FFF2-40B4-BE49-F238E27FC236}">
                    <a16:creationId xmlns:a16="http://schemas.microsoft.com/office/drawing/2014/main" id="{2BBFDBB6-1CAC-409C-B7E4-A8469699A981}"/>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68" name="Graphic 267">
                <a:extLst>
                  <a:ext uri="{FF2B5EF4-FFF2-40B4-BE49-F238E27FC236}">
                    <a16:creationId xmlns:a16="http://schemas.microsoft.com/office/drawing/2014/main" id="{945F497C-5EFE-4A4A-ADB1-DA07503F4D7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787760" y="1112170"/>
                <a:ext cx="371613" cy="277470"/>
              </a:xfrm>
              <a:prstGeom prst="rect">
                <a:avLst/>
              </a:prstGeom>
            </p:spPr>
          </p:pic>
        </p:grpSp>
      </p:grpSp>
      <p:grpSp>
        <p:nvGrpSpPr>
          <p:cNvPr id="21" name="Group 20">
            <a:extLst>
              <a:ext uri="{FF2B5EF4-FFF2-40B4-BE49-F238E27FC236}">
                <a16:creationId xmlns:a16="http://schemas.microsoft.com/office/drawing/2014/main" id="{F670B17E-5CEB-4FF5-9813-98D5D9AC99D6}"/>
              </a:ext>
            </a:extLst>
          </p:cNvPr>
          <p:cNvGrpSpPr/>
          <p:nvPr/>
        </p:nvGrpSpPr>
        <p:grpSpPr>
          <a:xfrm>
            <a:off x="8492419" y="4822819"/>
            <a:ext cx="1798780" cy="192239"/>
            <a:chOff x="8483179" y="4367096"/>
            <a:chExt cx="1798780" cy="192239"/>
          </a:xfrm>
        </p:grpSpPr>
        <p:sp>
          <p:nvSpPr>
            <p:cNvPr id="8" name="Rectangle 7">
              <a:hlinkClick r:id="rId38"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2FE32C05-E93D-4CDD-B691-FDDBF5B0715D}"/>
                </a:ext>
              </a:extLst>
            </p:cNvPr>
            <p:cNvSpPr/>
            <p:nvPr/>
          </p:nvSpPr>
          <p:spPr>
            <a:xfrm>
              <a:off x="8483179" y="4367096"/>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 name="Picture 9" descr="A picture containing text&#10;&#10;Description generated with high confidence">
              <a:extLst>
                <a:ext uri="{FF2B5EF4-FFF2-40B4-BE49-F238E27FC236}">
                  <a16:creationId xmlns:a16="http://schemas.microsoft.com/office/drawing/2014/main" id="{90800EF1-8A86-447A-8065-3D96F4E04B25}"/>
                </a:ext>
              </a:extLst>
            </p:cNvPr>
            <p:cNvPicPr>
              <a:picLocks noChangeAspect="1"/>
            </p:cNvPicPr>
            <p:nvPr/>
          </p:nvPicPr>
          <p:blipFill rotWithShape="1">
            <a:blip r:embed="rId3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510288" y="4380700"/>
              <a:ext cx="168314" cy="165488"/>
            </a:xfrm>
            <a:prstGeom prst="rect">
              <a:avLst/>
            </a:prstGeom>
          </p:spPr>
        </p:pic>
      </p:grpSp>
      <p:sp>
        <p:nvSpPr>
          <p:cNvPr id="15" name="Rectangle 14">
            <a:extLst>
              <a:ext uri="{FF2B5EF4-FFF2-40B4-BE49-F238E27FC236}">
                <a16:creationId xmlns:a16="http://schemas.microsoft.com/office/drawing/2014/main" id="{50B0A455-2177-4532-AE70-7F946AC875FF}"/>
              </a:ext>
            </a:extLst>
          </p:cNvPr>
          <p:cNvSpPr/>
          <p:nvPr/>
        </p:nvSpPr>
        <p:spPr>
          <a:xfrm>
            <a:off x="10269535" y="4151303"/>
            <a:ext cx="1362143" cy="192239"/>
          </a:xfrm>
          <a:prstGeom prst="rect">
            <a:avLst/>
          </a:prstGeom>
          <a:solidFill>
            <a:schemeClr val="bg1"/>
          </a:solid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Unmanaged Devices</a:t>
            </a:r>
          </a:p>
        </p:txBody>
      </p:sp>
      <p:grpSp>
        <p:nvGrpSpPr>
          <p:cNvPr id="283" name="Group 282">
            <a:extLst>
              <a:ext uri="{FF2B5EF4-FFF2-40B4-BE49-F238E27FC236}">
                <a16:creationId xmlns:a16="http://schemas.microsoft.com/office/drawing/2014/main" id="{B81B3FE3-5317-4F4A-B5DE-DF04DD701E6A}"/>
              </a:ext>
            </a:extLst>
          </p:cNvPr>
          <p:cNvGrpSpPr/>
          <p:nvPr/>
        </p:nvGrpSpPr>
        <p:grpSpPr>
          <a:xfrm>
            <a:off x="8482751" y="3446712"/>
            <a:ext cx="1798780" cy="192239"/>
            <a:chOff x="8545398" y="411358"/>
            <a:chExt cx="1835769" cy="226036"/>
          </a:xfrm>
        </p:grpSpPr>
        <p:sp>
          <p:nvSpPr>
            <p:cNvPr id="284" name="Rectangle 283">
              <a:hlinkClick r:id="rId40"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AB1FA5A-75DF-46F6-9E77-2D7E20743846}"/>
                </a:ext>
              </a:extLst>
            </p:cNvPr>
            <p:cNvSpPr/>
            <p:nvPr/>
          </p:nvSpPr>
          <p:spPr>
            <a:xfrm>
              <a:off x="8545398" y="411358"/>
              <a:ext cx="1835769" cy="2260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Apps</a:t>
              </a:r>
            </a:p>
          </p:txBody>
        </p:sp>
        <p:pic>
          <p:nvPicPr>
            <p:cNvPr id="285" name="Picture 284" descr="Icon&#10;&#10;Description automatically generated with medium confidence">
              <a:extLst>
                <a:ext uri="{FF2B5EF4-FFF2-40B4-BE49-F238E27FC236}">
                  <a16:creationId xmlns:a16="http://schemas.microsoft.com/office/drawing/2014/main" id="{188896D9-BDC3-4ED2-8B05-9629271B2281}"/>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583884" y="464334"/>
              <a:ext cx="165894" cy="125994"/>
            </a:xfrm>
            <a:prstGeom prst="rect">
              <a:avLst/>
            </a:prstGeom>
          </p:spPr>
        </p:pic>
      </p:grpSp>
      <p:sp>
        <p:nvSpPr>
          <p:cNvPr id="307" name="Rounded Rectangle 204">
            <a:extLst>
              <a:ext uri="{FF2B5EF4-FFF2-40B4-BE49-F238E27FC236}">
                <a16:creationId xmlns:a16="http://schemas.microsoft.com/office/drawing/2014/main" id="{484C1F4D-9E72-4B03-AB18-25BFA4882F80}"/>
              </a:ext>
            </a:extLst>
          </p:cNvPr>
          <p:cNvSpPr/>
          <p:nvPr/>
        </p:nvSpPr>
        <p:spPr bwMode="auto">
          <a:xfrm>
            <a:off x="6499465" y="5291366"/>
            <a:ext cx="1874520" cy="167395"/>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DNS Protection</a:t>
            </a:r>
            <a:endParaRPr kumimoji="0" lang="en-US" sz="800" b="1" i="0" u="none" strike="noStrike" kern="0" cap="none" spc="0" normalizeH="0" baseline="0" noProof="0">
              <a:ln>
                <a:noFill/>
              </a:ln>
              <a:solidFill>
                <a:srgbClr val="0078D4"/>
              </a:solidFill>
              <a:effectLst/>
              <a:uLnTx/>
              <a:uFillTx/>
              <a:latin typeface="Segoe UI Semibold"/>
              <a:ea typeface="+mn-ea"/>
              <a:cs typeface="Segoe UI" pitchFamily="34" charset="0"/>
              <a:sym typeface="Segoe UI"/>
            </a:endParaRPr>
          </a:p>
        </p:txBody>
      </p:sp>
      <p:sp>
        <p:nvSpPr>
          <p:cNvPr id="51" name="Rectangle 50">
            <a:extLst>
              <a:ext uri="{FF2B5EF4-FFF2-40B4-BE49-F238E27FC236}">
                <a16:creationId xmlns:a16="http://schemas.microsoft.com/office/drawing/2014/main" id="{EBB75B88-48F4-47C2-BFF5-FB6B0BC60257}"/>
              </a:ext>
            </a:extLst>
          </p:cNvPr>
          <p:cNvSpPr/>
          <p:nvPr/>
        </p:nvSpPr>
        <p:spPr>
          <a:xfrm>
            <a:off x="10269963" y="5276684"/>
            <a:ext cx="1362143" cy="192239"/>
          </a:xfrm>
          <a:prstGeom prst="rect">
            <a:avLst/>
          </a:prstGeom>
          <a:solidFill>
            <a:schemeClr val="bg1"/>
          </a:solid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Other DNS Services/Servers</a:t>
            </a:r>
          </a:p>
        </p:txBody>
      </p:sp>
      <p:grpSp>
        <p:nvGrpSpPr>
          <p:cNvPr id="65" name="Group 64">
            <a:extLst>
              <a:ext uri="{FF2B5EF4-FFF2-40B4-BE49-F238E27FC236}">
                <a16:creationId xmlns:a16="http://schemas.microsoft.com/office/drawing/2014/main" id="{18660342-0F2D-4622-A523-0C3821267D98}"/>
              </a:ext>
            </a:extLst>
          </p:cNvPr>
          <p:cNvGrpSpPr/>
          <p:nvPr/>
        </p:nvGrpSpPr>
        <p:grpSpPr>
          <a:xfrm>
            <a:off x="4828800" y="5529445"/>
            <a:ext cx="6802878" cy="192239"/>
            <a:chOff x="4876484" y="5517318"/>
            <a:chExt cx="6767617" cy="192239"/>
          </a:xfrm>
        </p:grpSpPr>
        <p:pic>
          <p:nvPicPr>
            <p:cNvPr id="56" name="Graphic 55">
              <a:extLst>
                <a:ext uri="{FF2B5EF4-FFF2-40B4-BE49-F238E27FC236}">
                  <a16:creationId xmlns:a16="http://schemas.microsoft.com/office/drawing/2014/main" id="{C2FAC857-4231-47CF-8C38-045318D1236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18538" y="5545382"/>
              <a:ext cx="142234" cy="142234"/>
            </a:xfrm>
            <a:prstGeom prst="rect">
              <a:avLst/>
            </a:prstGeom>
          </p:spPr>
        </p:pic>
        <p:sp>
          <p:nvSpPr>
            <p:cNvPr id="55" name="Rectangle 54">
              <a:hlinkClick r:id="rId44"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7D1B8C5A-B267-4443-B99D-9C18CB4A07FE}"/>
                </a:ext>
              </a:extLst>
            </p:cNvPr>
            <p:cNvSpPr/>
            <p:nvPr/>
          </p:nvSpPr>
          <p:spPr>
            <a:xfrm>
              <a:off x="4876484" y="5517318"/>
              <a:ext cx="6767617" cy="192239"/>
            </a:xfrm>
            <a:prstGeom prst="rect">
              <a:avLst/>
            </a:prstGeom>
            <a:solidFill>
              <a:srgbClr val="E1F2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 Directory – </a:t>
              </a:r>
              <a:r>
                <a:rPr kumimoji="0" 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MFA, Leaked Credential Protections, Behavioral Analytics, PIM, Identity Governance, &amp; more</a:t>
              </a:r>
            </a:p>
          </p:txBody>
        </p:sp>
      </p:grpSp>
      <p:sp>
        <p:nvSpPr>
          <p:cNvPr id="62" name="Rectangle 61">
            <a:extLst>
              <a:ext uri="{FF2B5EF4-FFF2-40B4-BE49-F238E27FC236}">
                <a16:creationId xmlns:a16="http://schemas.microsoft.com/office/drawing/2014/main" id="{A6DBFD60-3827-4BDF-B9C9-FA588F8D8C69}"/>
              </a:ext>
            </a:extLst>
          </p:cNvPr>
          <p:cNvSpPr/>
          <p:nvPr/>
        </p:nvSpPr>
        <p:spPr>
          <a:xfrm>
            <a:off x="5348763" y="3179440"/>
            <a:ext cx="2187752"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Policy Evaluation + Enforcement Points</a:t>
            </a:r>
          </a:p>
        </p:txBody>
      </p:sp>
      <p:sp>
        <p:nvSpPr>
          <p:cNvPr id="314" name="TextBox 313">
            <a:extLst>
              <a:ext uri="{FF2B5EF4-FFF2-40B4-BE49-F238E27FC236}">
                <a16:creationId xmlns:a16="http://schemas.microsoft.com/office/drawing/2014/main" id="{EEDC2A08-0D9F-4F60-B46F-9BBDE7B357A4}"/>
              </a:ext>
            </a:extLst>
          </p:cNvPr>
          <p:cNvSpPr txBox="1"/>
          <p:nvPr/>
        </p:nvSpPr>
        <p:spPr>
          <a:xfrm>
            <a:off x="573592" y="3658352"/>
            <a:ext cx="2431852" cy="738664"/>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800" b="0" i="0" u="none" strike="noStrike" kern="1200" cap="none" spc="0" normalizeH="0" baseline="0" noProof="0">
                <a:ln>
                  <a:noFill/>
                </a:ln>
                <a:solidFill>
                  <a:srgbClr val="107B10"/>
                </a:solidFill>
                <a:effectLst/>
                <a:uLnTx/>
                <a:uFillTx/>
                <a:latin typeface="Segoe UI Semibold"/>
                <a:ea typeface="+mn-ea"/>
                <a:cs typeface="Segoe UI" pitchFamily="34" charset="0"/>
              </a:rPr>
              <a:t>Access should follow zero trust principles</a:t>
            </a: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107B10"/>
                </a:solidFill>
                <a:effectLst/>
                <a:uLnTx/>
                <a:uFillTx/>
                <a:latin typeface="Segoe UI Semibold"/>
                <a:ea typeface="+mn-ea"/>
                <a:cs typeface="Segoe UI" pitchFamily="34" charset="0"/>
              </a:rPr>
              <a:t>Explicit verification</a:t>
            </a: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0" cap="none" spc="0" normalizeH="0" baseline="0" noProof="0">
                <a:ln>
                  <a:noFill/>
                </a:ln>
                <a:solidFill>
                  <a:srgbClr val="107B10"/>
                </a:solidFill>
                <a:effectLst/>
                <a:uLnTx/>
                <a:uFillTx/>
                <a:latin typeface="Segoe UI Semibold"/>
                <a:ea typeface="+mn-ea"/>
                <a:cs typeface="+mn-cs"/>
              </a:rPr>
              <a:t>Least privilege</a:t>
            </a:r>
            <a:endParaRPr kumimoji="0" lang="en-US" sz="800" b="0" i="0" u="none" strike="noStrike" kern="1200" cap="none" spc="0" normalizeH="0" baseline="0" noProof="0">
              <a:ln>
                <a:noFill/>
              </a:ln>
              <a:solidFill>
                <a:srgbClr val="107B10"/>
              </a:solidFill>
              <a:effectLst/>
              <a:uLnTx/>
              <a:uFillTx/>
              <a:latin typeface="Segoe UI Semibold"/>
              <a:ea typeface="+mn-ea"/>
              <a:cs typeface="+mn-cs"/>
            </a:endParaRP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0" cap="none" spc="0" normalizeH="0" baseline="0" noProof="0">
                <a:ln>
                  <a:noFill/>
                </a:ln>
                <a:solidFill>
                  <a:srgbClr val="107B10"/>
                </a:solidFill>
                <a:effectLst/>
                <a:uLnTx/>
                <a:uFillTx/>
                <a:latin typeface="Segoe UI Semibold"/>
                <a:ea typeface="+mn-ea"/>
                <a:cs typeface="+mn-cs"/>
              </a:rPr>
              <a:t>Assume breach</a:t>
            </a:r>
          </a:p>
        </p:txBody>
      </p:sp>
      <p:sp>
        <p:nvSpPr>
          <p:cNvPr id="320" name="TextBox 319">
            <a:extLst>
              <a:ext uri="{FF2B5EF4-FFF2-40B4-BE49-F238E27FC236}">
                <a16:creationId xmlns:a16="http://schemas.microsoft.com/office/drawing/2014/main" id="{5E10C2AA-AB3C-4346-A94C-09B1A59439AD}"/>
              </a:ext>
            </a:extLst>
          </p:cNvPr>
          <p:cNvSpPr txBox="1"/>
          <p:nvPr/>
        </p:nvSpPr>
        <p:spPr>
          <a:xfrm>
            <a:off x="545458" y="4614270"/>
            <a:ext cx="2481115" cy="57708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Enable easy productivity anywhere</a:t>
            </a:r>
          </a:p>
          <a:p>
            <a:pPr marL="171450" marR="0" lvl="0" indent="-171450" algn="l" defTabSz="932472" rtl="0" eaLnBrk="1" fontAlgn="base" latinLnBrk="0" hangingPunct="1">
              <a:lnSpc>
                <a:spcPct val="100000"/>
              </a:lnSpc>
              <a:spcBef>
                <a:spcPct val="0"/>
              </a:spcBef>
              <a:spcAft>
                <a:spcPts val="30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Responsive and seamless connections</a:t>
            </a:r>
          </a:p>
          <a:p>
            <a:pPr marL="171450" marR="0" lvl="0" indent="-171450" algn="l" defTabSz="932472" rtl="0" eaLnBrk="1" fontAlgn="base" latinLnBrk="0" hangingPunct="1">
              <a:lnSpc>
                <a:spcPct val="100000"/>
              </a:lnSpc>
              <a:spcBef>
                <a:spcPct val="0"/>
              </a:spcBef>
              <a:spcAft>
                <a:spcPts val="30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Applications anywhere you need</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502DEED9-59B6-4A46-8EFB-4418EFCBADED}"/>
              </a:ext>
            </a:extLst>
          </p:cNvPr>
          <p:cNvGrpSpPr/>
          <p:nvPr/>
        </p:nvGrpSpPr>
        <p:grpSpPr>
          <a:xfrm>
            <a:off x="2937908" y="3660362"/>
            <a:ext cx="1828412" cy="346643"/>
            <a:chOff x="2938463" y="4071048"/>
            <a:chExt cx="1828412" cy="189442"/>
          </a:xfrm>
        </p:grpSpPr>
        <p:sp>
          <p:nvSpPr>
            <p:cNvPr id="60" name="Rectangle 59">
              <a:extLst>
                <a:ext uri="{FF2B5EF4-FFF2-40B4-BE49-F238E27FC236}">
                  <a16:creationId xmlns:a16="http://schemas.microsoft.com/office/drawing/2014/main" id="{7DF643B3-7655-46C2-A1B5-1BEBB5590375}"/>
                </a:ext>
              </a:extLst>
            </p:cNvPr>
            <p:cNvSpPr/>
            <p:nvPr/>
          </p:nvSpPr>
          <p:spPr>
            <a:xfrm>
              <a:off x="2938463" y="4071048"/>
              <a:ext cx="1395550" cy="161274"/>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Explicitly Measure </a:t>
              </a:r>
              <a:b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b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User &amp; Device Security</a:t>
              </a:r>
            </a:p>
          </p:txBody>
        </p:sp>
        <p:cxnSp>
          <p:nvCxnSpPr>
            <p:cNvPr id="459" name="Straight Arrow Connector 458">
              <a:extLst>
                <a:ext uri="{FF2B5EF4-FFF2-40B4-BE49-F238E27FC236}">
                  <a16:creationId xmlns:a16="http://schemas.microsoft.com/office/drawing/2014/main" id="{1288747D-8F8E-4644-AF50-409FA0C33983}"/>
                </a:ext>
              </a:extLst>
            </p:cNvPr>
            <p:cNvCxnSpPr>
              <a:cxnSpLocks/>
              <a:stCxn id="60" idx="3"/>
            </p:cNvCxnSpPr>
            <p:nvPr/>
          </p:nvCxnSpPr>
          <p:spPr>
            <a:xfrm>
              <a:off x="4334013" y="4151685"/>
              <a:ext cx="432862" cy="1088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A1ABAD1-471E-4753-936F-3DED175C3EE8}"/>
              </a:ext>
            </a:extLst>
          </p:cNvPr>
          <p:cNvGrpSpPr/>
          <p:nvPr/>
        </p:nvGrpSpPr>
        <p:grpSpPr>
          <a:xfrm>
            <a:off x="2937908" y="3984158"/>
            <a:ext cx="1751873" cy="669495"/>
            <a:chOff x="2939777" y="4277890"/>
            <a:chExt cx="1751873" cy="669495"/>
          </a:xfrm>
        </p:grpSpPr>
        <p:sp>
          <p:nvSpPr>
            <p:cNvPr id="49" name="Rectangle 48">
              <a:extLst>
                <a:ext uri="{FF2B5EF4-FFF2-40B4-BE49-F238E27FC236}">
                  <a16:creationId xmlns:a16="http://schemas.microsoft.com/office/drawing/2014/main" id="{3639ABFF-ECF7-4991-88B2-54C8DCFA23EF}"/>
                </a:ext>
              </a:extLst>
            </p:cNvPr>
            <p:cNvSpPr/>
            <p:nvPr/>
          </p:nvSpPr>
          <p:spPr>
            <a:xfrm>
              <a:off x="2939777" y="4277890"/>
              <a:ext cx="1395550" cy="66949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Global Scale &amp; Availability</a:t>
              </a:r>
            </a:p>
          </p:txBody>
        </p:sp>
        <mc:AlternateContent xmlns:mc="http://schemas.openxmlformats.org/markup-compatibility/2006" xmlns:pslz="http://schemas.microsoft.com/office/powerpoint/2016/slidezoom">
          <mc:Choice Requires="pslz">
            <p:graphicFrame>
              <p:nvGraphicFramePr>
                <p:cNvPr id="457" name="Slide Zoom 456">
                  <a:extLst>
                    <a:ext uri="{FF2B5EF4-FFF2-40B4-BE49-F238E27FC236}">
                      <a16:creationId xmlns:a16="http://schemas.microsoft.com/office/drawing/2014/main" id="{3BCC3882-348D-4FFA-8F5A-FC700FACC752}"/>
                    </a:ext>
                  </a:extLst>
                </p:cNvPr>
                <p:cNvGraphicFramePr>
                  <a:graphicFrameLocks noChangeAspect="1"/>
                </p:cNvGraphicFramePr>
                <p:nvPr/>
              </p:nvGraphicFramePr>
              <p:xfrm>
                <a:off x="3267472" y="4454590"/>
                <a:ext cx="740159" cy="416339"/>
              </p:xfrm>
              <a:graphic>
                <a:graphicData uri="http://schemas.microsoft.com/office/powerpoint/2016/slidezoom">
                  <pslz:sldZm>
                    <pslz:sldZmObj sldId="2283" cId="1073033020">
                      <pslz:zmPr id="{004CC092-C03D-46F8-ADFB-CB9E9FC8021C}" transitionDur="1000">
                        <p166:blipFill xmlns:p166="http://schemas.microsoft.com/office/powerpoint/2016/6/main">
                          <a:blip r:embed="rId45"/>
                          <a:stretch>
                            <a:fillRect/>
                          </a:stretch>
                        </p166:blipFill>
                        <p166:spPr xmlns:p166="http://schemas.microsoft.com/office/powerpoint/2016/6/main">
                          <a:xfrm>
                            <a:off x="0" y="0"/>
                            <a:ext cx="740159" cy="41633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lz:zmPr>
                    </pslz:sldZmObj>
                  </pslz:sldZm>
                </a:graphicData>
              </a:graphic>
            </p:graphicFrame>
          </mc:Choice>
          <mc:Fallback xmlns="">
            <p:pic>
              <p:nvPicPr>
                <p:cNvPr id="457" name="Slide Zoom 456">
                  <a:hlinkClick r:id="rId46" action="ppaction://hlinksldjump"/>
                  <a:extLst>
                    <a:ext uri="{FF2B5EF4-FFF2-40B4-BE49-F238E27FC236}">
                      <a16:creationId xmlns:a16="http://schemas.microsoft.com/office/drawing/2014/main" id="{3BCC3882-348D-4FFA-8F5A-FC700FACC752}"/>
                    </a:ext>
                  </a:extLst>
                </p:cNvPr>
                <p:cNvPicPr>
                  <a:picLocks noGrp="1" noRot="1" noChangeAspect="1" noMove="1" noResize="1" noEditPoints="1" noAdjustHandles="1" noChangeArrowheads="1" noChangeShapeType="1"/>
                </p:cNvPicPr>
                <p:nvPr/>
              </p:nvPicPr>
              <p:blipFill>
                <a:blip r:embed="rId47"/>
                <a:stretch>
                  <a:fillRect/>
                </a:stretch>
              </p:blipFill>
              <p:spPr>
                <a:xfrm>
                  <a:off x="3265603" y="4160858"/>
                  <a:ext cx="740159" cy="41633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cxnSp>
          <p:nvCxnSpPr>
            <p:cNvPr id="466" name="Straight Arrow Connector 465">
              <a:extLst>
                <a:ext uri="{FF2B5EF4-FFF2-40B4-BE49-F238E27FC236}">
                  <a16:creationId xmlns:a16="http://schemas.microsoft.com/office/drawing/2014/main" id="{41B988AE-E42F-4C03-BCD4-2F2A63AD77BD}"/>
                </a:ext>
              </a:extLst>
            </p:cNvPr>
            <p:cNvCxnSpPr>
              <a:cxnSpLocks/>
              <a:stCxn id="49" idx="3"/>
            </p:cNvCxnSpPr>
            <p:nvPr/>
          </p:nvCxnSpPr>
          <p:spPr>
            <a:xfrm>
              <a:off x="4335327" y="4612638"/>
              <a:ext cx="356323" cy="205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4D68D272-B187-4507-8CBF-EDCE73ECE2D3}"/>
              </a:ext>
            </a:extLst>
          </p:cNvPr>
          <p:cNvSpPr/>
          <p:nvPr/>
        </p:nvSpPr>
        <p:spPr>
          <a:xfrm>
            <a:off x="8683441" y="3184873"/>
            <a:ext cx="120536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Microsoft Capabilities</a:t>
            </a:r>
          </a:p>
        </p:txBody>
      </p:sp>
      <p:grpSp>
        <p:nvGrpSpPr>
          <p:cNvPr id="84" name="Group 83">
            <a:extLst>
              <a:ext uri="{FF2B5EF4-FFF2-40B4-BE49-F238E27FC236}">
                <a16:creationId xmlns:a16="http://schemas.microsoft.com/office/drawing/2014/main" id="{825480EC-D124-4E65-9F2B-7E52C82928D8}"/>
              </a:ext>
            </a:extLst>
          </p:cNvPr>
          <p:cNvGrpSpPr/>
          <p:nvPr/>
        </p:nvGrpSpPr>
        <p:grpSpPr>
          <a:xfrm>
            <a:off x="10361146" y="3193000"/>
            <a:ext cx="1185394" cy="219445"/>
            <a:chOff x="10276917" y="3193577"/>
            <a:chExt cx="1185394" cy="219445"/>
          </a:xfrm>
        </p:grpSpPr>
        <p:sp>
          <p:nvSpPr>
            <p:cNvPr id="82" name="Rectangle 81">
              <a:extLst>
                <a:ext uri="{FF2B5EF4-FFF2-40B4-BE49-F238E27FC236}">
                  <a16:creationId xmlns:a16="http://schemas.microsoft.com/office/drawing/2014/main" id="{B02A2BB9-5904-49AC-815F-873C728EB910}"/>
                </a:ext>
              </a:extLst>
            </p:cNvPr>
            <p:cNvSpPr/>
            <p:nvPr/>
          </p:nvSpPr>
          <p:spPr>
            <a:xfrm>
              <a:off x="10285585" y="3193577"/>
              <a:ext cx="117672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18288"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Partner Capabilities</a:t>
              </a:r>
            </a:p>
          </p:txBody>
        </p:sp>
        <p:sp>
          <p:nvSpPr>
            <p:cNvPr id="52" name="Commitments_EC4D">
              <a:extLst>
                <a:ext uri="{FF2B5EF4-FFF2-40B4-BE49-F238E27FC236}">
                  <a16:creationId xmlns:a16="http://schemas.microsoft.com/office/drawing/2014/main" id="{2748B7E7-2636-41E9-A317-B35AD3E6C2E3}"/>
                </a:ext>
              </a:extLst>
            </p:cNvPr>
            <p:cNvSpPr>
              <a:spLocks noChangeAspect="1" noEditPoints="1"/>
            </p:cNvSpPr>
            <p:nvPr/>
          </p:nvSpPr>
          <p:spPr bwMode="auto">
            <a:xfrm>
              <a:off x="10276917" y="327412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a:ea typeface="+mn-ea"/>
                <a:cs typeface="+mn-cs"/>
              </a:endParaRPr>
            </a:p>
          </p:txBody>
        </p:sp>
      </p:grpSp>
      <p:grpSp>
        <p:nvGrpSpPr>
          <p:cNvPr id="46" name="Group 45">
            <a:extLst>
              <a:ext uri="{FF2B5EF4-FFF2-40B4-BE49-F238E27FC236}">
                <a16:creationId xmlns:a16="http://schemas.microsoft.com/office/drawing/2014/main" id="{8E047B6D-8C92-480E-9C85-9B05B876A4B5}"/>
              </a:ext>
            </a:extLst>
          </p:cNvPr>
          <p:cNvGrpSpPr/>
          <p:nvPr/>
        </p:nvGrpSpPr>
        <p:grpSpPr>
          <a:xfrm>
            <a:off x="9331534" y="3677888"/>
            <a:ext cx="948147" cy="192239"/>
            <a:chOff x="8483180" y="4608791"/>
            <a:chExt cx="948147" cy="192239"/>
          </a:xfrm>
        </p:grpSpPr>
        <p:sp>
          <p:nvSpPr>
            <p:cNvPr id="20" name="Rectangle 19">
              <a:hlinkClick r:id="rId48" tooltip="A VPN gateway is a specific type of virtual network gateway that is used to send encrypted traffic between an Azure virtual network and an on-premises location over the public Internet. "/>
              <a:extLst>
                <a:ext uri="{FF2B5EF4-FFF2-40B4-BE49-F238E27FC236}">
                  <a16:creationId xmlns:a16="http://schemas.microsoft.com/office/drawing/2014/main" id="{840E3428-D42F-4D75-80F8-08B72C4C0CBC}"/>
                </a:ext>
              </a:extLst>
            </p:cNvPr>
            <p:cNvSpPr/>
            <p:nvPr/>
          </p:nvSpPr>
          <p:spPr>
            <a:xfrm>
              <a:off x="8483180" y="4608791"/>
              <a:ext cx="948147"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VPN</a:t>
              </a:r>
            </a:p>
          </p:txBody>
        </p:sp>
        <p:pic>
          <p:nvPicPr>
            <p:cNvPr id="406" name="Picture 405">
              <a:extLst>
                <a:ext uri="{FF2B5EF4-FFF2-40B4-BE49-F238E27FC236}">
                  <a16:creationId xmlns:a16="http://schemas.microsoft.com/office/drawing/2014/main" id="{06BB1BF9-FB81-4694-B073-DA15A16A33AB}"/>
                </a:ext>
              </a:extLst>
            </p:cNvPr>
            <p:cNvPicPr>
              <a:picLocks noChangeAspect="1"/>
            </p:cNvPicPr>
            <p:nvPr/>
          </p:nvPicPr>
          <p:blipFill>
            <a:blip r:embed="rId49"/>
            <a:stretch>
              <a:fillRect/>
            </a:stretch>
          </p:blipFill>
          <p:spPr>
            <a:xfrm>
              <a:off x="8528171" y="4626076"/>
              <a:ext cx="132548" cy="132961"/>
            </a:xfrm>
            <a:prstGeom prst="rect">
              <a:avLst/>
            </a:prstGeom>
          </p:spPr>
        </p:pic>
      </p:grpSp>
      <p:grpSp>
        <p:nvGrpSpPr>
          <p:cNvPr id="63" name="Group 62">
            <a:extLst>
              <a:ext uri="{FF2B5EF4-FFF2-40B4-BE49-F238E27FC236}">
                <a16:creationId xmlns:a16="http://schemas.microsoft.com/office/drawing/2014/main" id="{0A58E521-838B-4A84-A5EC-EF28C0871AA9}"/>
              </a:ext>
            </a:extLst>
          </p:cNvPr>
          <p:cNvGrpSpPr/>
          <p:nvPr/>
        </p:nvGrpSpPr>
        <p:grpSpPr>
          <a:xfrm>
            <a:off x="8483179" y="5049245"/>
            <a:ext cx="1798780" cy="192239"/>
            <a:chOff x="8483179" y="5060223"/>
            <a:chExt cx="1798780" cy="192239"/>
          </a:xfrm>
        </p:grpSpPr>
        <p:sp>
          <p:nvSpPr>
            <p:cNvPr id="44" name="Rectangle 43">
              <a:hlinkClick r:id="rId50" tooltip="A content delivery network (CDN) is a distributed network of servers that can efficiently deliver web content to users. CDNs' store cached content on edge servers in point-of-presence (POP) locations that are close to end users, to minimize latency."/>
              <a:extLst>
                <a:ext uri="{FF2B5EF4-FFF2-40B4-BE49-F238E27FC236}">
                  <a16:creationId xmlns:a16="http://schemas.microsoft.com/office/drawing/2014/main" id="{9FC4F87B-E2A6-4DF5-8C56-D8805F97DFEB}"/>
                </a:ext>
              </a:extLst>
            </p:cNvPr>
            <p:cNvSpPr/>
            <p:nvPr/>
          </p:nvSpPr>
          <p:spPr>
            <a:xfrm>
              <a:off x="8483179" y="5060223"/>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CDN</a:t>
              </a:r>
            </a:p>
          </p:txBody>
        </p:sp>
        <p:pic>
          <p:nvPicPr>
            <p:cNvPr id="5" name="Graphic 4">
              <a:extLst>
                <a:ext uri="{FF2B5EF4-FFF2-40B4-BE49-F238E27FC236}">
                  <a16:creationId xmlns:a16="http://schemas.microsoft.com/office/drawing/2014/main" id="{6337EA9D-FE82-4DD7-AAA4-8EF2D541C26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8508720" y="5070022"/>
              <a:ext cx="171450" cy="171450"/>
            </a:xfrm>
            <a:prstGeom prst="rect">
              <a:avLst/>
            </a:prstGeom>
          </p:spPr>
        </p:pic>
      </p:grpSp>
      <p:grpSp>
        <p:nvGrpSpPr>
          <p:cNvPr id="58" name="Group 57">
            <a:extLst>
              <a:ext uri="{FF2B5EF4-FFF2-40B4-BE49-F238E27FC236}">
                <a16:creationId xmlns:a16="http://schemas.microsoft.com/office/drawing/2014/main" id="{92C0A2E3-8C7E-439B-B1A3-8CB1BA279CAB}"/>
              </a:ext>
            </a:extLst>
          </p:cNvPr>
          <p:cNvGrpSpPr/>
          <p:nvPr/>
        </p:nvGrpSpPr>
        <p:grpSpPr>
          <a:xfrm>
            <a:off x="8487602" y="4595234"/>
            <a:ext cx="1798780" cy="192239"/>
            <a:chOff x="8483179" y="4832891"/>
            <a:chExt cx="1798780" cy="192239"/>
          </a:xfrm>
        </p:grpSpPr>
        <p:sp>
          <p:nvSpPr>
            <p:cNvPr id="86" name="Rectangle 85">
              <a:hlinkClick r:id="rId53"/>
              <a:extLst>
                <a:ext uri="{FF2B5EF4-FFF2-40B4-BE49-F238E27FC236}">
                  <a16:creationId xmlns:a16="http://schemas.microsoft.com/office/drawing/2014/main" id="{68EB5001-E909-497C-9ADF-29D78AA4A2E4}"/>
                </a:ext>
              </a:extLst>
            </p:cNvPr>
            <p:cNvSpPr/>
            <p:nvPr/>
          </p:nvSpPr>
          <p:spPr>
            <a:xfrm>
              <a:off x="8483179" y="4832891"/>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Virtual WAN</a:t>
              </a:r>
            </a:p>
          </p:txBody>
        </p:sp>
        <p:pic>
          <p:nvPicPr>
            <p:cNvPr id="13" name="Graphic 12">
              <a:extLst>
                <a:ext uri="{FF2B5EF4-FFF2-40B4-BE49-F238E27FC236}">
                  <a16:creationId xmlns:a16="http://schemas.microsoft.com/office/drawing/2014/main" id="{8B0E7ACC-2476-4C20-A2CC-05449871CFE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526917" y="4865521"/>
              <a:ext cx="135056" cy="135056"/>
            </a:xfrm>
            <a:prstGeom prst="rect">
              <a:avLst/>
            </a:prstGeom>
          </p:spPr>
        </p:pic>
      </p:grpSp>
      <p:grpSp>
        <p:nvGrpSpPr>
          <p:cNvPr id="460" name="Group 459">
            <a:extLst>
              <a:ext uri="{FF2B5EF4-FFF2-40B4-BE49-F238E27FC236}">
                <a16:creationId xmlns:a16="http://schemas.microsoft.com/office/drawing/2014/main" id="{5AC99CE7-67F8-4C51-99D8-5109B780B111}"/>
              </a:ext>
            </a:extLst>
          </p:cNvPr>
          <p:cNvGrpSpPr/>
          <p:nvPr/>
        </p:nvGrpSpPr>
        <p:grpSpPr>
          <a:xfrm>
            <a:off x="8484791" y="5274222"/>
            <a:ext cx="1798780" cy="192239"/>
            <a:chOff x="8483179" y="5284530"/>
            <a:chExt cx="1798780" cy="192239"/>
          </a:xfrm>
        </p:grpSpPr>
        <p:sp>
          <p:nvSpPr>
            <p:cNvPr id="53" name="Rectangle 52">
              <a:hlinkClick r:id="rId56" tooltip="Microsoft Defender for DNS provides an additional layer of protection for resources that use Azure DNS's Azure-provided name resolution capability."/>
              <a:extLst>
                <a:ext uri="{FF2B5EF4-FFF2-40B4-BE49-F238E27FC236}">
                  <a16:creationId xmlns:a16="http://schemas.microsoft.com/office/drawing/2014/main" id="{59A85E4E-0048-4638-A63D-3B057026AB4C}"/>
                </a:ext>
              </a:extLst>
            </p:cNvPr>
            <p:cNvSpPr/>
            <p:nvPr/>
          </p:nvSpPr>
          <p:spPr>
            <a:xfrm>
              <a:off x="8483179" y="5284530"/>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DNS</a:t>
              </a:r>
            </a:p>
          </p:txBody>
        </p:sp>
        <p:pic>
          <p:nvPicPr>
            <p:cNvPr id="24" name="Graphic 23">
              <a:extLst>
                <a:ext uri="{FF2B5EF4-FFF2-40B4-BE49-F238E27FC236}">
                  <a16:creationId xmlns:a16="http://schemas.microsoft.com/office/drawing/2014/main" id="{24044151-4F7B-4A43-8DA4-7D828921B52C}"/>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527350" y="5314199"/>
              <a:ext cx="134190" cy="134190"/>
            </a:xfrm>
            <a:prstGeom prst="rect">
              <a:avLst/>
            </a:prstGeom>
          </p:spPr>
        </p:pic>
      </p:grpSp>
      <p:grpSp>
        <p:nvGrpSpPr>
          <p:cNvPr id="4" name="Group 3">
            <a:extLst>
              <a:ext uri="{FF2B5EF4-FFF2-40B4-BE49-F238E27FC236}">
                <a16:creationId xmlns:a16="http://schemas.microsoft.com/office/drawing/2014/main" id="{8F7E1C0B-189C-4326-9489-98681739D490}"/>
              </a:ext>
            </a:extLst>
          </p:cNvPr>
          <p:cNvGrpSpPr/>
          <p:nvPr/>
        </p:nvGrpSpPr>
        <p:grpSpPr>
          <a:xfrm>
            <a:off x="8487602" y="3680766"/>
            <a:ext cx="810933" cy="413301"/>
            <a:chOff x="8482751" y="3704975"/>
            <a:chExt cx="810933" cy="413301"/>
          </a:xfrm>
        </p:grpSpPr>
        <p:sp>
          <p:nvSpPr>
            <p:cNvPr id="288" name="Rectangle 287">
              <a:hlinkClick r:id="rId59"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2E9A62AD-F66E-4CAD-838A-C6FD319FF5EE}"/>
                </a:ext>
              </a:extLst>
            </p:cNvPr>
            <p:cNvSpPr/>
            <p:nvPr/>
          </p:nvSpPr>
          <p:spPr>
            <a:xfrm>
              <a:off x="8482751" y="3704975"/>
              <a:ext cx="810933" cy="4133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25" name="Graphic 24">
              <a:extLst>
                <a:ext uri="{FF2B5EF4-FFF2-40B4-BE49-F238E27FC236}">
                  <a16:creationId xmlns:a16="http://schemas.microsoft.com/office/drawing/2014/main" id="{BEF82B38-A7FA-49A1-B28C-76A134C1584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509532" y="3803338"/>
              <a:ext cx="156188" cy="156188"/>
            </a:xfrm>
            <a:prstGeom prst="rect">
              <a:avLst/>
            </a:prstGeom>
          </p:spPr>
        </p:pic>
      </p:grpSp>
      <p:grpSp>
        <p:nvGrpSpPr>
          <p:cNvPr id="11" name="Group 10">
            <a:extLst>
              <a:ext uri="{FF2B5EF4-FFF2-40B4-BE49-F238E27FC236}">
                <a16:creationId xmlns:a16="http://schemas.microsoft.com/office/drawing/2014/main" id="{58727EB0-9E21-4D47-973E-79645690AC4F}"/>
              </a:ext>
            </a:extLst>
          </p:cNvPr>
          <p:cNvGrpSpPr/>
          <p:nvPr/>
        </p:nvGrpSpPr>
        <p:grpSpPr>
          <a:xfrm>
            <a:off x="8482751" y="4130013"/>
            <a:ext cx="1468256" cy="192239"/>
            <a:chOff x="8483179" y="3905689"/>
            <a:chExt cx="1468256" cy="192239"/>
          </a:xfrm>
        </p:grpSpPr>
        <p:sp>
          <p:nvSpPr>
            <p:cNvPr id="17" name="Rectangle 16">
              <a:hlinkClick r:id="rId60"/>
              <a:extLst>
                <a:ext uri="{FF2B5EF4-FFF2-40B4-BE49-F238E27FC236}">
                  <a16:creationId xmlns:a16="http://schemas.microsoft.com/office/drawing/2014/main" id="{F51E30BC-249A-4774-AF54-E153769B8891}"/>
                </a:ext>
              </a:extLst>
            </p:cNvPr>
            <p:cNvSpPr/>
            <p:nvPr/>
          </p:nvSpPr>
          <p:spPr>
            <a:xfrm>
              <a:off x="8483179" y="3905689"/>
              <a:ext cx="1468256"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Endpoint</a:t>
              </a:r>
            </a:p>
          </p:txBody>
        </p:sp>
        <p:pic>
          <p:nvPicPr>
            <p:cNvPr id="29" name="Picture 28">
              <a:extLst>
                <a:ext uri="{FF2B5EF4-FFF2-40B4-BE49-F238E27FC236}">
                  <a16:creationId xmlns:a16="http://schemas.microsoft.com/office/drawing/2014/main" id="{A2F5ACC9-29E0-4068-8D75-864C35517CBD}"/>
                </a:ext>
              </a:extLst>
            </p:cNvPr>
            <p:cNvPicPr>
              <a:picLocks noChangeAspect="1"/>
            </p:cNvPicPr>
            <p:nvPr/>
          </p:nvPicPr>
          <p:blipFill>
            <a:blip r:embed="rId61">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8527605" y="3931855"/>
              <a:ext cx="133680" cy="133680"/>
            </a:xfrm>
            <a:prstGeom prst="rect">
              <a:avLst/>
            </a:prstGeom>
          </p:spPr>
        </p:pic>
      </p:grpSp>
      <p:sp>
        <p:nvSpPr>
          <p:cNvPr id="467" name="Left Brace 466">
            <a:extLst>
              <a:ext uri="{FF2B5EF4-FFF2-40B4-BE49-F238E27FC236}">
                <a16:creationId xmlns:a16="http://schemas.microsoft.com/office/drawing/2014/main" id="{6C83A7DE-A53F-4CC6-9750-6B5D47DDE19E}"/>
              </a:ext>
            </a:extLst>
          </p:cNvPr>
          <p:cNvSpPr/>
          <p:nvPr/>
        </p:nvSpPr>
        <p:spPr>
          <a:xfrm>
            <a:off x="6294612" y="3407435"/>
            <a:ext cx="266470" cy="2087196"/>
          </a:xfrm>
          <a:prstGeom prst="leftBrace">
            <a:avLst>
              <a:gd name="adj1" fmla="val 0"/>
              <a:gd name="adj2" fmla="val 48289"/>
            </a:avLst>
          </a:prstGeom>
          <a:noFill/>
          <a:ln w="19050" cap="flat" cmpd="sng" algn="ctr">
            <a:solidFill>
              <a:schemeClr val="accent6">
                <a:alpha val="55000"/>
              </a:schemeClr>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endParaRPr>
          </a:p>
        </p:txBody>
      </p:sp>
      <p:cxnSp>
        <p:nvCxnSpPr>
          <p:cNvPr id="64" name="Straight Connector 63">
            <a:extLst>
              <a:ext uri="{FF2B5EF4-FFF2-40B4-BE49-F238E27FC236}">
                <a16:creationId xmlns:a16="http://schemas.microsoft.com/office/drawing/2014/main" id="{24DAE501-8862-4679-B372-FFCE7406182B}"/>
              </a:ext>
            </a:extLst>
          </p:cNvPr>
          <p:cNvCxnSpPr>
            <a:cxnSpLocks/>
          </p:cNvCxnSpPr>
          <p:nvPr/>
        </p:nvCxnSpPr>
        <p:spPr>
          <a:xfrm>
            <a:off x="5518780" y="5165769"/>
            <a:ext cx="0" cy="363676"/>
          </a:xfrm>
          <a:prstGeom prst="line">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Group 2">
            <a:extLst>
              <a:ext uri="{FF2B5EF4-FFF2-40B4-BE49-F238E27FC236}">
                <a16:creationId xmlns:a16="http://schemas.microsoft.com/office/drawing/2014/main" id="{8FF83610-BF45-465B-8AA3-06FEEEE92BC3}"/>
              </a:ext>
              <a:ext uri="{C183D7F6-B498-43B3-948B-1728B52AA6E4}">
                <adec:decorative xmlns:adec="http://schemas.microsoft.com/office/drawing/2017/decorative" val="1"/>
              </a:ext>
            </a:extLst>
          </p:cNvPr>
          <p:cNvGrpSpPr/>
          <p:nvPr/>
        </p:nvGrpSpPr>
        <p:grpSpPr>
          <a:xfrm>
            <a:off x="4762077" y="3640933"/>
            <a:ext cx="1513406" cy="1513406"/>
            <a:chOff x="4158943" y="3309504"/>
            <a:chExt cx="1513406" cy="1513406"/>
          </a:xfrm>
        </p:grpSpPr>
        <p:sp>
          <p:nvSpPr>
            <p:cNvPr id="26" name="Oval 25">
              <a:extLst>
                <a:ext uri="{FF2B5EF4-FFF2-40B4-BE49-F238E27FC236}">
                  <a16:creationId xmlns:a16="http://schemas.microsoft.com/office/drawing/2014/main" id="{3AD5CE9D-A27A-47F0-ADEF-628E48AD96EC}"/>
                </a:ext>
              </a:extLst>
            </p:cNvPr>
            <p:cNvSpPr/>
            <p:nvPr/>
          </p:nvSpPr>
          <p:spPr>
            <a:xfrm>
              <a:off x="4158943" y="3309504"/>
              <a:ext cx="1513406" cy="1513406"/>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Access Policy</a:t>
              </a:r>
            </a:p>
          </p:txBody>
        </p:sp>
        <p:grpSp>
          <p:nvGrpSpPr>
            <p:cNvPr id="27" name="Group 26">
              <a:extLst>
                <a:ext uri="{FF2B5EF4-FFF2-40B4-BE49-F238E27FC236}">
                  <a16:creationId xmlns:a16="http://schemas.microsoft.com/office/drawing/2014/main" id="{A703FDD1-8E47-40A4-8841-AC68E2A93038}"/>
                </a:ext>
              </a:extLst>
            </p:cNvPr>
            <p:cNvGrpSpPr/>
            <p:nvPr/>
          </p:nvGrpSpPr>
          <p:grpSpPr>
            <a:xfrm>
              <a:off x="4759750" y="3584905"/>
              <a:ext cx="716814" cy="328712"/>
              <a:chOff x="4841248" y="2536588"/>
              <a:chExt cx="1278249" cy="586170"/>
            </a:xfrm>
          </p:grpSpPr>
          <p:sp>
            <p:nvSpPr>
              <p:cNvPr id="35" name="Flowchart: Decision 34">
                <a:extLst>
                  <a:ext uri="{FF2B5EF4-FFF2-40B4-BE49-F238E27FC236}">
                    <a16:creationId xmlns:a16="http://schemas.microsoft.com/office/drawing/2014/main" id="{2DD1BB0A-9D4D-4A3B-9BAE-51ED68D05A0D}"/>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Arrow Connector 35">
                <a:extLst>
                  <a:ext uri="{FF2B5EF4-FFF2-40B4-BE49-F238E27FC236}">
                    <a16:creationId xmlns:a16="http://schemas.microsoft.com/office/drawing/2014/main" id="{5B2A898A-0FA7-4412-B134-6A4E22E71861}"/>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37" name="Rectangle 36">
                <a:extLst>
                  <a:ext uri="{FF2B5EF4-FFF2-40B4-BE49-F238E27FC236}">
                    <a16:creationId xmlns:a16="http://schemas.microsoft.com/office/drawing/2014/main" id="{1A1EFA6D-7755-49D7-98C6-26769B165A03}"/>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E94536DA-F268-4081-9353-49D58F6BFD7F}"/>
                  </a:ext>
                </a:extLst>
              </p:cNvPr>
              <p:cNvGrpSpPr/>
              <p:nvPr/>
            </p:nvGrpSpPr>
            <p:grpSpPr>
              <a:xfrm>
                <a:off x="5184128" y="2729796"/>
                <a:ext cx="246315" cy="202204"/>
                <a:chOff x="5226988" y="2702783"/>
                <a:chExt cx="318420" cy="202204"/>
              </a:xfrm>
            </p:grpSpPr>
            <p:sp>
              <p:nvSpPr>
                <p:cNvPr id="42" name="Rectangle 41">
                  <a:extLst>
                    <a:ext uri="{FF2B5EF4-FFF2-40B4-BE49-F238E27FC236}">
                      <a16:creationId xmlns:a16="http://schemas.microsoft.com/office/drawing/2014/main" id="{4A4F6344-BB9C-4480-9357-AFC9802D404D}"/>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EAEA3B2-91D4-4489-A378-55B06E4A7598}"/>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2D920D38-0C5C-4946-8513-D5923DAD11E5}"/>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500E886-22C1-4A3C-9555-12EA390A7112}"/>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4E11FA91-6CB0-4651-B33B-6D4ABDE3C0F3}"/>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E370486D-DDB4-4F31-83AB-7A9BCD28A3BD}"/>
                </a:ext>
              </a:extLst>
            </p:cNvPr>
            <p:cNvGrpSpPr/>
            <p:nvPr/>
          </p:nvGrpSpPr>
          <p:grpSpPr>
            <a:xfrm>
              <a:off x="4332678" y="3584031"/>
              <a:ext cx="346347" cy="346347"/>
              <a:chOff x="6364588" y="5695686"/>
              <a:chExt cx="516315" cy="516315"/>
            </a:xfrm>
          </p:grpSpPr>
          <p:sp>
            <p:nvSpPr>
              <p:cNvPr id="31" name="Oval 30">
                <a:extLst>
                  <a:ext uri="{FF2B5EF4-FFF2-40B4-BE49-F238E27FC236}">
                    <a16:creationId xmlns:a16="http://schemas.microsoft.com/office/drawing/2014/main" id="{FBF8968B-3C28-4885-BC76-1B315F77CD00}"/>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B52B2A27-4126-45E2-91DC-4EAA20D52210}"/>
                  </a:ext>
                </a:extLst>
              </p:cNvPr>
              <p:cNvGrpSpPr/>
              <p:nvPr/>
            </p:nvGrpSpPr>
            <p:grpSpPr>
              <a:xfrm>
                <a:off x="6497358" y="5795347"/>
                <a:ext cx="250774" cy="280274"/>
                <a:chOff x="5593458" y="2766299"/>
                <a:chExt cx="268374" cy="299948"/>
              </a:xfrm>
              <a:solidFill>
                <a:schemeClr val="bg1"/>
              </a:solidFill>
            </p:grpSpPr>
            <p:sp>
              <p:nvSpPr>
                <p:cNvPr id="33" name="Freeform 1059">
                  <a:extLst>
                    <a:ext uri="{FF2B5EF4-FFF2-40B4-BE49-F238E27FC236}">
                      <a16:creationId xmlns:a16="http://schemas.microsoft.com/office/drawing/2014/main" id="{71BFE6C6-0A11-4277-BF11-8F8CD4A6F5F0}"/>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Oval 1060">
                  <a:extLst>
                    <a:ext uri="{FF2B5EF4-FFF2-40B4-BE49-F238E27FC236}">
                      <a16:creationId xmlns:a16="http://schemas.microsoft.com/office/drawing/2014/main" id="{F1909B54-2545-4C6A-ACFC-FD0ADF3F49C5}"/>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311" name="Rectangle 310">
            <a:extLst>
              <a:ext uri="{FF2B5EF4-FFF2-40B4-BE49-F238E27FC236}">
                <a16:creationId xmlns:a16="http://schemas.microsoft.com/office/drawing/2014/main" id="{57069994-B960-4F43-874D-A6291C1AE1C0}"/>
              </a:ext>
            </a:extLst>
          </p:cNvPr>
          <p:cNvSpPr/>
          <p:nvPr/>
        </p:nvSpPr>
        <p:spPr>
          <a:xfrm>
            <a:off x="886079" y="3193832"/>
            <a:ext cx="650622"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Outcomes</a:t>
            </a:r>
          </a:p>
        </p:txBody>
      </p:sp>
      <p:sp>
        <p:nvSpPr>
          <p:cNvPr id="312" name="Rectangle 311">
            <a:extLst>
              <a:ext uri="{FF2B5EF4-FFF2-40B4-BE49-F238E27FC236}">
                <a16:creationId xmlns:a16="http://schemas.microsoft.com/office/drawing/2014/main" id="{B7BAAEA2-47B0-4EE4-844D-8AA6022FB319}"/>
              </a:ext>
            </a:extLst>
          </p:cNvPr>
          <p:cNvSpPr/>
          <p:nvPr/>
        </p:nvSpPr>
        <p:spPr>
          <a:xfrm>
            <a:off x="3247656" y="3193395"/>
            <a:ext cx="79328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Key Enablers</a:t>
            </a:r>
          </a:p>
        </p:txBody>
      </p:sp>
      <p:cxnSp>
        <p:nvCxnSpPr>
          <p:cNvPr id="22" name="Straight Arrow Connector 21">
            <a:extLst>
              <a:ext uri="{FF2B5EF4-FFF2-40B4-BE49-F238E27FC236}">
                <a16:creationId xmlns:a16="http://schemas.microsoft.com/office/drawing/2014/main" id="{8F82792D-8062-4F68-B962-F877D68D4EF8}"/>
              </a:ext>
            </a:extLst>
          </p:cNvPr>
          <p:cNvCxnSpPr>
            <a:cxnSpLocks/>
          </p:cNvCxnSpPr>
          <p:nvPr/>
        </p:nvCxnSpPr>
        <p:spPr>
          <a:xfrm>
            <a:off x="2438744" y="3313059"/>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02CEAE01-428C-471D-B76E-DE9902E9E84F}"/>
              </a:ext>
            </a:extLst>
          </p:cNvPr>
          <p:cNvCxnSpPr>
            <a:cxnSpLocks/>
          </p:cNvCxnSpPr>
          <p:nvPr/>
        </p:nvCxnSpPr>
        <p:spPr>
          <a:xfrm>
            <a:off x="4839416" y="3313005"/>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84528104-6B67-41E9-9EED-CF7C1786CB24}"/>
              </a:ext>
            </a:extLst>
          </p:cNvPr>
          <p:cNvCxnSpPr>
            <a:cxnSpLocks/>
          </p:cNvCxnSpPr>
          <p:nvPr/>
        </p:nvCxnSpPr>
        <p:spPr>
          <a:xfrm>
            <a:off x="8240009" y="3313005"/>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0" name="Rectangle 79">
            <a:extLst>
              <a:ext uri="{FF2B5EF4-FFF2-40B4-BE49-F238E27FC236}">
                <a16:creationId xmlns:a16="http://schemas.microsoft.com/office/drawing/2014/main" id="{8022E96D-2766-4967-ACF3-976173910DB3}"/>
              </a:ext>
            </a:extLst>
          </p:cNvPr>
          <p:cNvSpPr/>
          <p:nvPr/>
        </p:nvSpPr>
        <p:spPr>
          <a:xfrm>
            <a:off x="10461007" y="4585784"/>
            <a:ext cx="1185535" cy="192239"/>
          </a:xfrm>
          <a:prstGeom prst="rect">
            <a:avLst/>
          </a:prstGeom>
          <a:no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45720" tIns="0" rIns="0" bIns="0"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On-Prem &amp; multi-cloud</a:t>
            </a:r>
          </a:p>
        </p:txBody>
      </p:sp>
      <p:sp>
        <p:nvSpPr>
          <p:cNvPr id="6" name="Rectangle 5">
            <a:hlinkClick r:id="rId62" tooltip="Microsoft Tunnel is a VPN gateway solution for Microsoft Intune that allows access to on-premises resources from iOS/iPadOS and Android Enterprise devices using modern authentication and Conditional Access."/>
            <a:extLst>
              <a:ext uri="{FF2B5EF4-FFF2-40B4-BE49-F238E27FC236}">
                <a16:creationId xmlns:a16="http://schemas.microsoft.com/office/drawing/2014/main" id="{54B3D041-C512-4B60-A680-C03152B69BF7}"/>
              </a:ext>
            </a:extLst>
          </p:cNvPr>
          <p:cNvSpPr/>
          <p:nvPr/>
        </p:nvSpPr>
        <p:spPr>
          <a:xfrm>
            <a:off x="9331534" y="3898736"/>
            <a:ext cx="951845"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Tunnel</a:t>
            </a:r>
          </a:p>
        </p:txBody>
      </p:sp>
      <p:grpSp>
        <p:nvGrpSpPr>
          <p:cNvPr id="28" name="Group 27">
            <a:extLst>
              <a:ext uri="{FF2B5EF4-FFF2-40B4-BE49-F238E27FC236}">
                <a16:creationId xmlns:a16="http://schemas.microsoft.com/office/drawing/2014/main" id="{005ECA54-A9D4-4DA0-84DE-A649BE77D684}"/>
              </a:ext>
            </a:extLst>
          </p:cNvPr>
          <p:cNvGrpSpPr/>
          <p:nvPr/>
        </p:nvGrpSpPr>
        <p:grpSpPr>
          <a:xfrm>
            <a:off x="5776550" y="1952371"/>
            <a:ext cx="3808246" cy="896390"/>
            <a:chOff x="5776550" y="2060321"/>
            <a:chExt cx="3808246" cy="896390"/>
          </a:xfrm>
        </p:grpSpPr>
        <p:grpSp>
          <p:nvGrpSpPr>
            <p:cNvPr id="14" name="Group 13">
              <a:extLst>
                <a:ext uri="{FF2B5EF4-FFF2-40B4-BE49-F238E27FC236}">
                  <a16:creationId xmlns:a16="http://schemas.microsoft.com/office/drawing/2014/main" id="{F7238CA8-EF09-45AC-BA6B-41C5926114B7}"/>
                </a:ext>
                <a:ext uri="{C183D7F6-B498-43B3-948B-1728B52AA6E4}">
                  <adec:decorative xmlns:adec="http://schemas.microsoft.com/office/drawing/2017/decorative" val="1"/>
                </a:ext>
              </a:extLst>
            </p:cNvPr>
            <p:cNvGrpSpPr/>
            <p:nvPr/>
          </p:nvGrpSpPr>
          <p:grpSpPr>
            <a:xfrm>
              <a:off x="5776550" y="2060321"/>
              <a:ext cx="3808246" cy="896390"/>
              <a:chOff x="4487164" y="1824156"/>
              <a:chExt cx="3808246" cy="896390"/>
            </a:xfrm>
          </p:grpSpPr>
          <p:sp>
            <p:nvSpPr>
              <p:cNvPr id="343" name="Rectangle 342">
                <a:extLst>
                  <a:ext uri="{FF2B5EF4-FFF2-40B4-BE49-F238E27FC236}">
                    <a16:creationId xmlns:a16="http://schemas.microsoft.com/office/drawing/2014/main" id="{DF6278F8-6174-4790-8822-81D3010987C6}"/>
                  </a:ext>
                </a:extLst>
              </p:cNvPr>
              <p:cNvSpPr/>
              <p:nvPr/>
            </p:nvSpPr>
            <p:spPr bwMode="auto">
              <a:xfrm>
                <a:off x="4487164" y="1852996"/>
                <a:ext cx="3808246"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1F2BCC7D-CBD9-434A-90CA-25FDED0CC756}"/>
                  </a:ext>
                </a:extLst>
              </p:cNvPr>
              <p:cNvSpPr/>
              <p:nvPr/>
            </p:nvSpPr>
            <p:spPr>
              <a:xfrm>
                <a:off x="4487164" y="1824156"/>
                <a:ext cx="3808246" cy="256032"/>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Public and Private Cloud– IaaS, PaaS, On-Premises</a:t>
                </a:r>
              </a:p>
            </p:txBody>
          </p:sp>
          <p:grpSp>
            <p:nvGrpSpPr>
              <p:cNvPr id="12" name="Group 11">
                <a:extLst>
                  <a:ext uri="{FF2B5EF4-FFF2-40B4-BE49-F238E27FC236}">
                    <a16:creationId xmlns:a16="http://schemas.microsoft.com/office/drawing/2014/main" id="{BCB091C9-0C60-4C6C-8FEC-1E0827820433}"/>
                  </a:ext>
                </a:extLst>
              </p:cNvPr>
              <p:cNvGrpSpPr/>
              <p:nvPr/>
            </p:nvGrpSpPr>
            <p:grpSpPr>
              <a:xfrm>
                <a:off x="4629995" y="2127857"/>
                <a:ext cx="3597108" cy="522932"/>
                <a:chOff x="4629995" y="2087665"/>
                <a:chExt cx="3597108" cy="522932"/>
              </a:xfrm>
            </p:grpSpPr>
            <p:pic>
              <p:nvPicPr>
                <p:cNvPr id="411" name="Picture 410">
                  <a:extLst>
                    <a:ext uri="{FF2B5EF4-FFF2-40B4-BE49-F238E27FC236}">
                      <a16:creationId xmlns:a16="http://schemas.microsoft.com/office/drawing/2014/main" id="{1E6B83A7-0F2C-4EC2-A7E4-9BCFA6FC2D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8321" y="2147524"/>
                  <a:ext cx="85863" cy="157386"/>
                </a:xfrm>
                <a:prstGeom prst="rect">
                  <a:avLst/>
                </a:prstGeom>
              </p:spPr>
            </p:pic>
            <p:pic>
              <p:nvPicPr>
                <p:cNvPr id="412" name="Picture 411">
                  <a:extLst>
                    <a:ext uri="{FF2B5EF4-FFF2-40B4-BE49-F238E27FC236}">
                      <a16:creationId xmlns:a16="http://schemas.microsoft.com/office/drawing/2014/main" id="{A3A3220C-3349-427E-A204-68FC3AC9C54B}"/>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7240083" y="2190778"/>
                  <a:ext cx="164841" cy="88679"/>
                </a:xfrm>
                <a:prstGeom prst="rect">
                  <a:avLst/>
                </a:prstGeom>
              </p:spPr>
            </p:pic>
            <p:pic>
              <p:nvPicPr>
                <p:cNvPr id="413" name="Picture 412">
                  <a:extLst>
                    <a:ext uri="{FF2B5EF4-FFF2-40B4-BE49-F238E27FC236}">
                      <a16:creationId xmlns:a16="http://schemas.microsoft.com/office/drawing/2014/main" id="{674207CF-FBAE-4046-9C19-A80791B09D3C}"/>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7726681" y="2179269"/>
                  <a:ext cx="168928" cy="105580"/>
                </a:xfrm>
                <a:prstGeom prst="rect">
                  <a:avLst/>
                </a:prstGeom>
              </p:spPr>
            </p:pic>
            <p:grpSp>
              <p:nvGrpSpPr>
                <p:cNvPr id="414" name="Group 413">
                  <a:extLst>
                    <a:ext uri="{FF2B5EF4-FFF2-40B4-BE49-F238E27FC236}">
                      <a16:creationId xmlns:a16="http://schemas.microsoft.com/office/drawing/2014/main" id="{DC1A3C75-EA82-4336-8603-A00FB635CEA8}"/>
                    </a:ext>
                  </a:extLst>
                </p:cNvPr>
                <p:cNvGrpSpPr/>
                <p:nvPr/>
              </p:nvGrpSpPr>
              <p:grpSpPr>
                <a:xfrm>
                  <a:off x="8102423" y="2224465"/>
                  <a:ext cx="124680" cy="30225"/>
                  <a:chOff x="11279844" y="3739404"/>
                  <a:chExt cx="343140" cy="83186"/>
                </a:xfrm>
              </p:grpSpPr>
              <p:sp>
                <p:nvSpPr>
                  <p:cNvPr id="416" name="Oval 415">
                    <a:extLst>
                      <a:ext uri="{FF2B5EF4-FFF2-40B4-BE49-F238E27FC236}">
                        <a16:creationId xmlns:a16="http://schemas.microsoft.com/office/drawing/2014/main" id="{1470C469-78B4-47E7-B573-6F2E2C5AEE9C}"/>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7" name="Oval 416">
                    <a:extLst>
                      <a:ext uri="{FF2B5EF4-FFF2-40B4-BE49-F238E27FC236}">
                        <a16:creationId xmlns:a16="http://schemas.microsoft.com/office/drawing/2014/main" id="{216C4E00-E302-4055-9171-FCFDE130FCDE}"/>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8" name="Oval 417">
                    <a:extLst>
                      <a:ext uri="{FF2B5EF4-FFF2-40B4-BE49-F238E27FC236}">
                        <a16:creationId xmlns:a16="http://schemas.microsoft.com/office/drawing/2014/main" id="{7932A780-ADB2-4822-8BB3-7D5A6A2D032E}"/>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15" name="Picture 414">
                  <a:extLst>
                    <a:ext uri="{FF2B5EF4-FFF2-40B4-BE49-F238E27FC236}">
                      <a16:creationId xmlns:a16="http://schemas.microsoft.com/office/drawing/2014/main" id="{B2EBF2B5-7FDB-4660-B701-FD47AF84BF5A}"/>
                    </a:ext>
                  </a:extLst>
                </p:cNvPr>
                <p:cNvPicPr>
                  <a:picLocks noChangeAspect="1"/>
                </p:cNvPicPr>
                <p:nvPr/>
              </p:nvPicPr>
              <p:blipFill rotWithShape="1">
                <a:blip r:embed="rId65">
                  <a:extLst>
                    <a:ext uri="{28A0092B-C50C-407E-A947-70E740481C1C}">
                      <a14:useLocalDpi xmlns:a14="http://schemas.microsoft.com/office/drawing/2010/main" val="0"/>
                    </a:ext>
                  </a:extLst>
                </a:blip>
                <a:srcRect l="13212" t="27676" r="12301" b="27919"/>
                <a:stretch/>
              </p:blipFill>
              <p:spPr>
                <a:xfrm>
                  <a:off x="7462250" y="2167380"/>
                  <a:ext cx="224899" cy="134071"/>
                </a:xfrm>
                <a:prstGeom prst="rect">
                  <a:avLst/>
                </a:prstGeom>
              </p:spPr>
            </p:pic>
            <p:pic>
              <p:nvPicPr>
                <p:cNvPr id="420" name="Picture 171">
                  <a:extLst>
                    <a:ext uri="{FF2B5EF4-FFF2-40B4-BE49-F238E27FC236}">
                      <a16:creationId xmlns:a16="http://schemas.microsoft.com/office/drawing/2014/main" id="{E68AB931-2698-4F10-9192-58E3BFE19AF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29995" y="2087665"/>
                  <a:ext cx="109479" cy="10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 name="Picture 420">
                  <a:extLst>
                    <a:ext uri="{FF2B5EF4-FFF2-40B4-BE49-F238E27FC236}">
                      <a16:creationId xmlns:a16="http://schemas.microsoft.com/office/drawing/2014/main" id="{57C129C9-2EE6-4BDA-B599-E3C8A2130A63}"/>
                    </a:ext>
                  </a:extLst>
                </p:cNvPr>
                <p:cNvPicPr>
                  <a:picLocks noChangeAspect="1"/>
                </p:cNvPicPr>
                <p:nvPr/>
              </p:nvPicPr>
              <p:blipFill>
                <a:blip r:embed="rId66"/>
                <a:stretch>
                  <a:fillRect/>
                </a:stretch>
              </p:blipFill>
              <p:spPr>
                <a:xfrm>
                  <a:off x="4914879" y="2099432"/>
                  <a:ext cx="75262" cy="85981"/>
                </a:xfrm>
                <a:prstGeom prst="rect">
                  <a:avLst/>
                </a:prstGeom>
              </p:spPr>
            </p:pic>
            <p:pic>
              <p:nvPicPr>
                <p:cNvPr id="422" name="Picture 421">
                  <a:extLst>
                    <a:ext uri="{FF2B5EF4-FFF2-40B4-BE49-F238E27FC236}">
                      <a16:creationId xmlns:a16="http://schemas.microsoft.com/office/drawing/2014/main" id="{85470970-0977-4323-9380-C326108B0A29}"/>
                    </a:ext>
                  </a:extLst>
                </p:cNvPr>
                <p:cNvPicPr>
                  <a:picLocks noChangeAspect="1"/>
                </p:cNvPicPr>
                <p:nvPr/>
              </p:nvPicPr>
              <p:blipFill>
                <a:blip r:embed="rId67"/>
                <a:stretch>
                  <a:fillRect/>
                </a:stretch>
              </p:blipFill>
              <p:spPr>
                <a:xfrm>
                  <a:off x="4705287" y="2225502"/>
                  <a:ext cx="119285" cy="108160"/>
                </a:xfrm>
                <a:prstGeom prst="rect">
                  <a:avLst/>
                </a:prstGeom>
              </p:spPr>
            </p:pic>
            <p:pic>
              <p:nvPicPr>
                <p:cNvPr id="423" name="Picture 422">
                  <a:extLst>
                    <a:ext uri="{FF2B5EF4-FFF2-40B4-BE49-F238E27FC236}">
                      <a16:creationId xmlns:a16="http://schemas.microsoft.com/office/drawing/2014/main" id="{7E256F12-276A-4FCA-9BAE-B2B288817C9E}"/>
                    </a:ext>
                  </a:extLst>
                </p:cNvPr>
                <p:cNvPicPr>
                  <a:picLocks noChangeAspect="1"/>
                </p:cNvPicPr>
                <p:nvPr/>
              </p:nvPicPr>
              <p:blipFill>
                <a:blip r:embed="rId68"/>
                <a:stretch>
                  <a:fillRect/>
                </a:stretch>
              </p:blipFill>
              <p:spPr>
                <a:xfrm>
                  <a:off x="5022624" y="2225502"/>
                  <a:ext cx="104812" cy="94953"/>
                </a:xfrm>
                <a:prstGeom prst="rect">
                  <a:avLst/>
                </a:prstGeom>
              </p:spPr>
            </p:pic>
            <p:pic>
              <p:nvPicPr>
                <p:cNvPr id="424" name="Picture 423">
                  <a:extLst>
                    <a:ext uri="{FF2B5EF4-FFF2-40B4-BE49-F238E27FC236}">
                      <a16:creationId xmlns:a16="http://schemas.microsoft.com/office/drawing/2014/main" id="{610D43F2-44BE-4974-89CF-F32954BCE4A3}"/>
                    </a:ext>
                  </a:extLst>
                </p:cNvPr>
                <p:cNvPicPr>
                  <a:picLocks noChangeAspect="1"/>
                </p:cNvPicPr>
                <p:nvPr/>
              </p:nvPicPr>
              <p:blipFill>
                <a:blip r:embed="rId69"/>
                <a:stretch>
                  <a:fillRect/>
                </a:stretch>
              </p:blipFill>
              <p:spPr>
                <a:xfrm>
                  <a:off x="4792213" y="2102278"/>
                  <a:ext cx="69926" cy="80288"/>
                </a:xfrm>
                <a:prstGeom prst="rect">
                  <a:avLst/>
                </a:prstGeom>
              </p:spPr>
            </p:pic>
            <p:pic>
              <p:nvPicPr>
                <p:cNvPr id="425" name="図 379">
                  <a:extLst>
                    <a:ext uri="{FF2B5EF4-FFF2-40B4-BE49-F238E27FC236}">
                      <a16:creationId xmlns:a16="http://schemas.microsoft.com/office/drawing/2014/main" id="{C956330A-E0BF-4199-A78A-F738DFB23368}"/>
                    </a:ext>
                  </a:extLst>
                </p:cNvPr>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5194304" y="2230273"/>
                  <a:ext cx="92048" cy="92048"/>
                </a:xfrm>
                <a:prstGeom prst="rect">
                  <a:avLst/>
                </a:prstGeom>
              </p:spPr>
            </p:pic>
            <p:pic>
              <p:nvPicPr>
                <p:cNvPr id="426" name="Picture 10" descr="תוצאת תמונה עבור ‪azure kubernetes service‬‏">
                  <a:extLst>
                    <a:ext uri="{FF2B5EF4-FFF2-40B4-BE49-F238E27FC236}">
                      <a16:creationId xmlns:a16="http://schemas.microsoft.com/office/drawing/2014/main" id="{A075494C-C19F-4B4E-B6DB-7C87656E10AE}"/>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372087" y="2106976"/>
                  <a:ext cx="105249" cy="87365"/>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6" descr="Image result for Azure Files   icon">
                  <a:extLst>
                    <a:ext uri="{FF2B5EF4-FFF2-40B4-BE49-F238E27FC236}">
                      <a16:creationId xmlns:a16="http://schemas.microsoft.com/office/drawing/2014/main" id="{D43321CE-2CE6-471B-8341-DEDB5F6F2F75}"/>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040177" y="2108073"/>
                  <a:ext cx="98569" cy="87801"/>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427">
                  <a:extLst>
                    <a:ext uri="{FF2B5EF4-FFF2-40B4-BE49-F238E27FC236}">
                      <a16:creationId xmlns:a16="http://schemas.microsoft.com/office/drawing/2014/main" id="{2C581FCB-D71C-4496-A9EA-8112F9925B4B}"/>
                    </a:ext>
                  </a:extLst>
                </p:cNvPr>
                <p:cNvPicPr>
                  <a:picLocks noChangeAspect="1"/>
                </p:cNvPicPr>
                <p:nvPr/>
              </p:nvPicPr>
              <p:blipFill>
                <a:blip r:embed="rId73"/>
                <a:stretch>
                  <a:fillRect/>
                </a:stretch>
              </p:blipFill>
              <p:spPr>
                <a:xfrm>
                  <a:off x="4877311" y="2232208"/>
                  <a:ext cx="79238" cy="94750"/>
                </a:xfrm>
                <a:prstGeom prst="rect">
                  <a:avLst/>
                </a:prstGeom>
              </p:spPr>
            </p:pic>
            <p:pic>
              <p:nvPicPr>
                <p:cNvPr id="429" name="Picture 2" descr="Azure Blob File System | Drupal.org">
                  <a:extLst>
                    <a:ext uri="{FF2B5EF4-FFF2-40B4-BE49-F238E27FC236}">
                      <a16:creationId xmlns:a16="http://schemas.microsoft.com/office/drawing/2014/main" id="{9E9BF604-6F29-4527-BDC2-379DAC7BFC1E}"/>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196049" y="2103866"/>
                  <a:ext cx="95940" cy="9594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Why Use Azure DNS? | Aidan Finn, IT Pro">
                  <a:extLst>
                    <a:ext uri="{FF2B5EF4-FFF2-40B4-BE49-F238E27FC236}">
                      <a16:creationId xmlns:a16="http://schemas.microsoft.com/office/drawing/2014/main" id="{1791E00A-873C-4CD4-86A9-1AFFD5421C38}"/>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342603" y="2225998"/>
                  <a:ext cx="91120" cy="92257"/>
                </a:xfrm>
                <a:prstGeom prst="rect">
                  <a:avLst/>
                </a:prstGeom>
                <a:noFill/>
                <a:extLst>
                  <a:ext uri="{909E8E84-426E-40DD-AFC4-6F175D3DCCD1}">
                    <a14:hiddenFill xmlns:a14="http://schemas.microsoft.com/office/drawing/2010/main">
                      <a:solidFill>
                        <a:srgbClr val="FFFFFF"/>
                      </a:solidFill>
                    </a14:hiddenFill>
                  </a:ext>
                </a:extLst>
              </p:spPr>
            </p:pic>
            <p:grpSp>
              <p:nvGrpSpPr>
                <p:cNvPr id="431" name="Group 430">
                  <a:extLst>
                    <a:ext uri="{FF2B5EF4-FFF2-40B4-BE49-F238E27FC236}">
                      <a16:creationId xmlns:a16="http://schemas.microsoft.com/office/drawing/2014/main" id="{A98399D0-590E-4F80-8DCD-8324E2FA3CFF}"/>
                    </a:ext>
                  </a:extLst>
                </p:cNvPr>
                <p:cNvGrpSpPr/>
                <p:nvPr/>
              </p:nvGrpSpPr>
              <p:grpSpPr>
                <a:xfrm>
                  <a:off x="5481772" y="2260340"/>
                  <a:ext cx="138987" cy="33680"/>
                  <a:chOff x="6471914" y="3024719"/>
                  <a:chExt cx="188672" cy="45719"/>
                </a:xfrm>
                <a:solidFill>
                  <a:schemeClr val="tx1"/>
                </a:solidFill>
              </p:grpSpPr>
              <p:sp>
                <p:nvSpPr>
                  <p:cNvPr id="432" name="Oval 431">
                    <a:extLst>
                      <a:ext uri="{FF2B5EF4-FFF2-40B4-BE49-F238E27FC236}">
                        <a16:creationId xmlns:a16="http://schemas.microsoft.com/office/drawing/2014/main" id="{C8E4E5ED-EE4F-40C7-8F9D-AF6336186BE1}"/>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ED407609-79AD-43E1-9F42-17587AEC8D11}"/>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a:extLst>
                      <a:ext uri="{FF2B5EF4-FFF2-40B4-BE49-F238E27FC236}">
                        <a16:creationId xmlns:a16="http://schemas.microsoft.com/office/drawing/2014/main" id="{7794FCC3-4C6D-4D8E-81D2-7226E1DE4C1B}"/>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36" name="Picture 10" descr="תוצאת תמונה עבור ‪azure virtual machine logo‬‏">
                  <a:extLst>
                    <a:ext uri="{FF2B5EF4-FFF2-40B4-BE49-F238E27FC236}">
                      <a16:creationId xmlns:a16="http://schemas.microsoft.com/office/drawing/2014/main" id="{AEB2A826-52EE-4B53-B767-EA23C0835E5A}"/>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5772164" y="2177584"/>
                  <a:ext cx="112230" cy="95069"/>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12" descr="תוצאת תמונה עבור ‪azure virtual machine logo‬‏">
                  <a:extLst>
                    <a:ext uri="{FF2B5EF4-FFF2-40B4-BE49-F238E27FC236}">
                      <a16:creationId xmlns:a16="http://schemas.microsoft.com/office/drawing/2014/main" id="{2DEDD10B-5DD2-4F68-B029-6FCA67F67D5E}"/>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5941861" y="2181830"/>
                  <a:ext cx="102464" cy="86575"/>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descr="Image result for azure network icon">
                  <a:extLst>
                    <a:ext uri="{FF2B5EF4-FFF2-40B4-BE49-F238E27FC236}">
                      <a16:creationId xmlns:a16="http://schemas.microsoft.com/office/drawing/2014/main" id="{348AABE4-7EF8-4E96-BC18-DCEE0E30F38E}"/>
                    </a:ext>
                  </a:extLst>
                </p:cNvPr>
                <p:cNvPicPr>
                  <a:picLocks noChangeAspect="1" noChangeArrowheads="1"/>
                </p:cNvPicPr>
                <p:nvPr/>
              </p:nvPicPr>
              <p:blipFill>
                <a:blip r:embed="rId7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3373" y="2143456"/>
                  <a:ext cx="169887" cy="169887"/>
                </a:xfrm>
                <a:prstGeom prst="rect">
                  <a:avLst/>
                </a:prstGeom>
                <a:noFill/>
                <a:extLst>
                  <a:ext uri="{909E8E84-426E-40DD-AFC4-6F175D3DCCD1}">
                    <a14:hiddenFill xmlns:a14="http://schemas.microsoft.com/office/drawing/2010/main">
                      <a:solidFill>
                        <a:srgbClr val="FFFFFF"/>
                      </a:solidFill>
                    </a14:hiddenFill>
                  </a:ext>
                </a:extLst>
              </p:spPr>
            </p:pic>
            <p:pic>
              <p:nvPicPr>
                <p:cNvPr id="440" name="Graphic 51">
                  <a:extLst>
                    <a:ext uri="{FF2B5EF4-FFF2-40B4-BE49-F238E27FC236}">
                      <a16:creationId xmlns:a16="http://schemas.microsoft.com/office/drawing/2014/main" id="{8ACFE87F-5647-438B-A0C2-1910705AFD4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6619362" y="2163645"/>
                  <a:ext cx="117237" cy="117237"/>
                </a:xfrm>
                <a:prstGeom prst="rect">
                  <a:avLst/>
                </a:prstGeom>
              </p:spPr>
            </p:pic>
            <p:pic>
              <p:nvPicPr>
                <p:cNvPr id="441" name="Graphic 6">
                  <a:extLst>
                    <a:ext uri="{FF2B5EF4-FFF2-40B4-BE49-F238E27FC236}">
                      <a16:creationId xmlns:a16="http://schemas.microsoft.com/office/drawing/2014/main" id="{3949D873-2699-497C-9590-4ED417302D86}"/>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6324976" y="2153554"/>
                  <a:ext cx="139013" cy="139013"/>
                </a:xfrm>
                <a:prstGeom prst="rect">
                  <a:avLst/>
                </a:prstGeom>
              </p:spPr>
            </p:pic>
            <p:grpSp>
              <p:nvGrpSpPr>
                <p:cNvPr id="442" name="Group 441">
                  <a:extLst>
                    <a:ext uri="{FF2B5EF4-FFF2-40B4-BE49-F238E27FC236}">
                      <a16:creationId xmlns:a16="http://schemas.microsoft.com/office/drawing/2014/main" id="{D77AE8C8-9D71-4D07-9C46-4D8F493CC767}"/>
                    </a:ext>
                  </a:extLst>
                </p:cNvPr>
                <p:cNvGrpSpPr/>
                <p:nvPr/>
              </p:nvGrpSpPr>
              <p:grpSpPr>
                <a:xfrm>
                  <a:off x="6796602" y="2205590"/>
                  <a:ext cx="111177" cy="26952"/>
                  <a:chOff x="9272535" y="3213362"/>
                  <a:chExt cx="169251" cy="41031"/>
                </a:xfrm>
              </p:grpSpPr>
              <p:sp>
                <p:nvSpPr>
                  <p:cNvPr id="444" name="Oval 443">
                    <a:extLst>
                      <a:ext uri="{FF2B5EF4-FFF2-40B4-BE49-F238E27FC236}">
                        <a16:creationId xmlns:a16="http://schemas.microsoft.com/office/drawing/2014/main" id="{75507C9E-C1B6-4877-82B7-26E297F07B1F}"/>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5" name="Oval 444">
                    <a:extLst>
                      <a:ext uri="{FF2B5EF4-FFF2-40B4-BE49-F238E27FC236}">
                        <a16:creationId xmlns:a16="http://schemas.microsoft.com/office/drawing/2014/main" id="{A1D7F54F-7F3F-45AD-A2CF-64C0689899C2}"/>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6" name="Oval 445">
                    <a:extLst>
                      <a:ext uri="{FF2B5EF4-FFF2-40B4-BE49-F238E27FC236}">
                        <a16:creationId xmlns:a16="http://schemas.microsoft.com/office/drawing/2014/main" id="{63717BE5-D7E6-4194-B179-BE070F1E3540}"/>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3" name="Graphic 5">
                  <a:extLst>
                    <a:ext uri="{FF2B5EF4-FFF2-40B4-BE49-F238E27FC236}">
                      <a16:creationId xmlns:a16="http://schemas.microsoft.com/office/drawing/2014/main" id="{C8DD924B-6B06-4AAF-9DE3-7F66DFF5E858}"/>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6460701" y="2152767"/>
                  <a:ext cx="139013" cy="139013"/>
                </a:xfrm>
                <a:prstGeom prst="rect">
                  <a:avLst/>
                </a:prstGeom>
              </p:spPr>
            </p:pic>
            <p:pic>
              <p:nvPicPr>
                <p:cNvPr id="448" name="Picture 447">
                  <a:extLst>
                    <a:ext uri="{FF2B5EF4-FFF2-40B4-BE49-F238E27FC236}">
                      <a16:creationId xmlns:a16="http://schemas.microsoft.com/office/drawing/2014/main" id="{97563172-B58B-4395-B160-D30166A7D6EF}"/>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6456960" y="2417881"/>
                  <a:ext cx="282460" cy="168864"/>
                </a:xfrm>
                <a:prstGeom prst="rect">
                  <a:avLst/>
                </a:prstGeom>
              </p:spPr>
            </p:pic>
            <p:pic>
              <p:nvPicPr>
                <p:cNvPr id="449" name="Shape 458">
                  <a:extLst>
                    <a:ext uri="{FF2B5EF4-FFF2-40B4-BE49-F238E27FC236}">
                      <a16:creationId xmlns:a16="http://schemas.microsoft.com/office/drawing/2014/main" id="{2B2B45A5-7D9B-4569-85D5-22732CDC8C5F}"/>
                    </a:ext>
                  </a:extLst>
                </p:cNvPr>
                <p:cNvPicPr preferRelativeResize="0"/>
                <p:nvPr/>
              </p:nvPicPr>
              <p:blipFill rotWithShape="1">
                <a:blip r:embed="rId86">
                  <a:alphaModFix/>
                </a:blip>
                <a:srcRect r="85330"/>
                <a:stretch/>
              </p:blipFill>
              <p:spPr>
                <a:xfrm>
                  <a:off x="6816434" y="2354498"/>
                  <a:ext cx="288231" cy="250784"/>
                </a:xfrm>
                <a:prstGeom prst="rect">
                  <a:avLst/>
                </a:prstGeom>
                <a:noFill/>
                <a:ln>
                  <a:noFill/>
                </a:ln>
              </p:spPr>
            </p:pic>
            <p:grpSp>
              <p:nvGrpSpPr>
                <p:cNvPr id="450" name="Group 449">
                  <a:extLst>
                    <a:ext uri="{FF2B5EF4-FFF2-40B4-BE49-F238E27FC236}">
                      <a16:creationId xmlns:a16="http://schemas.microsoft.com/office/drawing/2014/main" id="{8A526BBD-5105-4B20-A50C-ECCCFCC7BAA5}"/>
                    </a:ext>
                  </a:extLst>
                </p:cNvPr>
                <p:cNvGrpSpPr/>
                <p:nvPr/>
              </p:nvGrpSpPr>
              <p:grpSpPr>
                <a:xfrm flipV="1">
                  <a:off x="7499964" y="2464121"/>
                  <a:ext cx="199735" cy="47130"/>
                  <a:chOff x="6620419" y="3107375"/>
                  <a:chExt cx="149722" cy="35332"/>
                </a:xfrm>
              </p:grpSpPr>
              <p:sp>
                <p:nvSpPr>
                  <p:cNvPr id="452" name="Oval 451">
                    <a:extLst>
                      <a:ext uri="{FF2B5EF4-FFF2-40B4-BE49-F238E27FC236}">
                        <a16:creationId xmlns:a16="http://schemas.microsoft.com/office/drawing/2014/main" id="{D7009890-3BE3-4D7D-9919-7FD7AB18B6BC}"/>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872F6435-29CC-4205-8A27-DD4D2D553E97}"/>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D834FFD7-ED04-4DCD-A60E-A25AB7B287B9}"/>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55" name="!! Enterprise">
                  <a:extLst>
                    <a:ext uri="{FF2B5EF4-FFF2-40B4-BE49-F238E27FC236}">
                      <a16:creationId xmlns:a16="http://schemas.microsoft.com/office/drawing/2014/main" id="{07EB053F-B6DD-48CD-B6B7-A48AECD655EB}"/>
                    </a:ext>
                    <a:ext uri="{C183D7F6-B498-43B3-948B-1728B52AA6E4}">
                      <adec:decorative xmlns:adec="http://schemas.microsoft.com/office/drawing/2017/decorative" val="1"/>
                    </a:ext>
                  </a:extLst>
                </p:cNvPr>
                <p:cNvPicPr>
                  <a:picLocks noChangeAspect="1"/>
                </p:cNvPicPr>
                <p:nvPr/>
              </p:nvPicPr>
              <p:blipFill>
                <a:blip r:embed="rId87"/>
                <a:stretch>
                  <a:fillRect/>
                </a:stretch>
              </p:blipFill>
              <p:spPr>
                <a:xfrm>
                  <a:off x="6123373" y="2349183"/>
                  <a:ext cx="261414" cy="261414"/>
                </a:xfrm>
                <a:prstGeom prst="rect">
                  <a:avLst/>
                </a:prstGeom>
              </p:spPr>
            </p:pic>
          </p:grpSp>
        </p:grpSp>
        <p:pic>
          <p:nvPicPr>
            <p:cNvPr id="23" name="Picture 22">
              <a:extLst>
                <a:ext uri="{FF2B5EF4-FFF2-40B4-BE49-F238E27FC236}">
                  <a16:creationId xmlns:a16="http://schemas.microsoft.com/office/drawing/2014/main" id="{313CC21B-5CC5-41F9-948E-6E88CAD921C9}"/>
                </a:ext>
              </a:extLst>
            </p:cNvPr>
            <p:cNvPicPr>
              <a:picLocks noChangeAspect="1"/>
            </p:cNvPicPr>
            <p:nvPr/>
          </p:nvPicPr>
          <p:blipFill>
            <a:blip r:embed="rId49"/>
            <a:stretch>
              <a:fillRect/>
            </a:stretch>
          </p:blipFill>
          <p:spPr>
            <a:xfrm>
              <a:off x="8445846" y="2624902"/>
              <a:ext cx="261414" cy="262228"/>
            </a:xfrm>
            <a:prstGeom prst="rect">
              <a:avLst/>
            </a:prstGeom>
          </p:spPr>
        </p:pic>
      </p:grpSp>
      <p:cxnSp>
        <p:nvCxnSpPr>
          <p:cNvPr id="321" name="Straight Arrow Connector 320">
            <a:extLst>
              <a:ext uri="{FF2B5EF4-FFF2-40B4-BE49-F238E27FC236}">
                <a16:creationId xmlns:a16="http://schemas.microsoft.com/office/drawing/2014/main" id="{DCC6CF02-65D2-46A5-8D99-253E383F2931}"/>
              </a:ext>
              <a:ext uri="{C183D7F6-B498-43B3-948B-1728B52AA6E4}">
                <adec:decorative xmlns:adec="http://schemas.microsoft.com/office/drawing/2017/decorative" val="1"/>
              </a:ext>
            </a:extLst>
          </p:cNvPr>
          <p:cNvCxnSpPr>
            <a:cxnSpLocks/>
          </p:cNvCxnSpPr>
          <p:nvPr/>
        </p:nvCxnSpPr>
        <p:spPr bwMode="auto">
          <a:xfrm flipH="1" flipV="1">
            <a:off x="4240158" y="2910273"/>
            <a:ext cx="258523" cy="243963"/>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0E5318FC-02FF-4D18-89BE-E15861905524}"/>
              </a:ext>
              <a:ext uri="{C183D7F6-B498-43B3-948B-1728B52AA6E4}">
                <adec:decorative xmlns:adec="http://schemas.microsoft.com/office/drawing/2017/decorative" val="1"/>
              </a:ext>
            </a:extLst>
          </p:cNvPr>
          <p:cNvCxnSpPr>
            <a:cxnSpLocks/>
          </p:cNvCxnSpPr>
          <p:nvPr/>
        </p:nvCxnSpPr>
        <p:spPr bwMode="auto">
          <a:xfrm flipV="1">
            <a:off x="6442639" y="2910273"/>
            <a:ext cx="258523" cy="243963"/>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EA1BA19-1F52-4D50-8504-AA488BB95591}"/>
              </a:ext>
            </a:extLst>
          </p:cNvPr>
          <p:cNvGrpSpPr/>
          <p:nvPr/>
        </p:nvGrpSpPr>
        <p:grpSpPr>
          <a:xfrm>
            <a:off x="2937908" y="4673173"/>
            <a:ext cx="1887089" cy="714769"/>
            <a:chOff x="2937908" y="4673173"/>
            <a:chExt cx="1887089" cy="714769"/>
          </a:xfrm>
        </p:grpSpPr>
        <p:grpSp>
          <p:nvGrpSpPr>
            <p:cNvPr id="306" name="Group 305">
              <a:extLst>
                <a:ext uri="{FF2B5EF4-FFF2-40B4-BE49-F238E27FC236}">
                  <a16:creationId xmlns:a16="http://schemas.microsoft.com/office/drawing/2014/main" id="{392D6F75-8F13-4494-BA40-DB059A6AB545}"/>
                </a:ext>
              </a:extLst>
            </p:cNvPr>
            <p:cNvGrpSpPr/>
            <p:nvPr/>
          </p:nvGrpSpPr>
          <p:grpSpPr>
            <a:xfrm>
              <a:off x="2937908" y="4673173"/>
              <a:ext cx="1887089" cy="714769"/>
              <a:chOff x="2938463" y="3907199"/>
              <a:chExt cx="1887089" cy="714769"/>
            </a:xfrm>
          </p:grpSpPr>
          <p:sp>
            <p:nvSpPr>
              <p:cNvPr id="308" name="Rectangle 307">
                <a:extLst>
                  <a:ext uri="{FF2B5EF4-FFF2-40B4-BE49-F238E27FC236}">
                    <a16:creationId xmlns:a16="http://schemas.microsoft.com/office/drawing/2014/main" id="{A4CB6DA2-A749-4323-8E30-B6F9CFDE24BF}"/>
                  </a:ext>
                </a:extLst>
              </p:cNvPr>
              <p:cNvSpPr/>
              <p:nvPr/>
            </p:nvSpPr>
            <p:spPr>
              <a:xfrm>
                <a:off x="2938463" y="3923789"/>
                <a:ext cx="1395550" cy="69817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Threat Intelligence</a:t>
                </a:r>
              </a:p>
            </p:txBody>
          </p:sp>
          <p:cxnSp>
            <p:nvCxnSpPr>
              <p:cNvPr id="310" name="Straight Arrow Connector 309">
                <a:extLst>
                  <a:ext uri="{FF2B5EF4-FFF2-40B4-BE49-F238E27FC236}">
                    <a16:creationId xmlns:a16="http://schemas.microsoft.com/office/drawing/2014/main" id="{1015DD9F-AB25-4DE4-B453-F6869662EE67}"/>
                  </a:ext>
                </a:extLst>
              </p:cNvPr>
              <p:cNvCxnSpPr>
                <a:cxnSpLocks/>
                <a:stCxn id="308" idx="3"/>
              </p:cNvCxnSpPr>
              <p:nvPr/>
            </p:nvCxnSpPr>
            <p:spPr>
              <a:xfrm flipV="1">
                <a:off x="4334013" y="3907199"/>
                <a:ext cx="491539" cy="3656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68" name="Slide Zoom 67">
                  <a:extLst>
                    <a:ext uri="{FF2B5EF4-FFF2-40B4-BE49-F238E27FC236}">
                      <a16:creationId xmlns:a16="http://schemas.microsoft.com/office/drawing/2014/main" id="{3DBEE0D2-5CDA-4FAF-A4AE-5BFEFABF23F9}"/>
                    </a:ext>
                  </a:extLst>
                </p:cNvPr>
                <p:cNvGraphicFramePr>
                  <a:graphicFrameLocks noChangeAspect="1"/>
                </p:cNvGraphicFramePr>
                <p:nvPr/>
              </p:nvGraphicFramePr>
              <p:xfrm>
                <a:off x="3258273" y="4892798"/>
                <a:ext cx="746988" cy="420180"/>
              </p:xfrm>
              <a:graphic>
                <a:graphicData uri="http://schemas.microsoft.com/office/powerpoint/2016/slidezoom">
                  <pslz:sldZm>
                    <pslz:sldZmObj sldId="2147468998" cId="3344201490">
                      <pslz:zmPr id="{8D61F3B3-5267-49FE-90E6-C183ECDF3803}" transitionDur="1000">
                        <p166:blipFill xmlns:p166="http://schemas.microsoft.com/office/powerpoint/2016/6/main">
                          <a:blip r:embed="rId45"/>
                          <a:stretch>
                            <a:fillRect/>
                          </a:stretch>
                        </p166:blipFill>
                        <p166:spPr xmlns:p166="http://schemas.microsoft.com/office/powerpoint/2016/6/main">
                          <a:xfrm>
                            <a:off x="0" y="0"/>
                            <a:ext cx="746988" cy="42018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lz:zmPr>
                    </pslz:sldZmObj>
                  </pslz:sldZm>
                </a:graphicData>
              </a:graphic>
            </p:graphicFrame>
          </mc:Choice>
          <mc:Fallback xmlns="">
            <p:pic>
              <p:nvPicPr>
                <p:cNvPr id="68" name="Slide Zoom 67">
                  <a:hlinkClick r:id="rId88" action="ppaction://hlinksldjump"/>
                  <a:extLst>
                    <a:ext uri="{FF2B5EF4-FFF2-40B4-BE49-F238E27FC236}">
                      <a16:creationId xmlns:a16="http://schemas.microsoft.com/office/drawing/2014/main" id="{3DBEE0D2-5CDA-4FAF-A4AE-5BFEFABF23F9}"/>
                    </a:ext>
                  </a:extLst>
                </p:cNvPr>
                <p:cNvPicPr>
                  <a:picLocks noGrp="1" noRot="1" noChangeAspect="1" noMove="1" noResize="1" noEditPoints="1" noAdjustHandles="1" noChangeArrowheads="1" noChangeShapeType="1"/>
                </p:cNvPicPr>
                <p:nvPr/>
              </p:nvPicPr>
              <p:blipFill>
                <a:blip r:embed="rId89"/>
                <a:stretch>
                  <a:fillRect/>
                </a:stretch>
              </p:blipFill>
              <p:spPr>
                <a:xfrm>
                  <a:off x="3258273" y="4892798"/>
                  <a:ext cx="746988" cy="42018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grpSp>
      <p:grpSp>
        <p:nvGrpSpPr>
          <p:cNvPr id="77" name="Group 76">
            <a:extLst>
              <a:ext uri="{FF2B5EF4-FFF2-40B4-BE49-F238E27FC236}">
                <a16:creationId xmlns:a16="http://schemas.microsoft.com/office/drawing/2014/main" id="{8907B97F-A359-4D8C-AFBE-01AD8A49E623}"/>
              </a:ext>
            </a:extLst>
          </p:cNvPr>
          <p:cNvGrpSpPr/>
          <p:nvPr/>
        </p:nvGrpSpPr>
        <p:grpSpPr>
          <a:xfrm>
            <a:off x="4974648" y="4759899"/>
            <a:ext cx="1088264" cy="660446"/>
            <a:chOff x="4974648" y="4759899"/>
            <a:chExt cx="1088264" cy="660446"/>
          </a:xfrm>
        </p:grpSpPr>
        <p:sp>
          <p:nvSpPr>
            <p:cNvPr id="461" name="Rounded Rectangle 204">
              <a:extLst>
                <a:ext uri="{FF2B5EF4-FFF2-40B4-BE49-F238E27FC236}">
                  <a16:creationId xmlns:a16="http://schemas.microsoft.com/office/drawing/2014/main" id="{E68D1054-DE4F-43C4-90B1-5B411CE741AA}"/>
                </a:ext>
                <a:ext uri="{C183D7F6-B498-43B3-948B-1728B52AA6E4}">
                  <adec:decorative xmlns:adec="http://schemas.microsoft.com/office/drawing/2017/decorative" val="1"/>
                </a:ext>
              </a:extLst>
            </p:cNvPr>
            <p:cNvSpPr/>
            <p:nvPr/>
          </p:nvSpPr>
          <p:spPr bwMode="auto">
            <a:xfrm>
              <a:off x="4974648" y="4759899"/>
              <a:ext cx="1088264" cy="660446"/>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45720" rIns="4572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Identity as a Service</a:t>
              </a:r>
            </a:p>
          </p:txBody>
        </p:sp>
        <mc:AlternateContent xmlns:mc="http://schemas.openxmlformats.org/markup-compatibility/2006" xmlns:pslz="http://schemas.microsoft.com/office/powerpoint/2016/slidezoom">
          <mc:Choice Requires="pslz">
            <p:graphicFrame>
              <p:nvGraphicFramePr>
                <p:cNvPr id="69" name="Slide Zoom 68">
                  <a:extLst>
                    <a:ext uri="{FF2B5EF4-FFF2-40B4-BE49-F238E27FC236}">
                      <a16:creationId xmlns:a16="http://schemas.microsoft.com/office/drawing/2014/main" id="{FF4701A1-3324-4B75-B754-45F791569C4D}"/>
                    </a:ext>
                  </a:extLst>
                </p:cNvPr>
                <p:cNvGraphicFramePr>
                  <a:graphicFrameLocks noChangeAspect="1"/>
                </p:cNvGraphicFramePr>
                <p:nvPr/>
              </p:nvGraphicFramePr>
              <p:xfrm>
                <a:off x="5164346" y="4958963"/>
                <a:ext cx="682632" cy="383980"/>
              </p:xfrm>
              <a:graphic>
                <a:graphicData uri="http://schemas.microsoft.com/office/powerpoint/2016/slidezoom">
                  <pslz:sldZm>
                    <pslz:sldZmObj sldId="2147468993" cId="3773554425">
                      <pslz:zmPr id="{86C0FEAB-1A9D-47F0-8E5D-5467989FDD2F}" transitionDur="1000">
                        <p166:blipFill xmlns:p166="http://schemas.microsoft.com/office/powerpoint/2016/6/main">
                          <a:blip r:embed="rId90"/>
                          <a:stretch>
                            <a:fillRect/>
                          </a:stretch>
                        </p166:blipFill>
                        <p166:spPr xmlns:p166="http://schemas.microsoft.com/office/powerpoint/2016/6/main">
                          <a:xfrm>
                            <a:off x="0" y="0"/>
                            <a:ext cx="682632" cy="383980"/>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xmlns="">
            <p:pic>
              <p:nvPicPr>
                <p:cNvPr id="69" name="Slide Zoom 68">
                  <a:hlinkClick r:id="rId91" action="ppaction://hlinksldjump"/>
                  <a:extLst>
                    <a:ext uri="{FF2B5EF4-FFF2-40B4-BE49-F238E27FC236}">
                      <a16:creationId xmlns:a16="http://schemas.microsoft.com/office/drawing/2014/main" id="{FF4701A1-3324-4B75-B754-45F791569C4D}"/>
                    </a:ext>
                  </a:extLst>
                </p:cNvPr>
                <p:cNvPicPr>
                  <a:picLocks noGrp="1" noRot="1" noChangeAspect="1" noMove="1" noResize="1" noEditPoints="1" noAdjustHandles="1" noChangeArrowheads="1" noChangeShapeType="1"/>
                </p:cNvPicPr>
                <p:nvPr/>
              </p:nvPicPr>
              <p:blipFill>
                <a:blip r:embed="rId92"/>
                <a:stretch>
                  <a:fillRect/>
                </a:stretch>
              </p:blipFill>
              <p:spPr>
                <a:xfrm>
                  <a:off x="5164346" y="4958963"/>
                  <a:ext cx="682632" cy="383980"/>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p:grpSp>
      <p:sp>
        <p:nvSpPr>
          <p:cNvPr id="81" name="Right Brace 80">
            <a:extLst>
              <a:ext uri="{FF2B5EF4-FFF2-40B4-BE49-F238E27FC236}">
                <a16:creationId xmlns:a16="http://schemas.microsoft.com/office/drawing/2014/main" id="{523B476F-9174-4D86-85C0-2E9C203E72C5}"/>
              </a:ext>
            </a:extLst>
          </p:cNvPr>
          <p:cNvSpPr/>
          <p:nvPr/>
        </p:nvSpPr>
        <p:spPr>
          <a:xfrm>
            <a:off x="10330296" y="4359413"/>
            <a:ext cx="130711" cy="660699"/>
          </a:xfrm>
          <a:prstGeom prst="rightBrace">
            <a:avLst>
              <a:gd name="adj1" fmla="val 0"/>
              <a:gd name="adj2" fmla="val 50000"/>
            </a:avLst>
          </a:prstGeom>
          <a:ln>
            <a:solidFill>
              <a:srgbClr val="CFCFC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62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outVertic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0"/>
                                        </p:tgtEl>
                                        <p:attrNameLst>
                                          <p:attrName>style.visibility</p:attrName>
                                        </p:attrNameLst>
                                      </p:cBhvr>
                                      <p:to>
                                        <p:strVal val="visible"/>
                                      </p:to>
                                    </p:set>
                                    <p:animEffect transition="in" filter="wipe(down)">
                                      <p:cBhvr>
                                        <p:cTn id="19" dur="500"/>
                                        <p:tgtEl>
                                          <p:spTgt spid="47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69"/>
                                        </p:tgtEl>
                                        <p:attrNameLst>
                                          <p:attrName>style.visibility</p:attrName>
                                        </p:attrNameLst>
                                      </p:cBhvr>
                                      <p:to>
                                        <p:strVal val="visible"/>
                                      </p:to>
                                    </p:set>
                                    <p:animEffect transition="in" filter="wipe(up)">
                                      <p:cBhvr>
                                        <p:cTn id="22" dur="500"/>
                                        <p:tgtEl>
                                          <p:spTgt spid="46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11"/>
                                        </p:tgtEl>
                                        <p:attrNameLst>
                                          <p:attrName>style.visibility</p:attrName>
                                        </p:attrNameLst>
                                      </p:cBhvr>
                                      <p:to>
                                        <p:strVal val="visible"/>
                                      </p:to>
                                    </p:set>
                                    <p:animEffect transition="in" filter="wipe(left)">
                                      <p:cBhvr>
                                        <p:cTn id="25" dur="500"/>
                                        <p:tgtEl>
                                          <p:spTgt spid="31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33"/>
                                        </p:tgtEl>
                                        <p:attrNameLst>
                                          <p:attrName>style.visibility</p:attrName>
                                        </p:attrNameLst>
                                      </p:cBhvr>
                                      <p:to>
                                        <p:strVal val="visible"/>
                                      </p:to>
                                    </p:set>
                                    <p:animEffect transition="in" filter="fade">
                                      <p:cBhvr>
                                        <p:cTn id="29" dur="500"/>
                                        <p:tgtEl>
                                          <p:spTgt spid="333"/>
                                        </p:tgtEl>
                                      </p:cBhvr>
                                    </p:animEffect>
                                  </p:childTnLst>
                                </p:cTn>
                              </p:par>
                              <p:par>
                                <p:cTn id="30" presetID="10" presetClass="entr" presetSubtype="0" fill="hold" nodeType="withEffect">
                                  <p:stCondLst>
                                    <p:cond delay="0"/>
                                  </p:stCondLst>
                                  <p:childTnLst>
                                    <p:set>
                                      <p:cBhvr>
                                        <p:cTn id="31" dur="1" fill="hold">
                                          <p:stCondLst>
                                            <p:cond delay="0"/>
                                          </p:stCondLst>
                                        </p:cTn>
                                        <p:tgtEl>
                                          <p:spTgt spid="565"/>
                                        </p:tgtEl>
                                        <p:attrNameLst>
                                          <p:attrName>style.visibility</p:attrName>
                                        </p:attrNameLst>
                                      </p:cBhvr>
                                      <p:to>
                                        <p:strVal val="visible"/>
                                      </p:to>
                                    </p:set>
                                    <p:animEffect transition="in" filter="fade">
                                      <p:cBhvr>
                                        <p:cTn id="32" dur="500"/>
                                        <p:tgtEl>
                                          <p:spTgt spid="565"/>
                                        </p:tgtEl>
                                      </p:cBhvr>
                                    </p:animEffect>
                                  </p:childTnLst>
                                </p:cTn>
                              </p:par>
                              <p:par>
                                <p:cTn id="33" presetID="10" presetClass="entr" presetSubtype="0" fill="hold" nodeType="withEffect">
                                  <p:stCondLst>
                                    <p:cond delay="0"/>
                                  </p:stCondLst>
                                  <p:childTnLst>
                                    <p:set>
                                      <p:cBhvr>
                                        <p:cTn id="34" dur="1" fill="hold">
                                          <p:stCondLst>
                                            <p:cond delay="0"/>
                                          </p:stCondLst>
                                        </p:cTn>
                                        <p:tgtEl>
                                          <p:spTgt spid="566"/>
                                        </p:tgtEl>
                                        <p:attrNameLst>
                                          <p:attrName>style.visibility</p:attrName>
                                        </p:attrNameLst>
                                      </p:cBhvr>
                                      <p:to>
                                        <p:strVal val="visible"/>
                                      </p:to>
                                    </p:set>
                                    <p:animEffect transition="in" filter="fade">
                                      <p:cBhvr>
                                        <p:cTn id="35" dur="500"/>
                                        <p:tgtEl>
                                          <p:spTgt spid="566"/>
                                        </p:tgtEl>
                                      </p:cBhvr>
                                    </p:animEffect>
                                  </p:childTnLst>
                                </p:cTn>
                              </p:par>
                              <p:par>
                                <p:cTn id="36" presetID="10" presetClass="entr" presetSubtype="0" fill="hold" nodeType="withEffect">
                                  <p:stCondLst>
                                    <p:cond delay="0"/>
                                  </p:stCondLst>
                                  <p:childTnLst>
                                    <p:set>
                                      <p:cBhvr>
                                        <p:cTn id="37" dur="1" fill="hold">
                                          <p:stCondLst>
                                            <p:cond delay="0"/>
                                          </p:stCondLst>
                                        </p:cTn>
                                        <p:tgtEl>
                                          <p:spTgt spid="567"/>
                                        </p:tgtEl>
                                        <p:attrNameLst>
                                          <p:attrName>style.visibility</p:attrName>
                                        </p:attrNameLst>
                                      </p:cBhvr>
                                      <p:to>
                                        <p:strVal val="visible"/>
                                      </p:to>
                                    </p:set>
                                    <p:animEffect transition="in" filter="fade">
                                      <p:cBhvr>
                                        <p:cTn id="38" dur="500"/>
                                        <p:tgtEl>
                                          <p:spTgt spid="567"/>
                                        </p:tgtEl>
                                      </p:cBhvr>
                                    </p:animEffect>
                                  </p:childTnLst>
                                </p:cTn>
                              </p:par>
                              <p:par>
                                <p:cTn id="39" presetID="10" presetClass="entr" presetSubtype="0" fill="hold" nodeType="withEffect">
                                  <p:stCondLst>
                                    <p:cond delay="0"/>
                                  </p:stCondLst>
                                  <p:childTnLst>
                                    <p:set>
                                      <p:cBhvr>
                                        <p:cTn id="40" dur="1" fill="hold">
                                          <p:stCondLst>
                                            <p:cond delay="0"/>
                                          </p:stCondLst>
                                        </p:cTn>
                                        <p:tgtEl>
                                          <p:spTgt spid="321"/>
                                        </p:tgtEl>
                                        <p:attrNameLst>
                                          <p:attrName>style.visibility</p:attrName>
                                        </p:attrNameLst>
                                      </p:cBhvr>
                                      <p:to>
                                        <p:strVal val="visible"/>
                                      </p:to>
                                    </p:set>
                                    <p:animEffect transition="in" filter="fade">
                                      <p:cBhvr>
                                        <p:cTn id="41" dur="500"/>
                                        <p:tgtEl>
                                          <p:spTgt spid="321"/>
                                        </p:tgtEl>
                                      </p:cBhvr>
                                    </p:animEffect>
                                  </p:childTnLst>
                                </p:cTn>
                              </p:par>
                              <p:par>
                                <p:cTn id="42" presetID="10" presetClass="entr" presetSubtype="0" fill="hold" nodeType="withEffect">
                                  <p:stCondLst>
                                    <p:cond delay="0"/>
                                  </p:stCondLst>
                                  <p:childTnLst>
                                    <p:set>
                                      <p:cBhvr>
                                        <p:cTn id="43" dur="1" fill="hold">
                                          <p:stCondLst>
                                            <p:cond delay="0"/>
                                          </p:stCondLst>
                                        </p:cTn>
                                        <p:tgtEl>
                                          <p:spTgt spid="324"/>
                                        </p:tgtEl>
                                        <p:attrNameLst>
                                          <p:attrName>style.visibility</p:attrName>
                                        </p:attrNameLst>
                                      </p:cBhvr>
                                      <p:to>
                                        <p:strVal val="visible"/>
                                      </p:to>
                                    </p:set>
                                    <p:animEffect transition="in" filter="fade">
                                      <p:cBhvr>
                                        <p:cTn id="44" dur="500"/>
                                        <p:tgtEl>
                                          <p:spTgt spid="32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14"/>
                                        </p:tgtEl>
                                        <p:attrNameLst>
                                          <p:attrName>style.visibility</p:attrName>
                                        </p:attrNameLst>
                                      </p:cBhvr>
                                      <p:to>
                                        <p:strVal val="visible"/>
                                      </p:to>
                                    </p:set>
                                    <p:animEffect transition="in" filter="wipe(up)">
                                      <p:cBhvr>
                                        <p:cTn id="47" dur="500"/>
                                        <p:tgtEl>
                                          <p:spTgt spid="31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20"/>
                                        </p:tgtEl>
                                        <p:attrNameLst>
                                          <p:attrName>style.visibility</p:attrName>
                                        </p:attrNameLst>
                                      </p:cBhvr>
                                      <p:to>
                                        <p:strVal val="visible"/>
                                      </p:to>
                                    </p:set>
                                    <p:animEffect transition="in" filter="wipe(down)">
                                      <p:cBhvr>
                                        <p:cTn id="50" dur="500"/>
                                        <p:tgtEl>
                                          <p:spTgt spid="320"/>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250"/>
                                        <p:tgtEl>
                                          <p:spTgt spid="312"/>
                                        </p:tgtEl>
                                      </p:cBhvr>
                                    </p:animEffect>
                                  </p:childTnLst>
                                </p:cTn>
                              </p:par>
                              <p:par>
                                <p:cTn id="59" presetID="22" presetClass="entr" presetSubtype="8" fill="hold" nodeType="withEffect">
                                  <p:stCondLst>
                                    <p:cond delay="250"/>
                                  </p:stCondLst>
                                  <p:childTnLst>
                                    <p:set>
                                      <p:cBhvr>
                                        <p:cTn id="60" dur="1" fill="hold">
                                          <p:stCondLst>
                                            <p:cond delay="0"/>
                                          </p:stCondLst>
                                        </p:cTn>
                                        <p:tgtEl>
                                          <p:spTgt spid="61"/>
                                        </p:tgtEl>
                                        <p:attrNameLst>
                                          <p:attrName>style.visibility</p:attrName>
                                        </p:attrNameLst>
                                      </p:cBhvr>
                                      <p:to>
                                        <p:strVal val="visible"/>
                                      </p:to>
                                    </p:set>
                                    <p:animEffect transition="in" filter="wipe(left)">
                                      <p:cBhvr>
                                        <p:cTn id="61" dur="500"/>
                                        <p:tgtEl>
                                          <p:spTgt spid="61"/>
                                        </p:tgtEl>
                                      </p:cBhvr>
                                    </p:animEffect>
                                  </p:childTnLst>
                                </p:cTn>
                              </p:par>
                              <p:par>
                                <p:cTn id="62" presetID="22" presetClass="entr" presetSubtype="8" fill="hold" nodeType="withEffect">
                                  <p:stCondLst>
                                    <p:cond delay="500"/>
                                  </p:stCondLst>
                                  <p:childTnLst>
                                    <p:set>
                                      <p:cBhvr>
                                        <p:cTn id="63" dur="1" fill="hold">
                                          <p:stCondLst>
                                            <p:cond delay="0"/>
                                          </p:stCondLst>
                                        </p:cTn>
                                        <p:tgtEl>
                                          <p:spTgt spid="456"/>
                                        </p:tgtEl>
                                        <p:attrNameLst>
                                          <p:attrName>style.visibility</p:attrName>
                                        </p:attrNameLst>
                                      </p:cBhvr>
                                      <p:to>
                                        <p:strVal val="visible"/>
                                      </p:to>
                                    </p:set>
                                    <p:animEffect transition="in" filter="wipe(left)">
                                      <p:cBhvr>
                                        <p:cTn id="64" dur="500"/>
                                        <p:tgtEl>
                                          <p:spTgt spid="456"/>
                                        </p:tgtEl>
                                      </p:cBhvr>
                                    </p:animEffect>
                                  </p:childTnLst>
                                </p:cTn>
                              </p:par>
                              <p:par>
                                <p:cTn id="65" presetID="22" presetClass="entr" presetSubtype="8" fill="hold" nodeType="withEffect">
                                  <p:stCondLst>
                                    <p:cond delay="750"/>
                                  </p:stCondLst>
                                  <p:childTnLst>
                                    <p:set>
                                      <p:cBhvr>
                                        <p:cTn id="66" dur="1" fill="hold">
                                          <p:stCondLst>
                                            <p:cond delay="0"/>
                                          </p:stCondLst>
                                        </p:cTn>
                                        <p:tgtEl>
                                          <p:spTgt spid="75"/>
                                        </p:tgtEl>
                                        <p:attrNameLst>
                                          <p:attrName>style.visibility</p:attrName>
                                        </p:attrNameLst>
                                      </p:cBhvr>
                                      <p:to>
                                        <p:strVal val="visible"/>
                                      </p:to>
                                    </p:set>
                                    <p:animEffect transition="in" filter="wipe(left)">
                                      <p:cBhvr>
                                        <p:cTn id="67" dur="500"/>
                                        <p:tgtEl>
                                          <p:spTgt spid="7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250"/>
                                        <p:tgtEl>
                                          <p:spTgt spid="54"/>
                                        </p:tgtEl>
                                      </p:cBhvr>
                                    </p:animEffect>
                                  </p:childTnLst>
                                </p:cTn>
                              </p:par>
                            </p:childTnLst>
                          </p:cTn>
                        </p:par>
                        <p:par>
                          <p:cTn id="73" fill="hold">
                            <p:stCondLst>
                              <p:cond delay="250"/>
                            </p:stCondLst>
                            <p:childTnLst>
                              <p:par>
                                <p:cTn id="74" presetID="22" presetClass="entr" presetSubtype="8" fill="hold" grpId="0" nodeType="after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wipe(left)">
                                      <p:cBhvr>
                                        <p:cTn id="76" dur="500"/>
                                        <p:tgtEl>
                                          <p:spTgt spid="62"/>
                                        </p:tgtEl>
                                      </p:cBhvr>
                                    </p:animEffect>
                                  </p:childTnLst>
                                </p:cTn>
                              </p:par>
                            </p:childTnLst>
                          </p:cTn>
                        </p:par>
                        <p:par>
                          <p:cTn id="77" fill="hold">
                            <p:stCondLst>
                              <p:cond delay="750"/>
                            </p:stCondLst>
                            <p:childTnLst>
                              <p:par>
                                <p:cTn id="78" presetID="10" presetClass="entr" presetSubtype="0" fill="hold" nodeType="after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par>
                          <p:cTn id="81" fill="hold">
                            <p:stCondLst>
                              <p:cond delay="1250"/>
                            </p:stCondLst>
                            <p:childTnLst>
                              <p:par>
                                <p:cTn id="82" presetID="10" presetClass="entr" presetSubtype="0" fill="hold" nodeType="after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fade">
                                      <p:cBhvr>
                                        <p:cTn id="84" dur="500"/>
                                        <p:tgtEl>
                                          <p:spTgt spid="77"/>
                                        </p:tgtEl>
                                      </p:cBhvr>
                                    </p:animEffect>
                                  </p:childTnLst>
                                </p:cTn>
                              </p:par>
                            </p:childTnLst>
                          </p:cTn>
                        </p:par>
                        <p:par>
                          <p:cTn id="85" fill="hold">
                            <p:stCondLst>
                              <p:cond delay="1750"/>
                            </p:stCondLst>
                            <p:childTnLst>
                              <p:par>
                                <p:cTn id="86" presetID="22" presetClass="entr" presetSubtype="8" fill="hold" grpId="0" nodeType="afterEffect">
                                  <p:stCondLst>
                                    <p:cond delay="0"/>
                                  </p:stCondLst>
                                  <p:childTnLst>
                                    <p:set>
                                      <p:cBhvr>
                                        <p:cTn id="87" dur="1" fill="hold">
                                          <p:stCondLst>
                                            <p:cond delay="0"/>
                                          </p:stCondLst>
                                        </p:cTn>
                                        <p:tgtEl>
                                          <p:spTgt spid="467"/>
                                        </p:tgtEl>
                                        <p:attrNameLst>
                                          <p:attrName>style.visibility</p:attrName>
                                        </p:attrNameLst>
                                      </p:cBhvr>
                                      <p:to>
                                        <p:strVal val="visible"/>
                                      </p:to>
                                    </p:set>
                                    <p:animEffect transition="in" filter="wipe(left)">
                                      <p:cBhvr>
                                        <p:cTn id="88" dur="120"/>
                                        <p:tgtEl>
                                          <p:spTgt spid="467"/>
                                        </p:tgtEl>
                                      </p:cBhvr>
                                    </p:animEffect>
                                  </p:childTnLst>
                                </p:cTn>
                              </p:par>
                            </p:childTnLst>
                          </p:cTn>
                        </p:par>
                        <p:par>
                          <p:cTn id="89" fill="hold">
                            <p:stCondLst>
                              <p:cond delay="1870"/>
                            </p:stCondLst>
                            <p:childTnLst>
                              <p:par>
                                <p:cTn id="90" presetID="10" presetClass="entr" presetSubtype="0" fill="hold" grpId="0" nodeType="afterEffect">
                                  <p:stCondLst>
                                    <p:cond delay="0"/>
                                  </p:stCondLst>
                                  <p:childTnLst>
                                    <p:set>
                                      <p:cBhvr>
                                        <p:cTn id="91" dur="1" fill="hold">
                                          <p:stCondLst>
                                            <p:cond delay="0"/>
                                          </p:stCondLst>
                                        </p:cTn>
                                        <p:tgtEl>
                                          <p:spTgt spid="384"/>
                                        </p:tgtEl>
                                        <p:attrNameLst>
                                          <p:attrName>style.visibility</p:attrName>
                                        </p:attrNameLst>
                                      </p:cBhvr>
                                      <p:to>
                                        <p:strVal val="visible"/>
                                      </p:to>
                                    </p:set>
                                    <p:animEffect transition="in" filter="fade">
                                      <p:cBhvr>
                                        <p:cTn id="92" dur="120"/>
                                        <p:tgtEl>
                                          <p:spTgt spid="384"/>
                                        </p:tgtEl>
                                      </p:cBhvr>
                                    </p:animEffect>
                                  </p:childTnLst>
                                </p:cTn>
                              </p:par>
                            </p:childTnLst>
                          </p:cTn>
                        </p:par>
                        <p:par>
                          <p:cTn id="93" fill="hold">
                            <p:stCondLst>
                              <p:cond delay="1990"/>
                            </p:stCondLst>
                            <p:childTnLst>
                              <p:par>
                                <p:cTn id="94" presetID="10" presetClass="entr" presetSubtype="0" fill="hold" grpId="0" nodeType="after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120"/>
                                        <p:tgtEl>
                                          <p:spTgt spid="48"/>
                                        </p:tgtEl>
                                      </p:cBhvr>
                                    </p:animEffect>
                                  </p:childTnLst>
                                </p:cTn>
                              </p:par>
                            </p:childTnLst>
                          </p:cTn>
                        </p:par>
                        <p:par>
                          <p:cTn id="97" fill="hold">
                            <p:stCondLst>
                              <p:cond delay="2110"/>
                            </p:stCondLst>
                            <p:childTnLst>
                              <p:par>
                                <p:cTn id="98" presetID="10" presetClass="entr" presetSubtype="0" fill="hold" grpId="0" nodeType="afterEffect">
                                  <p:stCondLst>
                                    <p:cond delay="0"/>
                                  </p:stCondLst>
                                  <p:childTnLst>
                                    <p:set>
                                      <p:cBhvr>
                                        <p:cTn id="99" dur="1" fill="hold">
                                          <p:stCondLst>
                                            <p:cond delay="0"/>
                                          </p:stCondLst>
                                        </p:cTn>
                                        <p:tgtEl>
                                          <p:spTgt spid="383"/>
                                        </p:tgtEl>
                                        <p:attrNameLst>
                                          <p:attrName>style.visibility</p:attrName>
                                        </p:attrNameLst>
                                      </p:cBhvr>
                                      <p:to>
                                        <p:strVal val="visible"/>
                                      </p:to>
                                    </p:set>
                                    <p:animEffect transition="in" filter="fade">
                                      <p:cBhvr>
                                        <p:cTn id="100" dur="120"/>
                                        <p:tgtEl>
                                          <p:spTgt spid="383"/>
                                        </p:tgtEl>
                                      </p:cBhvr>
                                    </p:animEffect>
                                  </p:childTnLst>
                                </p:cTn>
                              </p:par>
                            </p:childTnLst>
                          </p:cTn>
                        </p:par>
                        <p:par>
                          <p:cTn id="101" fill="hold">
                            <p:stCondLst>
                              <p:cond delay="2230"/>
                            </p:stCondLst>
                            <p:childTnLst>
                              <p:par>
                                <p:cTn id="102" presetID="10" presetClass="entr" presetSubtype="0" fill="hold" grpId="0" nodeType="afterEffect">
                                  <p:stCondLst>
                                    <p:cond delay="0"/>
                                  </p:stCondLst>
                                  <p:childTnLst>
                                    <p:set>
                                      <p:cBhvr>
                                        <p:cTn id="103" dur="1" fill="hold">
                                          <p:stCondLst>
                                            <p:cond delay="0"/>
                                          </p:stCondLst>
                                        </p:cTn>
                                        <p:tgtEl>
                                          <p:spTgt spid="462"/>
                                        </p:tgtEl>
                                        <p:attrNameLst>
                                          <p:attrName>style.visibility</p:attrName>
                                        </p:attrNameLst>
                                      </p:cBhvr>
                                      <p:to>
                                        <p:strVal val="visible"/>
                                      </p:to>
                                    </p:set>
                                    <p:animEffect transition="in" filter="fade">
                                      <p:cBhvr>
                                        <p:cTn id="104" dur="120"/>
                                        <p:tgtEl>
                                          <p:spTgt spid="462"/>
                                        </p:tgtEl>
                                      </p:cBhvr>
                                    </p:animEffect>
                                  </p:childTnLst>
                                </p:cTn>
                              </p:par>
                            </p:childTnLst>
                          </p:cTn>
                        </p:par>
                        <p:par>
                          <p:cTn id="105" fill="hold">
                            <p:stCondLst>
                              <p:cond delay="2350"/>
                            </p:stCondLst>
                            <p:childTnLst>
                              <p:par>
                                <p:cTn id="106" presetID="10" presetClass="entr" presetSubtype="0" fill="hold" grpId="0" nodeType="afterEffect">
                                  <p:stCondLst>
                                    <p:cond delay="0"/>
                                  </p:stCondLst>
                                  <p:childTnLst>
                                    <p:set>
                                      <p:cBhvr>
                                        <p:cTn id="107" dur="1" fill="hold">
                                          <p:stCondLst>
                                            <p:cond delay="0"/>
                                          </p:stCondLst>
                                        </p:cTn>
                                        <p:tgtEl>
                                          <p:spTgt spid="336"/>
                                        </p:tgtEl>
                                        <p:attrNameLst>
                                          <p:attrName>style.visibility</p:attrName>
                                        </p:attrNameLst>
                                      </p:cBhvr>
                                      <p:to>
                                        <p:strVal val="visible"/>
                                      </p:to>
                                    </p:set>
                                    <p:animEffect transition="in" filter="fade">
                                      <p:cBhvr>
                                        <p:cTn id="108" dur="120"/>
                                        <p:tgtEl>
                                          <p:spTgt spid="336"/>
                                        </p:tgtEl>
                                      </p:cBhvr>
                                    </p:animEffect>
                                  </p:childTnLst>
                                </p:cTn>
                              </p:par>
                            </p:childTnLst>
                          </p:cTn>
                        </p:par>
                        <p:par>
                          <p:cTn id="109" fill="hold">
                            <p:stCondLst>
                              <p:cond delay="2470"/>
                            </p:stCondLst>
                            <p:childTnLst>
                              <p:par>
                                <p:cTn id="110" presetID="10" presetClass="entr" presetSubtype="0" fill="hold" grpId="0" nodeType="after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120"/>
                                        <p:tgtEl>
                                          <p:spTgt spid="50"/>
                                        </p:tgtEl>
                                      </p:cBhvr>
                                    </p:animEffect>
                                  </p:childTnLst>
                                </p:cTn>
                              </p:par>
                            </p:childTnLst>
                          </p:cTn>
                        </p:par>
                        <p:par>
                          <p:cTn id="113" fill="hold">
                            <p:stCondLst>
                              <p:cond delay="2590"/>
                            </p:stCondLst>
                            <p:childTnLst>
                              <p:par>
                                <p:cTn id="114" presetID="10" presetClass="entr" presetSubtype="0" fill="hold" grpId="0" nodeType="afterEffect">
                                  <p:stCondLst>
                                    <p:cond delay="0"/>
                                  </p:stCondLst>
                                  <p:childTnLst>
                                    <p:set>
                                      <p:cBhvr>
                                        <p:cTn id="115" dur="1" fill="hold">
                                          <p:stCondLst>
                                            <p:cond delay="0"/>
                                          </p:stCondLst>
                                        </p:cTn>
                                        <p:tgtEl>
                                          <p:spTgt spid="335"/>
                                        </p:tgtEl>
                                        <p:attrNameLst>
                                          <p:attrName>style.visibility</p:attrName>
                                        </p:attrNameLst>
                                      </p:cBhvr>
                                      <p:to>
                                        <p:strVal val="visible"/>
                                      </p:to>
                                    </p:set>
                                    <p:animEffect transition="in" filter="fade">
                                      <p:cBhvr>
                                        <p:cTn id="116" dur="120"/>
                                        <p:tgtEl>
                                          <p:spTgt spid="335"/>
                                        </p:tgtEl>
                                      </p:cBhvr>
                                    </p:animEffect>
                                  </p:childTnLst>
                                </p:cTn>
                              </p:par>
                            </p:childTnLst>
                          </p:cTn>
                        </p:par>
                        <p:par>
                          <p:cTn id="117" fill="hold">
                            <p:stCondLst>
                              <p:cond delay="2710"/>
                            </p:stCondLst>
                            <p:childTnLst>
                              <p:par>
                                <p:cTn id="118" presetID="10" presetClass="entr" presetSubtype="0" fill="hold" grpId="0" nodeType="afterEffect">
                                  <p:stCondLst>
                                    <p:cond delay="0"/>
                                  </p:stCondLst>
                                  <p:childTnLst>
                                    <p:set>
                                      <p:cBhvr>
                                        <p:cTn id="119" dur="1" fill="hold">
                                          <p:stCondLst>
                                            <p:cond delay="0"/>
                                          </p:stCondLst>
                                        </p:cTn>
                                        <p:tgtEl>
                                          <p:spTgt spid="307"/>
                                        </p:tgtEl>
                                        <p:attrNameLst>
                                          <p:attrName>style.visibility</p:attrName>
                                        </p:attrNameLst>
                                      </p:cBhvr>
                                      <p:to>
                                        <p:strVal val="visible"/>
                                      </p:to>
                                    </p:set>
                                    <p:animEffect transition="in" filter="fade">
                                      <p:cBhvr>
                                        <p:cTn id="120" dur="120"/>
                                        <p:tgtEl>
                                          <p:spTgt spid="30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250"/>
                                        <p:tgtEl>
                                          <p:spTgt spid="57"/>
                                        </p:tgtEl>
                                      </p:cBhvr>
                                    </p:animEffect>
                                  </p:childTnLst>
                                </p:cTn>
                              </p:par>
                            </p:childTnLst>
                          </p:cTn>
                        </p:par>
                        <p:par>
                          <p:cTn id="126" fill="hold">
                            <p:stCondLst>
                              <p:cond delay="250"/>
                            </p:stCondLst>
                            <p:childTnLst>
                              <p:par>
                                <p:cTn id="127" presetID="22" presetClass="entr" presetSubtype="8" fill="hold" grpId="0"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wipe(left)">
                                      <p:cBhvr>
                                        <p:cTn id="129" dur="500"/>
                                        <p:tgtEl>
                                          <p:spTgt spid="78"/>
                                        </p:tgtEl>
                                      </p:cBhvr>
                                    </p:animEffect>
                                  </p:childTnLst>
                                </p:cTn>
                              </p:par>
                            </p:childTnLst>
                          </p:cTn>
                        </p:par>
                        <p:par>
                          <p:cTn id="130" fill="hold">
                            <p:stCondLst>
                              <p:cond delay="750"/>
                            </p:stCondLst>
                            <p:childTnLst>
                              <p:par>
                                <p:cTn id="131" presetID="22" presetClass="entr" presetSubtype="8" fill="hold" nodeType="afterEffect">
                                  <p:stCondLst>
                                    <p:cond delay="0"/>
                                  </p:stCondLst>
                                  <p:childTnLst>
                                    <p:set>
                                      <p:cBhvr>
                                        <p:cTn id="132" dur="1" fill="hold">
                                          <p:stCondLst>
                                            <p:cond delay="0"/>
                                          </p:stCondLst>
                                        </p:cTn>
                                        <p:tgtEl>
                                          <p:spTgt spid="65"/>
                                        </p:tgtEl>
                                        <p:attrNameLst>
                                          <p:attrName>style.visibility</p:attrName>
                                        </p:attrNameLst>
                                      </p:cBhvr>
                                      <p:to>
                                        <p:strVal val="visible"/>
                                      </p:to>
                                    </p:set>
                                    <p:animEffect transition="in" filter="wipe(left)">
                                      <p:cBhvr>
                                        <p:cTn id="133" dur="500"/>
                                        <p:tgtEl>
                                          <p:spTgt spid="65"/>
                                        </p:tgtEl>
                                      </p:cBhvr>
                                    </p:animEffect>
                                  </p:childTnLst>
                                </p:cTn>
                              </p:par>
                              <p:par>
                                <p:cTn id="134" presetID="22" presetClass="entr" presetSubtype="4" fill="hold"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down)">
                                      <p:cBhvr>
                                        <p:cTn id="136" dur="500"/>
                                        <p:tgtEl>
                                          <p:spTgt spid="64"/>
                                        </p:tgtEl>
                                      </p:cBhvr>
                                    </p:animEffect>
                                  </p:childTnLst>
                                </p:cTn>
                              </p:par>
                            </p:childTnLst>
                          </p:cTn>
                        </p:par>
                        <p:par>
                          <p:cTn id="137" fill="hold">
                            <p:stCondLst>
                              <p:cond delay="1750"/>
                            </p:stCondLst>
                            <p:childTnLst>
                              <p:par>
                                <p:cTn id="138" presetID="10" presetClass="entr" presetSubtype="0" fill="hold" nodeType="afterEffect">
                                  <p:stCondLst>
                                    <p:cond delay="0"/>
                                  </p:stCondLst>
                                  <p:childTnLst>
                                    <p:set>
                                      <p:cBhvr>
                                        <p:cTn id="139" dur="1" fill="hold">
                                          <p:stCondLst>
                                            <p:cond delay="0"/>
                                          </p:stCondLst>
                                        </p:cTn>
                                        <p:tgtEl>
                                          <p:spTgt spid="283"/>
                                        </p:tgtEl>
                                        <p:attrNameLst>
                                          <p:attrName>style.visibility</p:attrName>
                                        </p:attrNameLst>
                                      </p:cBhvr>
                                      <p:to>
                                        <p:strVal val="visible"/>
                                      </p:to>
                                    </p:set>
                                    <p:animEffect transition="in" filter="fade">
                                      <p:cBhvr>
                                        <p:cTn id="140" dur="250"/>
                                        <p:tgtEl>
                                          <p:spTgt spid="283"/>
                                        </p:tgtEl>
                                      </p:cBhvr>
                                    </p:animEffect>
                                  </p:childTnLst>
                                </p:cTn>
                              </p:par>
                            </p:childTnLst>
                          </p:cTn>
                        </p:par>
                        <p:par>
                          <p:cTn id="141" fill="hold">
                            <p:stCondLst>
                              <p:cond delay="2000"/>
                            </p:stCondLst>
                            <p:childTnLst>
                              <p:par>
                                <p:cTn id="142" presetID="10" presetClass="entr" presetSubtype="0" fill="hold" nodeType="afterEffect">
                                  <p:stCondLst>
                                    <p:cond delay="0"/>
                                  </p:stCondLst>
                                  <p:childTnLst>
                                    <p:set>
                                      <p:cBhvr>
                                        <p:cTn id="143" dur="1" fill="hold">
                                          <p:stCondLst>
                                            <p:cond delay="0"/>
                                          </p:stCondLst>
                                        </p:cTn>
                                        <p:tgtEl>
                                          <p:spTgt spid="4"/>
                                        </p:tgtEl>
                                        <p:attrNameLst>
                                          <p:attrName>style.visibility</p:attrName>
                                        </p:attrNameLst>
                                      </p:cBhvr>
                                      <p:to>
                                        <p:strVal val="visible"/>
                                      </p:to>
                                    </p:set>
                                    <p:animEffect transition="in" filter="fade">
                                      <p:cBhvr>
                                        <p:cTn id="144" dur="250"/>
                                        <p:tgtEl>
                                          <p:spTgt spid="4"/>
                                        </p:tgtEl>
                                      </p:cBhvr>
                                    </p:animEffect>
                                  </p:childTnLst>
                                </p:cTn>
                              </p:par>
                            </p:childTnLst>
                          </p:cTn>
                        </p:par>
                        <p:par>
                          <p:cTn id="145" fill="hold">
                            <p:stCondLst>
                              <p:cond delay="2250"/>
                            </p:stCondLst>
                            <p:childTnLst>
                              <p:par>
                                <p:cTn id="146" presetID="10" presetClass="entr" presetSubtype="0" fill="hold" nodeType="after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250"/>
                                        <p:tgtEl>
                                          <p:spTgt spid="4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
                                        </p:tgtEl>
                                        <p:attrNameLst>
                                          <p:attrName>style.visibility</p:attrName>
                                        </p:attrNameLst>
                                      </p:cBhvr>
                                      <p:to>
                                        <p:strVal val="visible"/>
                                      </p:to>
                                    </p:set>
                                    <p:animEffect transition="in" filter="fade">
                                      <p:cBhvr>
                                        <p:cTn id="151" dur="250"/>
                                        <p:tgtEl>
                                          <p:spTgt spid="6"/>
                                        </p:tgtEl>
                                      </p:cBhvr>
                                    </p:animEffect>
                                  </p:childTnLst>
                                </p:cTn>
                              </p:par>
                            </p:childTnLst>
                          </p:cTn>
                        </p:par>
                        <p:par>
                          <p:cTn id="152" fill="hold">
                            <p:stCondLst>
                              <p:cond delay="2500"/>
                            </p:stCondLst>
                            <p:childTnLst>
                              <p:par>
                                <p:cTn id="153" presetID="10" presetClass="entr" presetSubtype="0" fill="hold" nodeType="afterEffect">
                                  <p:stCondLst>
                                    <p:cond delay="0"/>
                                  </p:stCondLst>
                                  <p:childTnLst>
                                    <p:set>
                                      <p:cBhvr>
                                        <p:cTn id="154" dur="1" fill="hold">
                                          <p:stCondLst>
                                            <p:cond delay="0"/>
                                          </p:stCondLst>
                                        </p:cTn>
                                        <p:tgtEl>
                                          <p:spTgt spid="11"/>
                                        </p:tgtEl>
                                        <p:attrNameLst>
                                          <p:attrName>style.visibility</p:attrName>
                                        </p:attrNameLst>
                                      </p:cBhvr>
                                      <p:to>
                                        <p:strVal val="visible"/>
                                      </p:to>
                                    </p:set>
                                    <p:animEffect transition="in" filter="fade">
                                      <p:cBhvr>
                                        <p:cTn id="155" dur="250"/>
                                        <p:tgtEl>
                                          <p:spTgt spid="11"/>
                                        </p:tgtEl>
                                      </p:cBhvr>
                                    </p:animEffect>
                                  </p:childTnLst>
                                </p:cTn>
                              </p:par>
                            </p:childTnLst>
                          </p:cTn>
                        </p:par>
                        <p:par>
                          <p:cTn id="156" fill="hold">
                            <p:stCondLst>
                              <p:cond delay="2750"/>
                            </p:stCondLst>
                            <p:childTnLst>
                              <p:par>
                                <p:cTn id="157" presetID="10" presetClass="entr" presetSubtype="0" fill="hold" nodeType="afterEffect">
                                  <p:stCondLst>
                                    <p:cond delay="0"/>
                                  </p:stCondLst>
                                  <p:childTnLst>
                                    <p:set>
                                      <p:cBhvr>
                                        <p:cTn id="158" dur="1" fill="hold">
                                          <p:stCondLst>
                                            <p:cond delay="0"/>
                                          </p:stCondLst>
                                        </p:cTn>
                                        <p:tgtEl>
                                          <p:spTgt spid="16"/>
                                        </p:tgtEl>
                                        <p:attrNameLst>
                                          <p:attrName>style.visibility</p:attrName>
                                        </p:attrNameLst>
                                      </p:cBhvr>
                                      <p:to>
                                        <p:strVal val="visible"/>
                                      </p:to>
                                    </p:set>
                                    <p:animEffect transition="in" filter="fade">
                                      <p:cBhvr>
                                        <p:cTn id="159" dur="250"/>
                                        <p:tgtEl>
                                          <p:spTgt spid="16"/>
                                        </p:tgtEl>
                                      </p:cBhvr>
                                    </p:animEffect>
                                  </p:childTnLst>
                                </p:cTn>
                              </p:par>
                            </p:childTnLst>
                          </p:cTn>
                        </p:par>
                        <p:par>
                          <p:cTn id="160" fill="hold">
                            <p:stCondLst>
                              <p:cond delay="3000"/>
                            </p:stCondLst>
                            <p:childTnLst>
                              <p:par>
                                <p:cTn id="161" presetID="10" presetClass="entr" presetSubtype="0" fill="hold" nodeType="afterEffect">
                                  <p:stCondLst>
                                    <p:cond delay="0"/>
                                  </p:stCondLst>
                                  <p:childTnLst>
                                    <p:set>
                                      <p:cBhvr>
                                        <p:cTn id="162" dur="1" fill="hold">
                                          <p:stCondLst>
                                            <p:cond delay="0"/>
                                          </p:stCondLst>
                                        </p:cTn>
                                        <p:tgtEl>
                                          <p:spTgt spid="58"/>
                                        </p:tgtEl>
                                        <p:attrNameLst>
                                          <p:attrName>style.visibility</p:attrName>
                                        </p:attrNameLst>
                                      </p:cBhvr>
                                      <p:to>
                                        <p:strVal val="visible"/>
                                      </p:to>
                                    </p:set>
                                    <p:animEffect transition="in" filter="fade">
                                      <p:cBhvr>
                                        <p:cTn id="163" dur="250"/>
                                        <p:tgtEl>
                                          <p:spTgt spid="58"/>
                                        </p:tgtEl>
                                      </p:cBhvr>
                                    </p:animEffect>
                                  </p:childTnLst>
                                </p:cTn>
                              </p:par>
                            </p:childTnLst>
                          </p:cTn>
                        </p:par>
                        <p:par>
                          <p:cTn id="164" fill="hold">
                            <p:stCondLst>
                              <p:cond delay="3250"/>
                            </p:stCondLst>
                            <p:childTnLst>
                              <p:par>
                                <p:cTn id="165" presetID="10" presetClass="entr" presetSubtype="0" fill="hold" nodeType="afterEffect">
                                  <p:stCondLst>
                                    <p:cond delay="0"/>
                                  </p:stCondLst>
                                  <p:childTnLst>
                                    <p:set>
                                      <p:cBhvr>
                                        <p:cTn id="166" dur="1" fill="hold">
                                          <p:stCondLst>
                                            <p:cond delay="0"/>
                                          </p:stCondLst>
                                        </p:cTn>
                                        <p:tgtEl>
                                          <p:spTgt spid="21"/>
                                        </p:tgtEl>
                                        <p:attrNameLst>
                                          <p:attrName>style.visibility</p:attrName>
                                        </p:attrNameLst>
                                      </p:cBhvr>
                                      <p:to>
                                        <p:strVal val="visible"/>
                                      </p:to>
                                    </p:set>
                                    <p:animEffect transition="in" filter="fade">
                                      <p:cBhvr>
                                        <p:cTn id="167" dur="250"/>
                                        <p:tgtEl>
                                          <p:spTgt spid="21"/>
                                        </p:tgtEl>
                                      </p:cBhvr>
                                    </p:animEffect>
                                  </p:childTnLst>
                                </p:cTn>
                              </p:par>
                            </p:childTnLst>
                          </p:cTn>
                        </p:par>
                        <p:par>
                          <p:cTn id="168" fill="hold">
                            <p:stCondLst>
                              <p:cond delay="3500"/>
                            </p:stCondLst>
                            <p:childTnLst>
                              <p:par>
                                <p:cTn id="169" presetID="10" presetClass="entr" presetSubtype="0" fill="hold" nodeType="after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250"/>
                                        <p:tgtEl>
                                          <p:spTgt spid="63"/>
                                        </p:tgtEl>
                                      </p:cBhvr>
                                    </p:animEffect>
                                  </p:childTnLst>
                                </p:cTn>
                              </p:par>
                            </p:childTnLst>
                          </p:cTn>
                        </p:par>
                        <p:par>
                          <p:cTn id="172" fill="hold">
                            <p:stCondLst>
                              <p:cond delay="3750"/>
                            </p:stCondLst>
                            <p:childTnLst>
                              <p:par>
                                <p:cTn id="173" presetID="10" presetClass="entr" presetSubtype="0" fill="hold" nodeType="afterEffect">
                                  <p:stCondLst>
                                    <p:cond delay="0"/>
                                  </p:stCondLst>
                                  <p:childTnLst>
                                    <p:set>
                                      <p:cBhvr>
                                        <p:cTn id="174" dur="1" fill="hold">
                                          <p:stCondLst>
                                            <p:cond delay="0"/>
                                          </p:stCondLst>
                                        </p:cTn>
                                        <p:tgtEl>
                                          <p:spTgt spid="460"/>
                                        </p:tgtEl>
                                        <p:attrNameLst>
                                          <p:attrName>style.visibility</p:attrName>
                                        </p:attrNameLst>
                                      </p:cBhvr>
                                      <p:to>
                                        <p:strVal val="visible"/>
                                      </p:to>
                                    </p:set>
                                    <p:animEffect transition="in" filter="fade">
                                      <p:cBhvr>
                                        <p:cTn id="175" dur="250"/>
                                        <p:tgtEl>
                                          <p:spTgt spid="460"/>
                                        </p:tgtEl>
                                      </p:cBhvr>
                                    </p:animEffect>
                                  </p:childTnLst>
                                </p:cTn>
                              </p:par>
                            </p:childTnLst>
                          </p:cTn>
                        </p:par>
                        <p:par>
                          <p:cTn id="176" fill="hold">
                            <p:stCondLst>
                              <p:cond delay="4000"/>
                            </p:stCondLst>
                            <p:childTnLst>
                              <p:par>
                                <p:cTn id="177" presetID="22" presetClass="entr" presetSubtype="8" fill="hold" nodeType="afterEffect">
                                  <p:stCondLst>
                                    <p:cond delay="0"/>
                                  </p:stCondLst>
                                  <p:childTnLst>
                                    <p:set>
                                      <p:cBhvr>
                                        <p:cTn id="178" dur="1" fill="hold">
                                          <p:stCondLst>
                                            <p:cond delay="0"/>
                                          </p:stCondLst>
                                        </p:cTn>
                                        <p:tgtEl>
                                          <p:spTgt spid="84"/>
                                        </p:tgtEl>
                                        <p:attrNameLst>
                                          <p:attrName>style.visibility</p:attrName>
                                        </p:attrNameLst>
                                      </p:cBhvr>
                                      <p:to>
                                        <p:strVal val="visible"/>
                                      </p:to>
                                    </p:set>
                                    <p:animEffect transition="in" filter="wipe(left)">
                                      <p:cBhvr>
                                        <p:cTn id="179" dur="500"/>
                                        <p:tgtEl>
                                          <p:spTgt spid="84"/>
                                        </p:tgtEl>
                                      </p:cBhvr>
                                    </p:animEffect>
                                  </p:childTnLst>
                                </p:cTn>
                              </p:par>
                            </p:childTnLst>
                          </p:cTn>
                        </p:par>
                        <p:par>
                          <p:cTn id="180" fill="hold">
                            <p:stCondLst>
                              <p:cond delay="4500"/>
                            </p:stCondLst>
                            <p:childTnLst>
                              <p:par>
                                <p:cTn id="181" presetID="10" presetClass="entr" presetSubtype="0" fill="hold" grpId="0" nodeType="afterEffect">
                                  <p:stCondLst>
                                    <p:cond delay="0"/>
                                  </p:stCondLst>
                                  <p:childTnLst>
                                    <p:set>
                                      <p:cBhvr>
                                        <p:cTn id="182" dur="1" fill="hold">
                                          <p:stCondLst>
                                            <p:cond delay="0"/>
                                          </p:stCondLst>
                                        </p:cTn>
                                        <p:tgtEl>
                                          <p:spTgt spid="15"/>
                                        </p:tgtEl>
                                        <p:attrNameLst>
                                          <p:attrName>style.visibility</p:attrName>
                                        </p:attrNameLst>
                                      </p:cBhvr>
                                      <p:to>
                                        <p:strVal val="visible"/>
                                      </p:to>
                                    </p:set>
                                    <p:animEffect transition="in" filter="fade">
                                      <p:cBhvr>
                                        <p:cTn id="183" dur="250"/>
                                        <p:tgtEl>
                                          <p:spTgt spid="15"/>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1"/>
                                        </p:tgtEl>
                                        <p:attrNameLst>
                                          <p:attrName>style.visibility</p:attrName>
                                        </p:attrNameLst>
                                      </p:cBhvr>
                                      <p:to>
                                        <p:strVal val="visible"/>
                                      </p:to>
                                    </p:set>
                                    <p:animEffect transition="in" filter="fade">
                                      <p:cBhvr>
                                        <p:cTn id="186" dur="250"/>
                                        <p:tgtEl>
                                          <p:spTgt spid="8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80"/>
                                        </p:tgtEl>
                                        <p:attrNameLst>
                                          <p:attrName>style.visibility</p:attrName>
                                        </p:attrNameLst>
                                      </p:cBhvr>
                                      <p:to>
                                        <p:strVal val="visible"/>
                                      </p:to>
                                    </p:set>
                                    <p:animEffect transition="in" filter="fade">
                                      <p:cBhvr>
                                        <p:cTn id="189" dur="250"/>
                                        <p:tgtEl>
                                          <p:spTgt spid="80"/>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250"/>
                                        <p:tgtEl>
                                          <p:spTgt spid="51"/>
                                        </p:tgtEl>
                                      </p:cBhvr>
                                    </p:animEffect>
                                  </p:childTnLst>
                                </p:cTn>
                              </p:par>
                            </p:childTnLst>
                          </p:cTn>
                        </p:par>
                        <p:par>
                          <p:cTn id="193" fill="hold">
                            <p:stCondLst>
                              <p:cond delay="4750"/>
                            </p:stCondLst>
                            <p:childTnLst>
                              <p:par>
                                <p:cTn id="194" presetID="26" presetClass="emph" presetSubtype="0" fill="hold" nodeType="afterEffect">
                                  <p:stCondLst>
                                    <p:cond delay="250"/>
                                  </p:stCondLst>
                                  <p:childTnLst>
                                    <p:animEffect transition="out" filter="fade">
                                      <p:cBhvr>
                                        <p:cTn id="195" dur="500" tmFilter="0, 0; .2, .5; .8, .5; 1, 0"/>
                                        <p:tgtEl>
                                          <p:spTgt spid="65"/>
                                        </p:tgtEl>
                                      </p:cBhvr>
                                    </p:animEffect>
                                    <p:animScale>
                                      <p:cBhvr>
                                        <p:cTn id="196"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animBg="1"/>
      <p:bldP spid="470" grpId="0" animBg="1"/>
      <p:bldP spid="50" grpId="0" animBg="1"/>
      <p:bldP spid="383" grpId="0" animBg="1"/>
      <p:bldP spid="48" grpId="0" animBg="1"/>
      <p:bldP spid="336" grpId="0" animBg="1"/>
      <p:bldP spid="335" grpId="0" animBg="1"/>
      <p:bldP spid="384" grpId="0" animBg="1"/>
      <p:bldP spid="462" grpId="0" animBg="1"/>
      <p:bldP spid="15" grpId="0" animBg="1"/>
      <p:bldP spid="307" grpId="0" animBg="1"/>
      <p:bldP spid="51" grpId="0" animBg="1"/>
      <p:bldP spid="62" grpId="0" animBg="1"/>
      <p:bldP spid="314" grpId="0"/>
      <p:bldP spid="320" grpId="0"/>
      <p:bldP spid="78" grpId="0" animBg="1"/>
      <p:bldP spid="467" grpId="0" animBg="1"/>
      <p:bldP spid="311" grpId="0" animBg="1"/>
      <p:bldP spid="312" grpId="0" animBg="1"/>
      <p:bldP spid="80" grpId="0"/>
      <p:bldP spid="6" grpId="0" animBg="1"/>
      <p:bldP spid="8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1BAC-B8EB-4FD8-8397-E2FE36601D18}"/>
              </a:ext>
            </a:extLst>
          </p:cNvPr>
          <p:cNvSpPr>
            <a:spLocks noGrp="1"/>
          </p:cNvSpPr>
          <p:nvPr>
            <p:ph type="title"/>
          </p:nvPr>
        </p:nvSpPr>
        <p:spPr/>
        <p:txBody>
          <a:bodyPr/>
          <a:lstStyle/>
          <a:p>
            <a:r>
              <a:rPr lang="en-US"/>
              <a:t>Identity is the control plane</a:t>
            </a:r>
            <a:endParaRPr lang="en-US" sz="2133" spc="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E512A561-C9C5-497F-9708-7449163AC64E}"/>
              </a:ext>
            </a:extLst>
          </p:cNvPr>
          <p:cNvSpPr>
            <a:spLocks noGrp="1"/>
          </p:cNvSpPr>
          <p:nvPr>
            <p:ph type="body" sz="quarter" idx="10"/>
          </p:nvPr>
        </p:nvSpPr>
        <p:spPr/>
        <p:txBody>
          <a:bodyPr/>
          <a:lstStyle/>
          <a:p>
            <a:r>
              <a:rPr lang="en-US"/>
              <a:t>Secure access for a connected world</a:t>
            </a:r>
          </a:p>
        </p:txBody>
      </p:sp>
      <p:grpSp>
        <p:nvGrpSpPr>
          <p:cNvPr id="193" name="Group 192">
            <a:extLst>
              <a:ext uri="{FF2B5EF4-FFF2-40B4-BE49-F238E27FC236}">
                <a16:creationId xmlns:a16="http://schemas.microsoft.com/office/drawing/2014/main" id="{CCB6151D-5C3B-4A2D-8277-066F5D8497AB}"/>
              </a:ext>
              <a:ext uri="{C183D7F6-B498-43B3-948B-1728B52AA6E4}">
                <adec:decorative xmlns:adec="http://schemas.microsoft.com/office/drawing/2017/decorative" val="1"/>
              </a:ext>
            </a:extLst>
          </p:cNvPr>
          <p:cNvGrpSpPr/>
          <p:nvPr/>
        </p:nvGrpSpPr>
        <p:grpSpPr>
          <a:xfrm>
            <a:off x="1217785" y="2580383"/>
            <a:ext cx="9093595" cy="3241003"/>
            <a:chOff x="913339" y="1962997"/>
            <a:chExt cx="6820196" cy="2430752"/>
          </a:xfrm>
          <a:effectLst/>
        </p:grpSpPr>
        <p:cxnSp>
          <p:nvCxnSpPr>
            <p:cNvPr id="194" name="Straight Connector 193">
              <a:extLst>
                <a:ext uri="{FF2B5EF4-FFF2-40B4-BE49-F238E27FC236}">
                  <a16:creationId xmlns:a16="http://schemas.microsoft.com/office/drawing/2014/main" id="{4FDCD22A-0746-4075-B144-16A75A78C80D}"/>
                </a:ext>
              </a:extLst>
            </p:cNvPr>
            <p:cNvCxnSpPr>
              <a:cxnSpLocks/>
            </p:cNvCxnSpPr>
            <p:nvPr/>
          </p:nvCxnSpPr>
          <p:spPr>
            <a:xfrm flipV="1">
              <a:off x="1777377" y="3437677"/>
              <a:ext cx="2198056" cy="712476"/>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722AD16-013C-4D6E-8532-978A20267CE4}"/>
                </a:ext>
              </a:extLst>
            </p:cNvPr>
            <p:cNvCxnSpPr>
              <a:cxnSpLocks/>
            </p:cNvCxnSpPr>
            <p:nvPr/>
          </p:nvCxnSpPr>
          <p:spPr>
            <a:xfrm flipV="1">
              <a:off x="2680138" y="3333229"/>
              <a:ext cx="1365994" cy="183927"/>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753534B-5CC8-4653-9978-E4E666F910A4}"/>
                </a:ext>
              </a:extLst>
            </p:cNvPr>
            <p:cNvCxnSpPr>
              <a:cxnSpLocks/>
            </p:cNvCxnSpPr>
            <p:nvPr/>
          </p:nvCxnSpPr>
          <p:spPr>
            <a:xfrm>
              <a:off x="2992780" y="2681684"/>
              <a:ext cx="1189831" cy="42972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A1E926F-B388-4645-B919-FED96C295D5D}"/>
                </a:ext>
              </a:extLst>
            </p:cNvPr>
            <p:cNvCxnSpPr/>
            <p:nvPr/>
          </p:nvCxnSpPr>
          <p:spPr>
            <a:xfrm flipV="1">
              <a:off x="3200825" y="3489452"/>
              <a:ext cx="828557" cy="58425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DA839CD-B219-4625-ADB1-E7F211B84B4A}"/>
                </a:ext>
              </a:extLst>
            </p:cNvPr>
            <p:cNvCxnSpPr>
              <a:cxnSpLocks/>
            </p:cNvCxnSpPr>
            <p:nvPr/>
          </p:nvCxnSpPr>
          <p:spPr>
            <a:xfrm flipV="1">
              <a:off x="3950255" y="3749333"/>
              <a:ext cx="157093" cy="44038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45A430B-1AE6-4500-BD2C-DD638A94FD70}"/>
                </a:ext>
              </a:extLst>
            </p:cNvPr>
            <p:cNvCxnSpPr>
              <a:cxnSpLocks/>
            </p:cNvCxnSpPr>
            <p:nvPr/>
          </p:nvCxnSpPr>
          <p:spPr>
            <a:xfrm>
              <a:off x="4620962" y="3704384"/>
              <a:ext cx="108048" cy="689365"/>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719BA52-94C3-4954-8BB7-47D8DDC5B3F0}"/>
                </a:ext>
              </a:extLst>
            </p:cNvPr>
            <p:cNvCxnSpPr/>
            <p:nvPr/>
          </p:nvCxnSpPr>
          <p:spPr>
            <a:xfrm>
              <a:off x="4848857" y="3740207"/>
              <a:ext cx="633871" cy="61040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09FD133F-0F2E-499B-A0C3-018C77F842AF}"/>
                </a:ext>
              </a:extLst>
            </p:cNvPr>
            <p:cNvCxnSpPr>
              <a:cxnSpLocks/>
            </p:cNvCxnSpPr>
            <p:nvPr/>
          </p:nvCxnSpPr>
          <p:spPr>
            <a:xfrm>
              <a:off x="5028723" y="3628911"/>
              <a:ext cx="2126321" cy="760762"/>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C769BF6-637A-4992-8443-825727D5CF81}"/>
                </a:ext>
              </a:extLst>
            </p:cNvPr>
            <p:cNvCxnSpPr>
              <a:cxnSpLocks/>
            </p:cNvCxnSpPr>
            <p:nvPr/>
          </p:nvCxnSpPr>
          <p:spPr>
            <a:xfrm flipH="1" flipV="1">
              <a:off x="3799991" y="2289724"/>
              <a:ext cx="307357" cy="53823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ADB695D-C1BF-42BC-87A9-C8FB6662AD7E}"/>
                </a:ext>
              </a:extLst>
            </p:cNvPr>
            <p:cNvCxnSpPr>
              <a:cxnSpLocks/>
            </p:cNvCxnSpPr>
            <p:nvPr/>
          </p:nvCxnSpPr>
          <p:spPr>
            <a:xfrm flipV="1">
              <a:off x="4808206" y="2102920"/>
              <a:ext cx="44863" cy="64270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936F60B-FB7E-49A0-A4AE-63305CC7B7F2}"/>
                </a:ext>
              </a:extLst>
            </p:cNvPr>
            <p:cNvCxnSpPr/>
            <p:nvPr/>
          </p:nvCxnSpPr>
          <p:spPr>
            <a:xfrm>
              <a:off x="5154428" y="3489446"/>
              <a:ext cx="1206328" cy="252173"/>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6FE7666-C659-4044-9AF7-466EEA2B9378}"/>
                </a:ext>
              </a:extLst>
            </p:cNvPr>
            <p:cNvCxnSpPr/>
            <p:nvPr/>
          </p:nvCxnSpPr>
          <p:spPr>
            <a:xfrm flipV="1">
              <a:off x="5028723" y="2005479"/>
              <a:ext cx="750729" cy="822479"/>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8FC56C7-F6B5-4E6D-BAF6-08C957BABD76}"/>
                </a:ext>
              </a:extLst>
            </p:cNvPr>
            <p:cNvCxnSpPr>
              <a:cxnSpLocks/>
            </p:cNvCxnSpPr>
            <p:nvPr/>
          </p:nvCxnSpPr>
          <p:spPr>
            <a:xfrm flipV="1">
              <a:off x="5079442" y="2004522"/>
              <a:ext cx="2147704" cy="99835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561432A-1DE9-44A1-A80B-0C09EDAC2C03}"/>
                </a:ext>
              </a:extLst>
            </p:cNvPr>
            <p:cNvCxnSpPr>
              <a:cxnSpLocks/>
            </p:cNvCxnSpPr>
            <p:nvPr/>
          </p:nvCxnSpPr>
          <p:spPr>
            <a:xfrm flipV="1">
              <a:off x="5191817" y="2886636"/>
              <a:ext cx="1511303" cy="22477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B70C3B1-8EB9-4850-B943-BB45B910E2A0}"/>
                </a:ext>
              </a:extLst>
            </p:cNvPr>
            <p:cNvCxnSpPr/>
            <p:nvPr/>
          </p:nvCxnSpPr>
          <p:spPr>
            <a:xfrm>
              <a:off x="5219546" y="3288646"/>
              <a:ext cx="2513989" cy="207378"/>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E567F13-E059-4101-860C-34FDC16D95A4}"/>
                </a:ext>
              </a:extLst>
            </p:cNvPr>
            <p:cNvCxnSpPr>
              <a:cxnSpLocks/>
            </p:cNvCxnSpPr>
            <p:nvPr/>
          </p:nvCxnSpPr>
          <p:spPr>
            <a:xfrm>
              <a:off x="913339" y="2951591"/>
              <a:ext cx="3173770" cy="337716"/>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F1C9301-A724-46B3-9224-7AA2DE24BC5D}"/>
                </a:ext>
              </a:extLst>
            </p:cNvPr>
            <p:cNvCxnSpPr>
              <a:cxnSpLocks/>
            </p:cNvCxnSpPr>
            <p:nvPr/>
          </p:nvCxnSpPr>
          <p:spPr>
            <a:xfrm>
              <a:off x="2709187" y="1962997"/>
              <a:ext cx="1392381" cy="100085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08D2772-5A8A-4998-8F44-306E4D99E73E}"/>
                </a:ext>
              </a:extLst>
            </p:cNvPr>
            <p:cNvCxnSpPr>
              <a:cxnSpLocks/>
            </p:cNvCxnSpPr>
            <p:nvPr/>
          </p:nvCxnSpPr>
          <p:spPr>
            <a:xfrm>
              <a:off x="2303784" y="2723631"/>
              <a:ext cx="1831198" cy="517329"/>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75D520AC-0DAB-4678-A479-124168675AA9}"/>
              </a:ext>
              <a:ext uri="{C183D7F6-B498-43B3-948B-1728B52AA6E4}">
                <adec:decorative xmlns:adec="http://schemas.microsoft.com/office/drawing/2017/decorative" val="1"/>
              </a:ext>
            </a:extLst>
          </p:cNvPr>
          <p:cNvGrpSpPr/>
          <p:nvPr/>
        </p:nvGrpSpPr>
        <p:grpSpPr>
          <a:xfrm>
            <a:off x="3921620" y="3283294"/>
            <a:ext cx="510725" cy="510725"/>
            <a:chOff x="3221255" y="1462391"/>
            <a:chExt cx="1143000" cy="1143000"/>
          </a:xfrm>
          <a:effectLst/>
        </p:grpSpPr>
        <p:sp>
          <p:nvSpPr>
            <p:cNvPr id="223" name="Freeform 5">
              <a:extLst>
                <a:ext uri="{FF2B5EF4-FFF2-40B4-BE49-F238E27FC236}">
                  <a16:creationId xmlns:a16="http://schemas.microsoft.com/office/drawing/2014/main" id="{9E090CB3-E471-4088-BEF4-72BE853FB72B}"/>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224" name="Picture 223">
              <a:extLst>
                <a:ext uri="{FF2B5EF4-FFF2-40B4-BE49-F238E27FC236}">
                  <a16:creationId xmlns:a16="http://schemas.microsoft.com/office/drawing/2014/main" id="{CA112546-D5B1-4DA6-B3E5-8BD32B1EC41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3375124" y="1826233"/>
              <a:ext cx="835261" cy="415207"/>
            </a:xfrm>
            <a:prstGeom prst="rect">
              <a:avLst/>
            </a:prstGeom>
          </p:spPr>
        </p:pic>
      </p:grpSp>
      <p:grpSp>
        <p:nvGrpSpPr>
          <p:cNvPr id="225" name="Group 224">
            <a:extLst>
              <a:ext uri="{FF2B5EF4-FFF2-40B4-BE49-F238E27FC236}">
                <a16:creationId xmlns:a16="http://schemas.microsoft.com/office/drawing/2014/main" id="{7C945E2E-253D-43AF-8746-CE429A943A5D}"/>
              </a:ext>
              <a:ext uri="{C183D7F6-B498-43B3-948B-1728B52AA6E4}">
                <adec:decorative xmlns:adec="http://schemas.microsoft.com/office/drawing/2017/decorative" val="1"/>
              </a:ext>
            </a:extLst>
          </p:cNvPr>
          <p:cNvGrpSpPr/>
          <p:nvPr/>
        </p:nvGrpSpPr>
        <p:grpSpPr>
          <a:xfrm>
            <a:off x="5011644" y="5549344"/>
            <a:ext cx="510725" cy="510725"/>
            <a:chOff x="6396891" y="6200303"/>
            <a:chExt cx="431488" cy="431488"/>
          </a:xfrm>
          <a:effectLst/>
        </p:grpSpPr>
        <p:sp>
          <p:nvSpPr>
            <p:cNvPr id="226" name="Freeform 5">
              <a:extLst>
                <a:ext uri="{FF2B5EF4-FFF2-40B4-BE49-F238E27FC236}">
                  <a16:creationId xmlns:a16="http://schemas.microsoft.com/office/drawing/2014/main" id="{C478E49E-C2FB-4A37-B2A6-A037ADEB0EF8}"/>
                </a:ext>
              </a:extLst>
            </p:cNvPr>
            <p:cNvSpPr>
              <a:spLocks/>
            </p:cNvSpPr>
            <p:nvPr/>
          </p:nvSpPr>
          <p:spPr bwMode="auto">
            <a:xfrm>
              <a:off x="6396891" y="6200303"/>
              <a:ext cx="431488" cy="431488"/>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230" name="Graphic 229">
              <a:extLst>
                <a:ext uri="{FF2B5EF4-FFF2-40B4-BE49-F238E27FC236}">
                  <a16:creationId xmlns:a16="http://schemas.microsoft.com/office/drawing/2014/main" id="{CABABAEA-14B0-4F97-BD00-C0FDC5107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5473" y="6287460"/>
              <a:ext cx="314325" cy="257175"/>
            </a:xfrm>
            <a:prstGeom prst="rect">
              <a:avLst/>
            </a:prstGeom>
          </p:spPr>
        </p:pic>
      </p:grpSp>
      <p:grpSp>
        <p:nvGrpSpPr>
          <p:cNvPr id="231" name="Group 230">
            <a:extLst>
              <a:ext uri="{FF2B5EF4-FFF2-40B4-BE49-F238E27FC236}">
                <a16:creationId xmlns:a16="http://schemas.microsoft.com/office/drawing/2014/main" id="{AD3B232D-9311-4EAA-897B-E23C09276E1F}"/>
              </a:ext>
              <a:ext uri="{C183D7F6-B498-43B3-948B-1728B52AA6E4}">
                <adec:decorative xmlns:adec="http://schemas.microsoft.com/office/drawing/2017/decorative" val="1"/>
              </a:ext>
            </a:extLst>
          </p:cNvPr>
          <p:cNvGrpSpPr/>
          <p:nvPr/>
        </p:nvGrpSpPr>
        <p:grpSpPr>
          <a:xfrm>
            <a:off x="3062792" y="4397232"/>
            <a:ext cx="510725" cy="510725"/>
            <a:chOff x="3856412" y="5865945"/>
            <a:chExt cx="431488" cy="431489"/>
          </a:xfrm>
          <a:effectLst/>
        </p:grpSpPr>
        <p:sp>
          <p:nvSpPr>
            <p:cNvPr id="233" name="Freeform 5">
              <a:extLst>
                <a:ext uri="{FF2B5EF4-FFF2-40B4-BE49-F238E27FC236}">
                  <a16:creationId xmlns:a16="http://schemas.microsoft.com/office/drawing/2014/main" id="{232949F7-32BF-405C-BF31-7F160049697A}"/>
                </a:ext>
              </a:extLst>
            </p:cNvPr>
            <p:cNvSpPr>
              <a:spLocks/>
            </p:cNvSpPr>
            <p:nvPr/>
          </p:nvSpPr>
          <p:spPr bwMode="auto">
            <a:xfrm>
              <a:off x="3856412" y="5865945"/>
              <a:ext cx="431488" cy="431489"/>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238" name="Graphic 237">
              <a:extLst>
                <a:ext uri="{FF2B5EF4-FFF2-40B4-BE49-F238E27FC236}">
                  <a16:creationId xmlns:a16="http://schemas.microsoft.com/office/drawing/2014/main" id="{14D2A863-073D-402C-BCB7-CF931E61C0C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909880" y="5984647"/>
              <a:ext cx="324552" cy="194084"/>
            </a:xfrm>
            <a:prstGeom prst="rect">
              <a:avLst/>
            </a:prstGeom>
          </p:spPr>
        </p:pic>
      </p:grpSp>
      <p:grpSp>
        <p:nvGrpSpPr>
          <p:cNvPr id="239" name="Group 238">
            <a:extLst>
              <a:ext uri="{FF2B5EF4-FFF2-40B4-BE49-F238E27FC236}">
                <a16:creationId xmlns:a16="http://schemas.microsoft.com/office/drawing/2014/main" id="{9A19596C-7418-4F33-9D64-2409AC329D32}"/>
              </a:ext>
              <a:ext uri="{C183D7F6-B498-43B3-948B-1728B52AA6E4}">
                <adec:decorative xmlns:adec="http://schemas.microsoft.com/office/drawing/2017/decorative" val="1"/>
              </a:ext>
            </a:extLst>
          </p:cNvPr>
          <p:cNvGrpSpPr/>
          <p:nvPr/>
        </p:nvGrpSpPr>
        <p:grpSpPr>
          <a:xfrm>
            <a:off x="8481008" y="4707927"/>
            <a:ext cx="561797" cy="561797"/>
            <a:chOff x="7996472" y="4632292"/>
            <a:chExt cx="1143000" cy="1143000"/>
          </a:xfrm>
          <a:effectLst/>
        </p:grpSpPr>
        <p:sp>
          <p:nvSpPr>
            <p:cNvPr id="240" name="Oval 239">
              <a:extLst>
                <a:ext uri="{FF2B5EF4-FFF2-40B4-BE49-F238E27FC236}">
                  <a16:creationId xmlns:a16="http://schemas.microsoft.com/office/drawing/2014/main" id="{30E4336E-5758-40B5-9BA0-BA3389D81F3E}"/>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4815" rIns="0" bIns="44815" numCol="1" spcCol="0" rtlCol="0" fromWordArt="0" anchor="ctr" anchorCtr="0" forceAA="0" compatLnSpc="1">
              <a:prstTxWarp prst="textNoShape">
                <a:avLst/>
              </a:prstTxWarp>
              <a:noAutofit/>
            </a:bodyPr>
            <a:lstStyle/>
            <a:p>
              <a:pPr marL="0" marR="0" lvl="0" indent="0" algn="ctr" defTabSz="896038" rtl="0" eaLnBrk="1" fontAlgn="base" latinLnBrk="0" hangingPunct="1">
                <a:lnSpc>
                  <a:spcPct val="100000"/>
                </a:lnSpc>
                <a:spcBef>
                  <a:spcPct val="0"/>
                </a:spcBef>
                <a:spcAft>
                  <a:spcPct val="0"/>
                </a:spcAft>
                <a:buClrTx/>
                <a:buSzTx/>
                <a:buFontTx/>
                <a:buNone/>
                <a:tabLst/>
                <a:defRPr/>
              </a:pPr>
              <a:endParaRPr kumimoji="0" lang="en-US" sz="192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42" name="Picture 241">
              <a:extLst>
                <a:ext uri="{FF2B5EF4-FFF2-40B4-BE49-F238E27FC236}">
                  <a16:creationId xmlns:a16="http://schemas.microsoft.com/office/drawing/2014/main" id="{4932748D-6847-4665-A002-84C8A478585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243" name="Group 242">
            <a:extLst>
              <a:ext uri="{FF2B5EF4-FFF2-40B4-BE49-F238E27FC236}">
                <a16:creationId xmlns:a16="http://schemas.microsoft.com/office/drawing/2014/main" id="{1F43847B-0D9F-4D03-A8A3-9C84A17A0F76}"/>
              </a:ext>
              <a:ext uri="{C183D7F6-B498-43B3-948B-1728B52AA6E4}">
                <adec:decorative xmlns:adec="http://schemas.microsoft.com/office/drawing/2017/decorative" val="1"/>
              </a:ext>
            </a:extLst>
          </p:cNvPr>
          <p:cNvGrpSpPr/>
          <p:nvPr/>
        </p:nvGrpSpPr>
        <p:grpSpPr>
          <a:xfrm>
            <a:off x="707060" y="3643146"/>
            <a:ext cx="510725" cy="510725"/>
            <a:chOff x="2631040" y="3106025"/>
            <a:chExt cx="520966" cy="520966"/>
          </a:xfrm>
          <a:effectLst/>
        </p:grpSpPr>
        <p:sp>
          <p:nvSpPr>
            <p:cNvPr id="244" name="Freeform 5">
              <a:extLst>
                <a:ext uri="{FF2B5EF4-FFF2-40B4-BE49-F238E27FC236}">
                  <a16:creationId xmlns:a16="http://schemas.microsoft.com/office/drawing/2014/main" id="{990B8C3E-0C61-4774-8D3E-D1F5BD97AD72}"/>
                </a:ext>
              </a:extLst>
            </p:cNvPr>
            <p:cNvSpPr>
              <a:spLocks/>
            </p:cNvSpPr>
            <p:nvPr/>
          </p:nvSpPr>
          <p:spPr bwMode="auto">
            <a:xfrm>
              <a:off x="2631040" y="3106025"/>
              <a:ext cx="520966" cy="520966"/>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245" name="Picture 244">
              <a:extLst>
                <a:ext uri="{FF2B5EF4-FFF2-40B4-BE49-F238E27FC236}">
                  <a16:creationId xmlns:a16="http://schemas.microsoft.com/office/drawing/2014/main" id="{67DC6380-45DA-4E4B-8155-5FCE361CAFF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33657" y="3282792"/>
              <a:ext cx="315732" cy="167433"/>
            </a:xfrm>
            <a:prstGeom prst="rect">
              <a:avLst/>
            </a:prstGeom>
          </p:spPr>
        </p:pic>
      </p:grpSp>
      <p:grpSp>
        <p:nvGrpSpPr>
          <p:cNvPr id="269" name="Group 268">
            <a:extLst>
              <a:ext uri="{FF2B5EF4-FFF2-40B4-BE49-F238E27FC236}">
                <a16:creationId xmlns:a16="http://schemas.microsoft.com/office/drawing/2014/main" id="{E309195C-1577-47FF-AFC9-FB06B08BFE98}"/>
              </a:ext>
              <a:ext uri="{C183D7F6-B498-43B3-948B-1728B52AA6E4}">
                <adec:decorative xmlns:adec="http://schemas.microsoft.com/office/drawing/2017/decorative" val="1"/>
              </a:ext>
            </a:extLst>
          </p:cNvPr>
          <p:cNvGrpSpPr/>
          <p:nvPr/>
        </p:nvGrpSpPr>
        <p:grpSpPr>
          <a:xfrm>
            <a:off x="6215395" y="2256222"/>
            <a:ext cx="510725" cy="510725"/>
            <a:chOff x="8002959" y="1462392"/>
            <a:chExt cx="1143000" cy="1143000"/>
          </a:xfrm>
          <a:effectLst/>
        </p:grpSpPr>
        <p:sp>
          <p:nvSpPr>
            <p:cNvPr id="271" name="Oval 270">
              <a:extLst>
                <a:ext uri="{FF2B5EF4-FFF2-40B4-BE49-F238E27FC236}">
                  <a16:creationId xmlns:a16="http://schemas.microsoft.com/office/drawing/2014/main" id="{A4589D1F-C313-492A-9DAB-679367984347}"/>
                </a:ext>
              </a:extLst>
            </p:cNvPr>
            <p:cNvSpPr/>
            <p:nvPr/>
          </p:nvSpPr>
          <p:spPr bwMode="auto">
            <a:xfrm>
              <a:off x="8002959" y="14623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4815" rIns="0" bIns="44815" numCol="1" spcCol="0" rtlCol="0" fromWordArt="0" anchor="ctr" anchorCtr="0" forceAA="0" compatLnSpc="1">
              <a:prstTxWarp prst="textNoShape">
                <a:avLst/>
              </a:prstTxWarp>
              <a:noAutofit/>
            </a:bodyPr>
            <a:lstStyle/>
            <a:p>
              <a:pPr marL="0" marR="0" lvl="0" indent="0" algn="ctr" defTabSz="896038" rtl="0" eaLnBrk="1" fontAlgn="base" latinLnBrk="0" hangingPunct="1">
                <a:lnSpc>
                  <a:spcPct val="100000"/>
                </a:lnSpc>
                <a:spcBef>
                  <a:spcPct val="0"/>
                </a:spcBef>
                <a:spcAft>
                  <a:spcPct val="0"/>
                </a:spcAft>
                <a:buClrTx/>
                <a:buSzTx/>
                <a:buFontTx/>
                <a:buNone/>
                <a:tabLst/>
                <a:defRPr/>
              </a:pPr>
              <a:endParaRPr kumimoji="0" lang="en-US" sz="1921"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73" name="Picture 272">
              <a:extLst>
                <a:ext uri="{FF2B5EF4-FFF2-40B4-BE49-F238E27FC236}">
                  <a16:creationId xmlns:a16="http://schemas.microsoft.com/office/drawing/2014/main" id="{19240C7B-FF60-4F84-A569-80E80252315E}"/>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8131000" y="1763776"/>
              <a:ext cx="861792" cy="574528"/>
            </a:xfrm>
            <a:prstGeom prst="rect">
              <a:avLst/>
            </a:prstGeom>
          </p:spPr>
        </p:pic>
        <p:pic>
          <p:nvPicPr>
            <p:cNvPr id="274" name="Picture 273">
              <a:extLst>
                <a:ext uri="{FF2B5EF4-FFF2-40B4-BE49-F238E27FC236}">
                  <a16:creationId xmlns:a16="http://schemas.microsoft.com/office/drawing/2014/main" id="{9E94D5C4-F2D5-4019-8C37-B72CDAB3F78A}"/>
                </a:ext>
              </a:extLst>
            </p:cNvPr>
            <p:cNvPicPr>
              <a:picLocks noChangeAspect="1"/>
            </p:cNvPicPr>
            <p:nvPr/>
          </p:nvPicPr>
          <p:blipFill>
            <a:blip r:embed="rId13" cstate="print">
              <a:duotone>
                <a:prstClr val="black"/>
                <a:srgbClr val="002050">
                  <a:tint val="45000"/>
                  <a:satMod val="400000"/>
                </a:srgbClr>
              </a:duotone>
              <a:extLst>
                <a:ext uri="{BEBA8EAE-BF5A-486C-A8C5-ECC9F3942E4B}">
                  <a14:imgProps xmlns:a14="http://schemas.microsoft.com/office/drawing/2010/main">
                    <a14:imgLayer r:embed="rId14">
                      <a14:imgEffect>
                        <a14:brightnessContrast bright="28000" contrast="11000"/>
                      </a14:imgEffect>
                    </a14:imgLayer>
                  </a14:imgProps>
                </a:ext>
                <a:ext uri="{28A0092B-C50C-407E-A947-70E740481C1C}">
                  <a14:useLocalDpi xmlns:a14="http://schemas.microsoft.com/office/drawing/2010/main"/>
                </a:ext>
              </a:extLst>
            </a:blip>
            <a:stretch>
              <a:fillRect/>
            </a:stretch>
          </p:blipFill>
          <p:spPr>
            <a:xfrm>
              <a:off x="8238661" y="1969396"/>
              <a:ext cx="646468" cy="156981"/>
            </a:xfrm>
            <a:prstGeom prst="rect">
              <a:avLst/>
            </a:prstGeom>
          </p:spPr>
        </p:pic>
      </p:grpSp>
      <p:sp>
        <p:nvSpPr>
          <p:cNvPr id="319" name="Freeform 5">
            <a:extLst>
              <a:ext uri="{FF2B5EF4-FFF2-40B4-BE49-F238E27FC236}">
                <a16:creationId xmlns:a16="http://schemas.microsoft.com/office/drawing/2014/main" id="{B8E6BE47-8DD4-497F-9C98-4253E3143667}"/>
              </a:ext>
              <a:ext uri="{C183D7F6-B498-43B3-948B-1728B52AA6E4}">
                <adec:decorative xmlns:adec="http://schemas.microsoft.com/office/drawing/2017/decorative" val="1"/>
              </a:ext>
            </a:extLst>
          </p:cNvPr>
          <p:cNvSpPr>
            <a:spLocks/>
          </p:cNvSpPr>
          <p:nvPr/>
        </p:nvSpPr>
        <p:spPr bwMode="auto">
          <a:xfrm>
            <a:off x="8188926" y="5757567"/>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21" name="Freeform 5">
            <a:extLst>
              <a:ext uri="{FF2B5EF4-FFF2-40B4-BE49-F238E27FC236}">
                <a16:creationId xmlns:a16="http://schemas.microsoft.com/office/drawing/2014/main" id="{74788B4B-6C93-477C-88C5-90F15700A3A0}"/>
              </a:ext>
              <a:ext uri="{C183D7F6-B498-43B3-948B-1728B52AA6E4}">
                <adec:decorative xmlns:adec="http://schemas.microsoft.com/office/drawing/2017/decorative" val="1"/>
              </a:ext>
            </a:extLst>
          </p:cNvPr>
          <p:cNvSpPr>
            <a:spLocks/>
          </p:cNvSpPr>
          <p:nvPr/>
        </p:nvSpPr>
        <p:spPr bwMode="auto">
          <a:xfrm>
            <a:off x="3979371" y="2390391"/>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02384F8E-5A4C-4D21-80B9-582E57220B68}"/>
              </a:ext>
              <a:ext uri="{C183D7F6-B498-43B3-948B-1728B52AA6E4}">
                <adec:decorative xmlns:adec="http://schemas.microsoft.com/office/drawing/2017/decorative" val="1"/>
              </a:ext>
            </a:extLst>
          </p:cNvPr>
          <p:cNvSpPr>
            <a:spLocks/>
          </p:cNvSpPr>
          <p:nvPr/>
        </p:nvSpPr>
        <p:spPr bwMode="auto">
          <a:xfrm>
            <a:off x="2034470" y="3526410"/>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27" name="Freeform 5">
            <a:extLst>
              <a:ext uri="{FF2B5EF4-FFF2-40B4-BE49-F238E27FC236}">
                <a16:creationId xmlns:a16="http://schemas.microsoft.com/office/drawing/2014/main" id="{E77BE7C1-44D0-4037-880F-FFADD5659F61}"/>
              </a:ext>
              <a:ext uri="{C183D7F6-B498-43B3-948B-1728B52AA6E4}">
                <adec:decorative xmlns:adec="http://schemas.microsoft.com/office/drawing/2017/decorative" val="1"/>
              </a:ext>
            </a:extLst>
          </p:cNvPr>
          <p:cNvSpPr>
            <a:spLocks/>
          </p:cNvSpPr>
          <p:nvPr/>
        </p:nvSpPr>
        <p:spPr bwMode="auto">
          <a:xfrm>
            <a:off x="10195984" y="3048331"/>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48" name="Freeform 5">
            <a:extLst>
              <a:ext uri="{FF2B5EF4-FFF2-40B4-BE49-F238E27FC236}">
                <a16:creationId xmlns:a16="http://schemas.microsoft.com/office/drawing/2014/main" id="{E2CBC65F-3EDD-4881-8028-92E37AC35DE2}"/>
              </a:ext>
              <a:ext uri="{C183D7F6-B498-43B3-948B-1728B52AA6E4}">
                <adec:decorative xmlns:adec="http://schemas.microsoft.com/office/drawing/2017/decorative" val="1"/>
              </a:ext>
            </a:extLst>
          </p:cNvPr>
          <p:cNvSpPr>
            <a:spLocks/>
          </p:cNvSpPr>
          <p:nvPr/>
        </p:nvSpPr>
        <p:spPr bwMode="auto">
          <a:xfrm>
            <a:off x="4567999" y="5529164"/>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49" name="Freeform 5">
            <a:extLst>
              <a:ext uri="{FF2B5EF4-FFF2-40B4-BE49-F238E27FC236}">
                <a16:creationId xmlns:a16="http://schemas.microsoft.com/office/drawing/2014/main" id="{184187A2-9D61-481A-80FC-6FB94F02DB94}"/>
              </a:ext>
              <a:ext uri="{C183D7F6-B498-43B3-948B-1728B52AA6E4}">
                <adec:decorative xmlns:adec="http://schemas.microsoft.com/office/drawing/2017/decorative" val="1"/>
              </a:ext>
            </a:extLst>
          </p:cNvPr>
          <p:cNvSpPr>
            <a:spLocks/>
          </p:cNvSpPr>
          <p:nvPr/>
        </p:nvSpPr>
        <p:spPr bwMode="auto">
          <a:xfrm>
            <a:off x="5777983" y="2944278"/>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51" name="Freeform 5">
            <a:extLst>
              <a:ext uri="{FF2B5EF4-FFF2-40B4-BE49-F238E27FC236}">
                <a16:creationId xmlns:a16="http://schemas.microsoft.com/office/drawing/2014/main" id="{D07B8472-44DE-49F0-AAE5-DE54AE5E7602}"/>
              </a:ext>
              <a:ext uri="{C183D7F6-B498-43B3-948B-1728B52AA6E4}">
                <adec:decorative xmlns:adec="http://schemas.microsoft.com/office/drawing/2017/decorative" val="1"/>
              </a:ext>
            </a:extLst>
          </p:cNvPr>
          <p:cNvSpPr>
            <a:spLocks/>
          </p:cNvSpPr>
          <p:nvPr/>
        </p:nvSpPr>
        <p:spPr bwMode="auto">
          <a:xfrm>
            <a:off x="8640674" y="2390888"/>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60" name="Freeform 5">
            <a:extLst>
              <a:ext uri="{FF2B5EF4-FFF2-40B4-BE49-F238E27FC236}">
                <a16:creationId xmlns:a16="http://schemas.microsoft.com/office/drawing/2014/main" id="{5814A0FB-E389-40FB-AA80-E92AA401C253}"/>
              </a:ext>
              <a:ext uri="{C183D7F6-B498-43B3-948B-1728B52AA6E4}">
                <adec:decorative xmlns:adec="http://schemas.microsoft.com/office/drawing/2017/decorative" val="1"/>
              </a:ext>
            </a:extLst>
          </p:cNvPr>
          <p:cNvSpPr>
            <a:spLocks/>
          </p:cNvSpPr>
          <p:nvPr/>
        </p:nvSpPr>
        <p:spPr bwMode="auto">
          <a:xfrm>
            <a:off x="2502080" y="4925067"/>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61" name="Freeform 5">
            <a:extLst>
              <a:ext uri="{FF2B5EF4-FFF2-40B4-BE49-F238E27FC236}">
                <a16:creationId xmlns:a16="http://schemas.microsoft.com/office/drawing/2014/main" id="{C954A1EE-3571-4A87-8649-C3B31C0B0DB0}"/>
              </a:ext>
              <a:ext uri="{C183D7F6-B498-43B3-948B-1728B52AA6E4}">
                <adec:decorative xmlns:adec="http://schemas.microsoft.com/office/drawing/2017/decorative" val="1"/>
              </a:ext>
            </a:extLst>
          </p:cNvPr>
          <p:cNvSpPr>
            <a:spLocks/>
          </p:cNvSpPr>
          <p:nvPr/>
        </p:nvSpPr>
        <p:spPr bwMode="auto">
          <a:xfrm>
            <a:off x="10005351" y="4926014"/>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62" name="Freeform 5">
            <a:extLst>
              <a:ext uri="{FF2B5EF4-FFF2-40B4-BE49-F238E27FC236}">
                <a16:creationId xmlns:a16="http://schemas.microsoft.com/office/drawing/2014/main" id="{A9B7618A-1F82-4AED-9F5C-11CEA0459726}"/>
              </a:ext>
              <a:ext uri="{C183D7F6-B498-43B3-948B-1728B52AA6E4}">
                <adec:decorative xmlns:adec="http://schemas.microsoft.com/office/drawing/2017/decorative" val="1"/>
              </a:ext>
            </a:extLst>
          </p:cNvPr>
          <p:cNvSpPr>
            <a:spLocks/>
          </p:cNvSpPr>
          <p:nvPr/>
        </p:nvSpPr>
        <p:spPr bwMode="auto">
          <a:xfrm>
            <a:off x="8555308" y="4046294"/>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3467413A-D907-4D93-A812-B445B98DC3A9}"/>
              </a:ext>
              <a:ext uri="{C183D7F6-B498-43B3-948B-1728B52AA6E4}">
                <adec:decorative xmlns:adec="http://schemas.microsoft.com/office/drawing/2017/decorative" val="1"/>
              </a:ext>
            </a:extLst>
          </p:cNvPr>
          <p:cNvGrpSpPr/>
          <p:nvPr/>
        </p:nvGrpSpPr>
        <p:grpSpPr>
          <a:xfrm>
            <a:off x="3643375" y="5287528"/>
            <a:ext cx="731520" cy="731520"/>
            <a:chOff x="3643375" y="5287528"/>
            <a:chExt cx="731520" cy="731520"/>
          </a:xfrm>
          <a:effectLst/>
        </p:grpSpPr>
        <p:sp>
          <p:nvSpPr>
            <p:cNvPr id="365" name="Oval 364">
              <a:extLst>
                <a:ext uri="{FF2B5EF4-FFF2-40B4-BE49-F238E27FC236}">
                  <a16:creationId xmlns:a16="http://schemas.microsoft.com/office/drawing/2014/main" id="{2A8B159D-45EE-45A5-B180-61DB9F33DFBF}"/>
                </a:ext>
              </a:extLst>
            </p:cNvPr>
            <p:cNvSpPr/>
            <p:nvPr/>
          </p:nvSpPr>
          <p:spPr bwMode="auto">
            <a:xfrm>
              <a:off x="3643375" y="5287528"/>
              <a:ext cx="731520" cy="731520"/>
            </a:xfrm>
            <a:prstGeom prst="ellipse">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7" name="Graphic 7">
              <a:extLst>
                <a:ext uri="{FF2B5EF4-FFF2-40B4-BE49-F238E27FC236}">
                  <a16:creationId xmlns:a16="http://schemas.microsoft.com/office/drawing/2014/main" id="{2FF9F8BD-1102-4258-A6FD-6DCE476DDA2A}"/>
                </a:ext>
              </a:extLst>
            </p:cNvPr>
            <p:cNvSpPr/>
            <p:nvPr/>
          </p:nvSpPr>
          <p:spPr>
            <a:xfrm>
              <a:off x="3839799" y="5468612"/>
              <a:ext cx="338673" cy="369353"/>
            </a:xfrm>
            <a:custGeom>
              <a:avLst/>
              <a:gdLst>
                <a:gd name="connsiteX0" fmla="*/ 261502 w 345463"/>
                <a:gd name="connsiteY0" fmla="*/ 124874 h 376759"/>
                <a:gd name="connsiteX1" fmla="*/ 261502 w 345463"/>
                <a:gd name="connsiteY1" fmla="*/ 376759 h 376759"/>
                <a:gd name="connsiteX2" fmla="*/ 211583 w 345463"/>
                <a:gd name="connsiteY2" fmla="*/ 376759 h 376759"/>
                <a:gd name="connsiteX3" fmla="*/ 211583 w 345463"/>
                <a:gd name="connsiteY3" fmla="*/ 292492 h 376759"/>
                <a:gd name="connsiteX4" fmla="*/ 158306 w 345463"/>
                <a:gd name="connsiteY4" fmla="*/ 292492 h 376759"/>
                <a:gd name="connsiteX5" fmla="*/ 158306 w 345463"/>
                <a:gd name="connsiteY5" fmla="*/ 376759 h 376759"/>
                <a:gd name="connsiteX6" fmla="*/ 105944 w 345463"/>
                <a:gd name="connsiteY6" fmla="*/ 376759 h 376759"/>
                <a:gd name="connsiteX7" fmla="*/ 105944 w 345463"/>
                <a:gd name="connsiteY7" fmla="*/ 132507 h 376759"/>
                <a:gd name="connsiteX8" fmla="*/ 184716 w 345463"/>
                <a:gd name="connsiteY8" fmla="*/ 132507 h 376759"/>
                <a:gd name="connsiteX9" fmla="*/ 261655 w 345463"/>
                <a:gd name="connsiteY9" fmla="*/ 132507 h 376759"/>
                <a:gd name="connsiteX10" fmla="*/ 184563 w 345463"/>
                <a:gd name="connsiteY10" fmla="*/ 132660 h 376759"/>
                <a:gd name="connsiteX11" fmla="*/ 184563 w 345463"/>
                <a:gd name="connsiteY11" fmla="*/ 80756 h 376759"/>
                <a:gd name="connsiteX12" fmla="*/ 0 w 345463"/>
                <a:gd name="connsiteY12" fmla="*/ 80756 h 376759"/>
                <a:gd name="connsiteX13" fmla="*/ 0 w 345463"/>
                <a:gd name="connsiteY13" fmla="*/ 376759 h 376759"/>
                <a:gd name="connsiteX14" fmla="*/ 345464 w 345463"/>
                <a:gd name="connsiteY14" fmla="*/ 376759 h 376759"/>
                <a:gd name="connsiteX15" fmla="*/ 345464 w 345463"/>
                <a:gd name="connsiteY15" fmla="*/ 108082 h 376759"/>
                <a:gd name="connsiteX16" fmla="*/ 234329 w 345463"/>
                <a:gd name="connsiteY16" fmla="*/ 0 h 376759"/>
                <a:gd name="connsiteX17" fmla="*/ 234329 w 345463"/>
                <a:gd name="connsiteY17" fmla="*/ 132660 h 376759"/>
                <a:gd name="connsiteX18" fmla="*/ 54346 w 345463"/>
                <a:gd name="connsiteY18" fmla="*/ 132660 h 376759"/>
                <a:gd name="connsiteX19" fmla="*/ 49003 w 345463"/>
                <a:gd name="connsiteY19" fmla="*/ 132660 h 376759"/>
                <a:gd name="connsiteX20" fmla="*/ 49003 w 345463"/>
                <a:gd name="connsiteY20" fmla="*/ 136171 h 376759"/>
                <a:gd name="connsiteX21" fmla="*/ 54193 w 345463"/>
                <a:gd name="connsiteY21" fmla="*/ 136171 h 376759"/>
                <a:gd name="connsiteX22" fmla="*/ 54193 w 345463"/>
                <a:gd name="connsiteY22" fmla="*/ 132660 h 376759"/>
                <a:gd name="connsiteX23" fmla="*/ 54346 w 345463"/>
                <a:gd name="connsiteY23" fmla="*/ 185326 h 376759"/>
                <a:gd name="connsiteX24" fmla="*/ 49003 w 345463"/>
                <a:gd name="connsiteY24" fmla="*/ 185326 h 376759"/>
                <a:gd name="connsiteX25" fmla="*/ 49003 w 345463"/>
                <a:gd name="connsiteY25" fmla="*/ 190669 h 376759"/>
                <a:gd name="connsiteX26" fmla="*/ 54193 w 345463"/>
                <a:gd name="connsiteY26" fmla="*/ 190669 h 376759"/>
                <a:gd name="connsiteX27" fmla="*/ 54193 w 345463"/>
                <a:gd name="connsiteY27" fmla="*/ 185326 h 376759"/>
                <a:gd name="connsiteX28" fmla="*/ 54346 w 345463"/>
                <a:gd name="connsiteY28" fmla="*/ 237993 h 376759"/>
                <a:gd name="connsiteX29" fmla="*/ 49003 w 345463"/>
                <a:gd name="connsiteY29" fmla="*/ 237993 h 376759"/>
                <a:gd name="connsiteX30" fmla="*/ 49003 w 345463"/>
                <a:gd name="connsiteY30" fmla="*/ 243336 h 376759"/>
                <a:gd name="connsiteX31" fmla="*/ 54193 w 345463"/>
                <a:gd name="connsiteY31" fmla="*/ 243336 h 376759"/>
                <a:gd name="connsiteX32" fmla="*/ 54193 w 345463"/>
                <a:gd name="connsiteY32" fmla="*/ 237993 h 376759"/>
                <a:gd name="connsiteX33" fmla="*/ 54346 w 345463"/>
                <a:gd name="connsiteY33" fmla="*/ 291576 h 376759"/>
                <a:gd name="connsiteX34" fmla="*/ 49003 w 345463"/>
                <a:gd name="connsiteY34" fmla="*/ 291576 h 376759"/>
                <a:gd name="connsiteX35" fmla="*/ 49003 w 345463"/>
                <a:gd name="connsiteY35" fmla="*/ 296003 h 376759"/>
                <a:gd name="connsiteX36" fmla="*/ 54193 w 345463"/>
                <a:gd name="connsiteY36" fmla="*/ 296003 h 376759"/>
                <a:gd name="connsiteX37" fmla="*/ 54193 w 345463"/>
                <a:gd name="connsiteY37" fmla="*/ 291576 h 376759"/>
                <a:gd name="connsiteX38" fmla="*/ 54346 w 345463"/>
                <a:gd name="connsiteY38" fmla="*/ 344243 h 376759"/>
                <a:gd name="connsiteX39" fmla="*/ 49003 w 345463"/>
                <a:gd name="connsiteY39" fmla="*/ 344243 h 376759"/>
                <a:gd name="connsiteX40" fmla="*/ 49003 w 345463"/>
                <a:gd name="connsiteY40" fmla="*/ 348670 h 376759"/>
                <a:gd name="connsiteX41" fmla="*/ 54193 w 345463"/>
                <a:gd name="connsiteY41" fmla="*/ 348670 h 376759"/>
                <a:gd name="connsiteX42" fmla="*/ 54193 w 345463"/>
                <a:gd name="connsiteY42" fmla="*/ 344243 h 376759"/>
                <a:gd name="connsiteX43" fmla="*/ 159222 w 345463"/>
                <a:gd name="connsiteY43" fmla="*/ 185326 h 376759"/>
                <a:gd name="connsiteX44" fmla="*/ 154795 w 345463"/>
                <a:gd name="connsiteY44" fmla="*/ 185326 h 376759"/>
                <a:gd name="connsiteX45" fmla="*/ 154795 w 345463"/>
                <a:gd name="connsiteY45" fmla="*/ 190669 h 376759"/>
                <a:gd name="connsiteX46" fmla="*/ 159222 w 345463"/>
                <a:gd name="connsiteY46" fmla="*/ 190669 h 376759"/>
                <a:gd name="connsiteX47" fmla="*/ 159222 w 345463"/>
                <a:gd name="connsiteY47" fmla="*/ 185326 h 376759"/>
                <a:gd name="connsiteX48" fmla="*/ 159222 w 345463"/>
                <a:gd name="connsiteY48" fmla="*/ 239825 h 376759"/>
                <a:gd name="connsiteX49" fmla="*/ 154795 w 345463"/>
                <a:gd name="connsiteY49" fmla="*/ 239825 h 376759"/>
                <a:gd name="connsiteX50" fmla="*/ 154795 w 345463"/>
                <a:gd name="connsiteY50" fmla="*/ 243336 h 376759"/>
                <a:gd name="connsiteX51" fmla="*/ 159222 w 345463"/>
                <a:gd name="connsiteY51" fmla="*/ 243336 h 376759"/>
                <a:gd name="connsiteX52" fmla="*/ 159222 w 345463"/>
                <a:gd name="connsiteY52" fmla="*/ 239825 h 376759"/>
                <a:gd name="connsiteX53" fmla="*/ 212652 w 345463"/>
                <a:gd name="connsiteY53" fmla="*/ 185326 h 376759"/>
                <a:gd name="connsiteX54" fmla="*/ 207462 w 345463"/>
                <a:gd name="connsiteY54" fmla="*/ 185326 h 376759"/>
                <a:gd name="connsiteX55" fmla="*/ 207462 w 345463"/>
                <a:gd name="connsiteY55" fmla="*/ 190669 h 376759"/>
                <a:gd name="connsiteX56" fmla="*/ 212652 w 345463"/>
                <a:gd name="connsiteY56" fmla="*/ 190669 h 376759"/>
                <a:gd name="connsiteX57" fmla="*/ 212652 w 345463"/>
                <a:gd name="connsiteY57" fmla="*/ 185326 h 376759"/>
                <a:gd name="connsiteX58" fmla="*/ 212652 w 345463"/>
                <a:gd name="connsiteY58" fmla="*/ 239825 h 376759"/>
                <a:gd name="connsiteX59" fmla="*/ 207462 w 345463"/>
                <a:gd name="connsiteY59" fmla="*/ 239825 h 376759"/>
                <a:gd name="connsiteX60" fmla="*/ 207462 w 345463"/>
                <a:gd name="connsiteY60" fmla="*/ 243336 h 376759"/>
                <a:gd name="connsiteX61" fmla="*/ 212652 w 345463"/>
                <a:gd name="connsiteY61" fmla="*/ 243336 h 376759"/>
                <a:gd name="connsiteX62" fmla="*/ 212652 w 345463"/>
                <a:gd name="connsiteY62" fmla="*/ 239825 h 376759"/>
                <a:gd name="connsiteX0" fmla="*/ 261502 w 345464"/>
                <a:gd name="connsiteY0" fmla="*/ 124874 h 376759"/>
                <a:gd name="connsiteX1" fmla="*/ 261502 w 345464"/>
                <a:gd name="connsiteY1" fmla="*/ 376759 h 376759"/>
                <a:gd name="connsiteX2" fmla="*/ 211583 w 345464"/>
                <a:gd name="connsiteY2" fmla="*/ 376759 h 376759"/>
                <a:gd name="connsiteX3" fmla="*/ 211583 w 345464"/>
                <a:gd name="connsiteY3" fmla="*/ 292492 h 376759"/>
                <a:gd name="connsiteX4" fmla="*/ 158306 w 345464"/>
                <a:gd name="connsiteY4" fmla="*/ 292492 h 376759"/>
                <a:gd name="connsiteX5" fmla="*/ 158306 w 345464"/>
                <a:gd name="connsiteY5" fmla="*/ 376759 h 376759"/>
                <a:gd name="connsiteX6" fmla="*/ 105944 w 345464"/>
                <a:gd name="connsiteY6" fmla="*/ 376759 h 376759"/>
                <a:gd name="connsiteX7" fmla="*/ 105944 w 345464"/>
                <a:gd name="connsiteY7" fmla="*/ 132507 h 376759"/>
                <a:gd name="connsiteX8" fmla="*/ 184716 w 345464"/>
                <a:gd name="connsiteY8" fmla="*/ 132507 h 376759"/>
                <a:gd name="connsiteX9" fmla="*/ 261655 w 345464"/>
                <a:gd name="connsiteY9" fmla="*/ 132507 h 376759"/>
                <a:gd name="connsiteX10" fmla="*/ 184563 w 345464"/>
                <a:gd name="connsiteY10" fmla="*/ 132660 h 376759"/>
                <a:gd name="connsiteX11" fmla="*/ 184563 w 345464"/>
                <a:gd name="connsiteY11" fmla="*/ 80756 h 376759"/>
                <a:gd name="connsiteX12" fmla="*/ 0 w 345464"/>
                <a:gd name="connsiteY12" fmla="*/ 80756 h 376759"/>
                <a:gd name="connsiteX13" fmla="*/ 0 w 345464"/>
                <a:gd name="connsiteY13" fmla="*/ 376759 h 376759"/>
                <a:gd name="connsiteX14" fmla="*/ 345464 w 345464"/>
                <a:gd name="connsiteY14" fmla="*/ 376759 h 376759"/>
                <a:gd name="connsiteX15" fmla="*/ 345464 w 345464"/>
                <a:gd name="connsiteY15" fmla="*/ 108082 h 376759"/>
                <a:gd name="connsiteX16" fmla="*/ 234329 w 345464"/>
                <a:gd name="connsiteY16" fmla="*/ 0 h 376759"/>
                <a:gd name="connsiteX17" fmla="*/ 234329 w 345464"/>
                <a:gd name="connsiteY17" fmla="*/ 132660 h 376759"/>
                <a:gd name="connsiteX18" fmla="*/ 54346 w 345464"/>
                <a:gd name="connsiteY18" fmla="*/ 132660 h 376759"/>
                <a:gd name="connsiteX19" fmla="*/ 49003 w 345464"/>
                <a:gd name="connsiteY19" fmla="*/ 132660 h 376759"/>
                <a:gd name="connsiteX20" fmla="*/ 49003 w 345464"/>
                <a:gd name="connsiteY20" fmla="*/ 136171 h 376759"/>
                <a:gd name="connsiteX21" fmla="*/ 54193 w 345464"/>
                <a:gd name="connsiteY21" fmla="*/ 136171 h 376759"/>
                <a:gd name="connsiteX22" fmla="*/ 54193 w 345464"/>
                <a:gd name="connsiteY22" fmla="*/ 132660 h 376759"/>
                <a:gd name="connsiteX23" fmla="*/ 54346 w 345464"/>
                <a:gd name="connsiteY23" fmla="*/ 185326 h 376759"/>
                <a:gd name="connsiteX24" fmla="*/ 49003 w 345464"/>
                <a:gd name="connsiteY24" fmla="*/ 185326 h 376759"/>
                <a:gd name="connsiteX25" fmla="*/ 49003 w 345464"/>
                <a:gd name="connsiteY25" fmla="*/ 190669 h 376759"/>
                <a:gd name="connsiteX26" fmla="*/ 54193 w 345464"/>
                <a:gd name="connsiteY26" fmla="*/ 190669 h 376759"/>
                <a:gd name="connsiteX27" fmla="*/ 54193 w 345464"/>
                <a:gd name="connsiteY27" fmla="*/ 185326 h 376759"/>
                <a:gd name="connsiteX28" fmla="*/ 54346 w 345464"/>
                <a:gd name="connsiteY28" fmla="*/ 237993 h 376759"/>
                <a:gd name="connsiteX29" fmla="*/ 49003 w 345464"/>
                <a:gd name="connsiteY29" fmla="*/ 237993 h 376759"/>
                <a:gd name="connsiteX30" fmla="*/ 49003 w 345464"/>
                <a:gd name="connsiteY30" fmla="*/ 243336 h 376759"/>
                <a:gd name="connsiteX31" fmla="*/ 54193 w 345464"/>
                <a:gd name="connsiteY31" fmla="*/ 243336 h 376759"/>
                <a:gd name="connsiteX32" fmla="*/ 54193 w 345464"/>
                <a:gd name="connsiteY32" fmla="*/ 237993 h 376759"/>
                <a:gd name="connsiteX33" fmla="*/ 54346 w 345464"/>
                <a:gd name="connsiteY33" fmla="*/ 291576 h 376759"/>
                <a:gd name="connsiteX34" fmla="*/ 49003 w 345464"/>
                <a:gd name="connsiteY34" fmla="*/ 291576 h 376759"/>
                <a:gd name="connsiteX35" fmla="*/ 49003 w 345464"/>
                <a:gd name="connsiteY35" fmla="*/ 296003 h 376759"/>
                <a:gd name="connsiteX36" fmla="*/ 54193 w 345464"/>
                <a:gd name="connsiteY36" fmla="*/ 296003 h 376759"/>
                <a:gd name="connsiteX37" fmla="*/ 54193 w 345464"/>
                <a:gd name="connsiteY37" fmla="*/ 291576 h 376759"/>
                <a:gd name="connsiteX38" fmla="*/ 54346 w 345464"/>
                <a:gd name="connsiteY38" fmla="*/ 344243 h 376759"/>
                <a:gd name="connsiteX39" fmla="*/ 49003 w 345464"/>
                <a:gd name="connsiteY39" fmla="*/ 344243 h 376759"/>
                <a:gd name="connsiteX40" fmla="*/ 49003 w 345464"/>
                <a:gd name="connsiteY40" fmla="*/ 348670 h 376759"/>
                <a:gd name="connsiteX41" fmla="*/ 54193 w 345464"/>
                <a:gd name="connsiteY41" fmla="*/ 348670 h 376759"/>
                <a:gd name="connsiteX42" fmla="*/ 54193 w 345464"/>
                <a:gd name="connsiteY42" fmla="*/ 344243 h 376759"/>
                <a:gd name="connsiteX43" fmla="*/ 159222 w 345464"/>
                <a:gd name="connsiteY43" fmla="*/ 185326 h 376759"/>
                <a:gd name="connsiteX44" fmla="*/ 154795 w 345464"/>
                <a:gd name="connsiteY44" fmla="*/ 185326 h 376759"/>
                <a:gd name="connsiteX45" fmla="*/ 154795 w 345464"/>
                <a:gd name="connsiteY45" fmla="*/ 190669 h 376759"/>
                <a:gd name="connsiteX46" fmla="*/ 159222 w 345464"/>
                <a:gd name="connsiteY46" fmla="*/ 190669 h 376759"/>
                <a:gd name="connsiteX47" fmla="*/ 159222 w 345464"/>
                <a:gd name="connsiteY47" fmla="*/ 185326 h 376759"/>
                <a:gd name="connsiteX48" fmla="*/ 159222 w 345464"/>
                <a:gd name="connsiteY48" fmla="*/ 239825 h 376759"/>
                <a:gd name="connsiteX49" fmla="*/ 154795 w 345464"/>
                <a:gd name="connsiteY49" fmla="*/ 239825 h 376759"/>
                <a:gd name="connsiteX50" fmla="*/ 154795 w 345464"/>
                <a:gd name="connsiteY50" fmla="*/ 243336 h 376759"/>
                <a:gd name="connsiteX51" fmla="*/ 159222 w 345464"/>
                <a:gd name="connsiteY51" fmla="*/ 243336 h 376759"/>
                <a:gd name="connsiteX52" fmla="*/ 159222 w 345464"/>
                <a:gd name="connsiteY52" fmla="*/ 239825 h 376759"/>
                <a:gd name="connsiteX53" fmla="*/ 212652 w 345464"/>
                <a:gd name="connsiteY53" fmla="*/ 185326 h 376759"/>
                <a:gd name="connsiteX54" fmla="*/ 207462 w 345464"/>
                <a:gd name="connsiteY54" fmla="*/ 185326 h 376759"/>
                <a:gd name="connsiteX55" fmla="*/ 207462 w 345464"/>
                <a:gd name="connsiteY55" fmla="*/ 190669 h 376759"/>
                <a:gd name="connsiteX56" fmla="*/ 212652 w 345464"/>
                <a:gd name="connsiteY56" fmla="*/ 190669 h 376759"/>
                <a:gd name="connsiteX57" fmla="*/ 212652 w 345464"/>
                <a:gd name="connsiteY57" fmla="*/ 185326 h 376759"/>
                <a:gd name="connsiteX58" fmla="*/ 212652 w 345464"/>
                <a:gd name="connsiteY58" fmla="*/ 239825 h 376759"/>
                <a:gd name="connsiteX59" fmla="*/ 207462 w 345464"/>
                <a:gd name="connsiteY59" fmla="*/ 239825 h 376759"/>
                <a:gd name="connsiteX60" fmla="*/ 207462 w 345464"/>
                <a:gd name="connsiteY60" fmla="*/ 243336 h 376759"/>
                <a:gd name="connsiteX61" fmla="*/ 212652 w 345464"/>
                <a:gd name="connsiteY61" fmla="*/ 243336 h 376759"/>
                <a:gd name="connsiteX62" fmla="*/ 212652 w 345464"/>
                <a:gd name="connsiteY62" fmla="*/ 239825 h 3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5464" h="376759">
                  <a:moveTo>
                    <a:pt x="261502" y="124874"/>
                  </a:moveTo>
                  <a:lnTo>
                    <a:pt x="261502" y="376759"/>
                  </a:lnTo>
                  <a:lnTo>
                    <a:pt x="211583" y="376759"/>
                  </a:lnTo>
                  <a:lnTo>
                    <a:pt x="211583" y="292492"/>
                  </a:lnTo>
                  <a:lnTo>
                    <a:pt x="158306" y="292492"/>
                  </a:lnTo>
                  <a:lnTo>
                    <a:pt x="158306" y="376759"/>
                  </a:lnTo>
                  <a:lnTo>
                    <a:pt x="105944" y="376759"/>
                  </a:lnTo>
                  <a:lnTo>
                    <a:pt x="105944" y="132507"/>
                  </a:lnTo>
                  <a:lnTo>
                    <a:pt x="184716" y="132507"/>
                  </a:lnTo>
                  <a:lnTo>
                    <a:pt x="261655" y="132507"/>
                  </a:lnTo>
                  <a:moveTo>
                    <a:pt x="184563" y="132660"/>
                  </a:moveTo>
                  <a:lnTo>
                    <a:pt x="184563" y="80756"/>
                  </a:lnTo>
                  <a:lnTo>
                    <a:pt x="0" y="80756"/>
                  </a:lnTo>
                  <a:lnTo>
                    <a:pt x="0" y="376759"/>
                  </a:lnTo>
                  <a:moveTo>
                    <a:pt x="345464" y="376759"/>
                  </a:moveTo>
                  <a:lnTo>
                    <a:pt x="345464" y="108082"/>
                  </a:lnTo>
                  <a:lnTo>
                    <a:pt x="234329" y="0"/>
                  </a:lnTo>
                  <a:lnTo>
                    <a:pt x="234329" y="132660"/>
                  </a:lnTo>
                  <a:moveTo>
                    <a:pt x="54346" y="132660"/>
                  </a:moveTo>
                  <a:lnTo>
                    <a:pt x="49003" y="132660"/>
                  </a:lnTo>
                  <a:lnTo>
                    <a:pt x="49003" y="136171"/>
                  </a:lnTo>
                  <a:lnTo>
                    <a:pt x="54193" y="136171"/>
                  </a:lnTo>
                  <a:lnTo>
                    <a:pt x="54193" y="132660"/>
                  </a:lnTo>
                  <a:moveTo>
                    <a:pt x="54346" y="185326"/>
                  </a:moveTo>
                  <a:lnTo>
                    <a:pt x="49003" y="185326"/>
                  </a:lnTo>
                  <a:lnTo>
                    <a:pt x="49003" y="190669"/>
                  </a:lnTo>
                  <a:lnTo>
                    <a:pt x="54193" y="190669"/>
                  </a:lnTo>
                  <a:lnTo>
                    <a:pt x="54193" y="185326"/>
                  </a:lnTo>
                  <a:moveTo>
                    <a:pt x="54346" y="237993"/>
                  </a:moveTo>
                  <a:lnTo>
                    <a:pt x="49003" y="237993"/>
                  </a:lnTo>
                  <a:lnTo>
                    <a:pt x="49003" y="243336"/>
                  </a:lnTo>
                  <a:lnTo>
                    <a:pt x="54193" y="243336"/>
                  </a:lnTo>
                  <a:lnTo>
                    <a:pt x="54193" y="237993"/>
                  </a:lnTo>
                  <a:moveTo>
                    <a:pt x="54346" y="291576"/>
                  </a:moveTo>
                  <a:lnTo>
                    <a:pt x="49003" y="291576"/>
                  </a:lnTo>
                  <a:lnTo>
                    <a:pt x="49003" y="296003"/>
                  </a:lnTo>
                  <a:lnTo>
                    <a:pt x="54193" y="296003"/>
                  </a:lnTo>
                  <a:lnTo>
                    <a:pt x="54193" y="291576"/>
                  </a:lnTo>
                  <a:moveTo>
                    <a:pt x="54346" y="344243"/>
                  </a:moveTo>
                  <a:lnTo>
                    <a:pt x="49003" y="344243"/>
                  </a:lnTo>
                  <a:lnTo>
                    <a:pt x="49003" y="348670"/>
                  </a:lnTo>
                  <a:lnTo>
                    <a:pt x="54193" y="348670"/>
                  </a:lnTo>
                  <a:lnTo>
                    <a:pt x="54193" y="344243"/>
                  </a:lnTo>
                  <a:moveTo>
                    <a:pt x="159222" y="185326"/>
                  </a:moveTo>
                  <a:lnTo>
                    <a:pt x="154795" y="185326"/>
                  </a:lnTo>
                  <a:lnTo>
                    <a:pt x="154795" y="190669"/>
                  </a:lnTo>
                  <a:lnTo>
                    <a:pt x="159222" y="190669"/>
                  </a:lnTo>
                  <a:lnTo>
                    <a:pt x="159222" y="185326"/>
                  </a:lnTo>
                  <a:moveTo>
                    <a:pt x="159222" y="239825"/>
                  </a:moveTo>
                  <a:lnTo>
                    <a:pt x="154795" y="239825"/>
                  </a:lnTo>
                  <a:lnTo>
                    <a:pt x="154795" y="243336"/>
                  </a:lnTo>
                  <a:lnTo>
                    <a:pt x="159222" y="243336"/>
                  </a:lnTo>
                  <a:lnTo>
                    <a:pt x="159222" y="239825"/>
                  </a:lnTo>
                  <a:moveTo>
                    <a:pt x="212652" y="185326"/>
                  </a:moveTo>
                  <a:lnTo>
                    <a:pt x="207462" y="185326"/>
                  </a:lnTo>
                  <a:lnTo>
                    <a:pt x="207462" y="190669"/>
                  </a:lnTo>
                  <a:lnTo>
                    <a:pt x="212652" y="190669"/>
                  </a:lnTo>
                  <a:lnTo>
                    <a:pt x="212652" y="185326"/>
                  </a:lnTo>
                  <a:moveTo>
                    <a:pt x="212652" y="239825"/>
                  </a:moveTo>
                  <a:lnTo>
                    <a:pt x="207462" y="239825"/>
                  </a:lnTo>
                  <a:lnTo>
                    <a:pt x="207462" y="243336"/>
                  </a:lnTo>
                  <a:lnTo>
                    <a:pt x="212652" y="243336"/>
                  </a:lnTo>
                  <a:lnTo>
                    <a:pt x="212652" y="239825"/>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9" name="Group 368">
            <a:extLst>
              <a:ext uri="{FF2B5EF4-FFF2-40B4-BE49-F238E27FC236}">
                <a16:creationId xmlns:a16="http://schemas.microsoft.com/office/drawing/2014/main" id="{60B33424-5D4B-4283-939A-01C5253D0211}"/>
              </a:ext>
              <a:ext uri="{C183D7F6-B498-43B3-948B-1728B52AA6E4}">
                <adec:decorative xmlns:adec="http://schemas.microsoft.com/office/drawing/2017/decorative" val="1"/>
              </a:ext>
            </a:extLst>
          </p:cNvPr>
          <p:cNvGrpSpPr/>
          <p:nvPr/>
        </p:nvGrpSpPr>
        <p:grpSpPr>
          <a:xfrm>
            <a:off x="7598807" y="2012635"/>
            <a:ext cx="731520" cy="731520"/>
            <a:chOff x="7598807" y="2012635"/>
            <a:chExt cx="731520" cy="731520"/>
          </a:xfrm>
          <a:effectLst/>
        </p:grpSpPr>
        <p:sp>
          <p:nvSpPr>
            <p:cNvPr id="371" name="Oval 370">
              <a:extLst>
                <a:ext uri="{FF2B5EF4-FFF2-40B4-BE49-F238E27FC236}">
                  <a16:creationId xmlns:a16="http://schemas.microsoft.com/office/drawing/2014/main" id="{DD0641E8-77DC-4449-B66B-751792DCD74F}"/>
                </a:ext>
              </a:extLst>
            </p:cNvPr>
            <p:cNvSpPr/>
            <p:nvPr/>
          </p:nvSpPr>
          <p:spPr bwMode="auto">
            <a:xfrm>
              <a:off x="7598807" y="2012635"/>
              <a:ext cx="731520" cy="731520"/>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2" name="CellPhone_E8EA">
              <a:extLst>
                <a:ext uri="{FF2B5EF4-FFF2-40B4-BE49-F238E27FC236}">
                  <a16:creationId xmlns:a16="http://schemas.microsoft.com/office/drawing/2014/main" id="{379047E1-F922-46D4-97FB-CC52B01EC5F4}"/>
                </a:ext>
              </a:extLst>
            </p:cNvPr>
            <p:cNvSpPr>
              <a:spLocks noChangeAspect="1" noEditPoints="1"/>
            </p:cNvSpPr>
            <p:nvPr/>
          </p:nvSpPr>
          <p:spPr bwMode="auto">
            <a:xfrm>
              <a:off x="7856979" y="2199110"/>
              <a:ext cx="215177" cy="358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73" name="Group 372">
            <a:extLst>
              <a:ext uri="{FF2B5EF4-FFF2-40B4-BE49-F238E27FC236}">
                <a16:creationId xmlns:a16="http://schemas.microsoft.com/office/drawing/2014/main" id="{34E642CF-BE42-40B7-8951-98B5483E2358}"/>
              </a:ext>
              <a:ext uri="{C183D7F6-B498-43B3-948B-1728B52AA6E4}">
                <adec:decorative xmlns:adec="http://schemas.microsoft.com/office/drawing/2017/decorative" val="1"/>
              </a:ext>
            </a:extLst>
          </p:cNvPr>
          <p:cNvGrpSpPr/>
          <p:nvPr/>
        </p:nvGrpSpPr>
        <p:grpSpPr>
          <a:xfrm>
            <a:off x="9540059" y="5450192"/>
            <a:ext cx="731520" cy="731520"/>
            <a:chOff x="9540059" y="5450192"/>
            <a:chExt cx="731520" cy="731520"/>
          </a:xfrm>
          <a:effectLst/>
        </p:grpSpPr>
        <p:sp>
          <p:nvSpPr>
            <p:cNvPr id="374" name="Oval 373">
              <a:extLst>
                <a:ext uri="{FF2B5EF4-FFF2-40B4-BE49-F238E27FC236}">
                  <a16:creationId xmlns:a16="http://schemas.microsoft.com/office/drawing/2014/main" id="{FE9D1B58-270B-4CD1-912D-93AC5CA8B9EA}"/>
                </a:ext>
              </a:extLst>
            </p:cNvPr>
            <p:cNvSpPr/>
            <p:nvPr/>
          </p:nvSpPr>
          <p:spPr bwMode="auto">
            <a:xfrm>
              <a:off x="9540059" y="5450192"/>
              <a:ext cx="731520" cy="731520"/>
            </a:xfrm>
            <a:prstGeom prst="ellipse">
              <a:avLst/>
            </a:prstGeom>
            <a:solidFill>
              <a:schemeClr val="accent2"/>
            </a:solidFill>
            <a:ln w="19050">
              <a:noFill/>
              <a:headEnd type="none" w="med" len="med"/>
              <a:tailEnd type="none" w="med" len="med"/>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house">
              <a:extLst>
                <a:ext uri="{FF2B5EF4-FFF2-40B4-BE49-F238E27FC236}">
                  <a16:creationId xmlns:a16="http://schemas.microsoft.com/office/drawing/2014/main" id="{133AFBC2-BBC8-4272-AE21-42B630B68711}"/>
                </a:ext>
              </a:extLst>
            </p:cNvPr>
            <p:cNvSpPr>
              <a:spLocks noChangeAspect="1" noEditPoints="1"/>
            </p:cNvSpPr>
            <p:nvPr/>
          </p:nvSpPr>
          <p:spPr bwMode="auto">
            <a:xfrm>
              <a:off x="9703716" y="5636667"/>
              <a:ext cx="404206" cy="35857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77" name="Group 376">
            <a:extLst>
              <a:ext uri="{FF2B5EF4-FFF2-40B4-BE49-F238E27FC236}">
                <a16:creationId xmlns:a16="http://schemas.microsoft.com/office/drawing/2014/main" id="{C2F17573-09FF-48F7-BEE9-87926BD73641}"/>
              </a:ext>
              <a:ext uri="{C183D7F6-B498-43B3-948B-1728B52AA6E4}">
                <adec:decorative xmlns:adec="http://schemas.microsoft.com/office/drawing/2017/decorative" val="1"/>
              </a:ext>
            </a:extLst>
          </p:cNvPr>
          <p:cNvGrpSpPr/>
          <p:nvPr/>
        </p:nvGrpSpPr>
        <p:grpSpPr>
          <a:xfrm>
            <a:off x="7203175" y="5656740"/>
            <a:ext cx="731520" cy="731520"/>
            <a:chOff x="7203175" y="5656740"/>
            <a:chExt cx="731520" cy="731520"/>
          </a:xfrm>
          <a:effectLst/>
        </p:grpSpPr>
        <p:sp>
          <p:nvSpPr>
            <p:cNvPr id="379" name="Oval 378">
              <a:extLst>
                <a:ext uri="{FF2B5EF4-FFF2-40B4-BE49-F238E27FC236}">
                  <a16:creationId xmlns:a16="http://schemas.microsoft.com/office/drawing/2014/main" id="{C49B93E3-474F-4A7F-A590-22111F1C6D0E}"/>
                </a:ext>
              </a:extLst>
            </p:cNvPr>
            <p:cNvSpPr/>
            <p:nvPr/>
          </p:nvSpPr>
          <p:spPr bwMode="auto">
            <a:xfrm>
              <a:off x="7203175" y="5656740"/>
              <a:ext cx="731520" cy="731520"/>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0" name="Graphic 6">
              <a:extLst>
                <a:ext uri="{FF2B5EF4-FFF2-40B4-BE49-F238E27FC236}">
                  <a16:creationId xmlns:a16="http://schemas.microsoft.com/office/drawing/2014/main" id="{6BFE1773-921A-4427-BF34-ECD17C756C74}"/>
                </a:ext>
              </a:extLst>
            </p:cNvPr>
            <p:cNvSpPr/>
            <p:nvPr/>
          </p:nvSpPr>
          <p:spPr>
            <a:xfrm>
              <a:off x="7370180" y="5876513"/>
              <a:ext cx="397511" cy="291975"/>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82" name="Group 381">
            <a:extLst>
              <a:ext uri="{FF2B5EF4-FFF2-40B4-BE49-F238E27FC236}">
                <a16:creationId xmlns:a16="http://schemas.microsoft.com/office/drawing/2014/main" id="{32EBA138-1C0B-4B7D-B3D9-64D41136CD45}"/>
              </a:ext>
              <a:ext uri="{C183D7F6-B498-43B3-948B-1728B52AA6E4}">
                <adec:decorative xmlns:adec="http://schemas.microsoft.com/office/drawing/2017/decorative" val="1"/>
              </a:ext>
            </a:extLst>
          </p:cNvPr>
          <p:cNvGrpSpPr/>
          <p:nvPr/>
        </p:nvGrpSpPr>
        <p:grpSpPr>
          <a:xfrm>
            <a:off x="8937494" y="3446142"/>
            <a:ext cx="731520" cy="731520"/>
            <a:chOff x="8937494" y="3446142"/>
            <a:chExt cx="731520" cy="731520"/>
          </a:xfrm>
          <a:effectLst/>
        </p:grpSpPr>
        <p:sp>
          <p:nvSpPr>
            <p:cNvPr id="386" name="Oval 385">
              <a:extLst>
                <a:ext uri="{FF2B5EF4-FFF2-40B4-BE49-F238E27FC236}">
                  <a16:creationId xmlns:a16="http://schemas.microsoft.com/office/drawing/2014/main" id="{E867AF75-AE97-440D-98D5-CE9A1663BA80}"/>
                </a:ext>
              </a:extLst>
            </p:cNvPr>
            <p:cNvSpPr/>
            <p:nvPr/>
          </p:nvSpPr>
          <p:spPr bwMode="auto">
            <a:xfrm>
              <a:off x="8937494" y="3446142"/>
              <a:ext cx="731520" cy="731520"/>
            </a:xfrm>
            <a:prstGeom prst="ellipse">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7" name="Database_EFC7">
              <a:extLst>
                <a:ext uri="{FF2B5EF4-FFF2-40B4-BE49-F238E27FC236}">
                  <a16:creationId xmlns:a16="http://schemas.microsoft.com/office/drawing/2014/main" id="{1EED2D28-6D6B-43C3-AE3B-6A4C990EE559}"/>
                </a:ext>
              </a:extLst>
            </p:cNvPr>
            <p:cNvSpPr>
              <a:spLocks noChangeAspect="1" noEditPoints="1"/>
            </p:cNvSpPr>
            <p:nvPr/>
          </p:nvSpPr>
          <p:spPr bwMode="auto">
            <a:xfrm>
              <a:off x="9148085" y="3610207"/>
              <a:ext cx="310339" cy="4033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89" name="Group 388">
            <a:extLst>
              <a:ext uri="{FF2B5EF4-FFF2-40B4-BE49-F238E27FC236}">
                <a16:creationId xmlns:a16="http://schemas.microsoft.com/office/drawing/2014/main" id="{4F145E39-0D54-4B82-8DA6-7229CDE90167}"/>
              </a:ext>
              <a:ext uri="{C183D7F6-B498-43B3-948B-1728B52AA6E4}">
                <adec:decorative xmlns:adec="http://schemas.microsoft.com/office/drawing/2017/decorative" val="1"/>
              </a:ext>
            </a:extLst>
          </p:cNvPr>
          <p:cNvGrpSpPr/>
          <p:nvPr/>
        </p:nvGrpSpPr>
        <p:grpSpPr>
          <a:xfrm>
            <a:off x="2447321" y="2970171"/>
            <a:ext cx="731520" cy="731520"/>
            <a:chOff x="2447321" y="2970171"/>
            <a:chExt cx="731520" cy="731520"/>
          </a:xfrm>
          <a:effectLst/>
        </p:grpSpPr>
        <p:sp>
          <p:nvSpPr>
            <p:cNvPr id="390" name="Oval 389">
              <a:extLst>
                <a:ext uri="{FF2B5EF4-FFF2-40B4-BE49-F238E27FC236}">
                  <a16:creationId xmlns:a16="http://schemas.microsoft.com/office/drawing/2014/main" id="{12135C75-CB1C-41C1-B460-CAB918C8CF81}"/>
                </a:ext>
              </a:extLst>
            </p:cNvPr>
            <p:cNvSpPr/>
            <p:nvPr/>
          </p:nvSpPr>
          <p:spPr bwMode="auto">
            <a:xfrm>
              <a:off x="2447321" y="2970171"/>
              <a:ext cx="731520" cy="731520"/>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1" name="mail">
              <a:extLst>
                <a:ext uri="{FF2B5EF4-FFF2-40B4-BE49-F238E27FC236}">
                  <a16:creationId xmlns:a16="http://schemas.microsoft.com/office/drawing/2014/main" id="{BF3A6A58-9993-4D69-95D9-661C40BDFDD0}"/>
                </a:ext>
              </a:extLst>
            </p:cNvPr>
            <p:cNvSpPr>
              <a:spLocks noChangeAspect="1" noEditPoints="1"/>
            </p:cNvSpPr>
            <p:nvPr/>
          </p:nvSpPr>
          <p:spPr bwMode="auto">
            <a:xfrm>
              <a:off x="2611386" y="3214914"/>
              <a:ext cx="403391" cy="24203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92" name="Group 391">
            <a:extLst>
              <a:ext uri="{FF2B5EF4-FFF2-40B4-BE49-F238E27FC236}">
                <a16:creationId xmlns:a16="http://schemas.microsoft.com/office/drawing/2014/main" id="{5EFEB899-0B7E-470C-B576-2B781408B002}"/>
              </a:ext>
              <a:ext uri="{C183D7F6-B498-43B3-948B-1728B52AA6E4}">
                <adec:decorative xmlns:adec="http://schemas.microsoft.com/office/drawing/2017/decorative" val="1"/>
              </a:ext>
            </a:extLst>
          </p:cNvPr>
          <p:cNvGrpSpPr/>
          <p:nvPr/>
        </p:nvGrpSpPr>
        <p:grpSpPr>
          <a:xfrm>
            <a:off x="2987858" y="1955991"/>
            <a:ext cx="731520" cy="731520"/>
            <a:chOff x="2987858" y="1955991"/>
            <a:chExt cx="731520" cy="731520"/>
          </a:xfrm>
          <a:effectLst/>
        </p:grpSpPr>
        <p:sp>
          <p:nvSpPr>
            <p:cNvPr id="393" name="Oval 392">
              <a:extLst>
                <a:ext uri="{FF2B5EF4-FFF2-40B4-BE49-F238E27FC236}">
                  <a16:creationId xmlns:a16="http://schemas.microsoft.com/office/drawing/2014/main" id="{04A73A7E-36B8-4E90-879A-4F05DDAC237F}"/>
                </a:ext>
              </a:extLst>
            </p:cNvPr>
            <p:cNvSpPr/>
            <p:nvPr/>
          </p:nvSpPr>
          <p:spPr bwMode="auto">
            <a:xfrm>
              <a:off x="2987858" y="1955991"/>
              <a:ext cx="731520" cy="731520"/>
            </a:xfrm>
            <a:prstGeom prst="ellipse">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4" name="Graphic 111">
              <a:extLst>
                <a:ext uri="{FF2B5EF4-FFF2-40B4-BE49-F238E27FC236}">
                  <a16:creationId xmlns:a16="http://schemas.microsoft.com/office/drawing/2014/main" id="{4881BB47-CBBD-4B5B-8533-0B3E1082AF32}"/>
                </a:ext>
              </a:extLst>
            </p:cNvPr>
            <p:cNvSpPr/>
            <p:nvPr/>
          </p:nvSpPr>
          <p:spPr>
            <a:xfrm>
              <a:off x="3200951" y="2147325"/>
              <a:ext cx="305334" cy="348853"/>
            </a:xfrm>
            <a:custGeom>
              <a:avLst/>
              <a:gdLst>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42397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36682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1457" h="355848">
                  <a:moveTo>
                    <a:pt x="47994" y="308431"/>
                  </a:moveTo>
                  <a:lnTo>
                    <a:pt x="0" y="308431"/>
                  </a:lnTo>
                  <a:lnTo>
                    <a:pt x="0" y="0"/>
                  </a:lnTo>
                  <a:lnTo>
                    <a:pt x="263607" y="0"/>
                  </a:lnTo>
                  <a:lnTo>
                    <a:pt x="263607" y="94979"/>
                  </a:lnTo>
                  <a:moveTo>
                    <a:pt x="215469" y="47418"/>
                  </a:moveTo>
                  <a:lnTo>
                    <a:pt x="215469" y="142253"/>
                  </a:lnTo>
                  <a:lnTo>
                    <a:pt x="311313" y="142253"/>
                  </a:lnTo>
                  <a:moveTo>
                    <a:pt x="311313" y="142397"/>
                  </a:moveTo>
                  <a:lnTo>
                    <a:pt x="215469" y="47418"/>
                  </a:lnTo>
                  <a:lnTo>
                    <a:pt x="47994" y="47418"/>
                  </a:lnTo>
                  <a:lnTo>
                    <a:pt x="47994" y="355848"/>
                  </a:lnTo>
                  <a:lnTo>
                    <a:pt x="311457" y="355848"/>
                  </a:lnTo>
                  <a:lnTo>
                    <a:pt x="311457" y="136682"/>
                  </a:lnTo>
                  <a:moveTo>
                    <a:pt x="83882" y="237232"/>
                  </a:moveTo>
                  <a:lnTo>
                    <a:pt x="251501" y="237232"/>
                  </a:lnTo>
                  <a:moveTo>
                    <a:pt x="83882" y="189815"/>
                  </a:moveTo>
                  <a:lnTo>
                    <a:pt x="251501" y="189815"/>
                  </a:lnTo>
                  <a:moveTo>
                    <a:pt x="83882" y="142397"/>
                  </a:moveTo>
                  <a:lnTo>
                    <a:pt x="179726" y="142397"/>
                  </a:lnTo>
                  <a:moveTo>
                    <a:pt x="83882" y="94979"/>
                  </a:moveTo>
                  <a:lnTo>
                    <a:pt x="179726" y="94979"/>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95" name="Group 394">
            <a:extLst>
              <a:ext uri="{FF2B5EF4-FFF2-40B4-BE49-F238E27FC236}">
                <a16:creationId xmlns:a16="http://schemas.microsoft.com/office/drawing/2014/main" id="{BB4F7EED-5F13-4C2F-9477-0BF00BEA9776}"/>
              </a:ext>
              <a:ext uri="{C183D7F6-B498-43B3-948B-1728B52AA6E4}">
                <adec:decorative xmlns:adec="http://schemas.microsoft.com/office/drawing/2017/decorative" val="1"/>
              </a:ext>
            </a:extLst>
          </p:cNvPr>
          <p:cNvGrpSpPr/>
          <p:nvPr/>
        </p:nvGrpSpPr>
        <p:grpSpPr>
          <a:xfrm>
            <a:off x="4472294" y="1827299"/>
            <a:ext cx="1188720" cy="1188720"/>
            <a:chOff x="4472294" y="1827299"/>
            <a:chExt cx="1188720" cy="1188720"/>
          </a:xfrm>
          <a:effectLst/>
        </p:grpSpPr>
        <p:sp>
          <p:nvSpPr>
            <p:cNvPr id="396" name="Oval 395">
              <a:extLst>
                <a:ext uri="{FF2B5EF4-FFF2-40B4-BE49-F238E27FC236}">
                  <a16:creationId xmlns:a16="http://schemas.microsoft.com/office/drawing/2014/main" id="{875053A6-4B80-4160-A2C1-F7E5EE045A53}"/>
                </a:ext>
              </a:extLst>
            </p:cNvPr>
            <p:cNvSpPr/>
            <p:nvPr/>
          </p:nvSpPr>
          <p:spPr bwMode="auto">
            <a:xfrm>
              <a:off x="4472294" y="1827299"/>
              <a:ext cx="1188720" cy="1188720"/>
            </a:xfrm>
            <a:prstGeom prst="ellipse">
              <a:avLst/>
            </a:prstGeom>
            <a:solidFill>
              <a:schemeClr val="bg2"/>
            </a:solidFill>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7" name="Group 396">
              <a:extLst>
                <a:ext uri="{FF2B5EF4-FFF2-40B4-BE49-F238E27FC236}">
                  <a16:creationId xmlns:a16="http://schemas.microsoft.com/office/drawing/2014/main" id="{4451BE84-F9D6-431A-A262-11EC436FE8E1}"/>
                </a:ext>
              </a:extLst>
            </p:cNvPr>
            <p:cNvGrpSpPr/>
            <p:nvPr/>
          </p:nvGrpSpPr>
          <p:grpSpPr>
            <a:xfrm>
              <a:off x="4719101" y="2041829"/>
              <a:ext cx="695107" cy="759660"/>
              <a:chOff x="4684760" y="1998757"/>
              <a:chExt cx="695107" cy="759660"/>
            </a:xfrm>
          </p:grpSpPr>
          <p:sp>
            <p:nvSpPr>
              <p:cNvPr id="398" name="people_4">
                <a:extLst>
                  <a:ext uri="{FF2B5EF4-FFF2-40B4-BE49-F238E27FC236}">
                    <a16:creationId xmlns:a16="http://schemas.microsoft.com/office/drawing/2014/main" id="{808A40F4-E65B-49B4-8AD7-EF030E759C0A}"/>
                  </a:ext>
                </a:extLst>
              </p:cNvPr>
              <p:cNvSpPr>
                <a:spLocks noChangeAspect="1" noEditPoints="1"/>
              </p:cNvSpPr>
              <p:nvPr/>
            </p:nvSpPr>
            <p:spPr bwMode="auto">
              <a:xfrm>
                <a:off x="4684760" y="1998757"/>
                <a:ext cx="524870" cy="5867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399" name="Oval 398">
                <a:extLst>
                  <a:ext uri="{FF2B5EF4-FFF2-40B4-BE49-F238E27FC236}">
                    <a16:creationId xmlns:a16="http://schemas.microsoft.com/office/drawing/2014/main" id="{4572783A-F945-4F56-86FB-41D47C34565E}"/>
                  </a:ext>
                </a:extLst>
              </p:cNvPr>
              <p:cNvSpPr/>
              <p:nvPr/>
            </p:nvSpPr>
            <p:spPr bwMode="auto">
              <a:xfrm>
                <a:off x="5061332" y="2349421"/>
                <a:ext cx="249032" cy="3288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0" name="Commitments_EC4D">
                <a:extLst>
                  <a:ext uri="{FF2B5EF4-FFF2-40B4-BE49-F238E27FC236}">
                    <a16:creationId xmlns:a16="http://schemas.microsoft.com/office/drawing/2014/main" id="{E3D29493-8E79-4F56-892A-D9056AD163E6}"/>
                  </a:ext>
                </a:extLst>
              </p:cNvPr>
              <p:cNvSpPr>
                <a:spLocks noChangeAspect="1" noEditPoints="1"/>
              </p:cNvSpPr>
              <p:nvPr/>
            </p:nvSpPr>
            <p:spPr bwMode="auto">
              <a:xfrm>
                <a:off x="5026405" y="2427002"/>
                <a:ext cx="353462" cy="33141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01" name="Group 400">
            <a:extLst>
              <a:ext uri="{FF2B5EF4-FFF2-40B4-BE49-F238E27FC236}">
                <a16:creationId xmlns:a16="http://schemas.microsoft.com/office/drawing/2014/main" id="{963ECE50-11BB-4396-A8F1-A9AC12D12742}"/>
              </a:ext>
              <a:ext uri="{C183D7F6-B498-43B3-948B-1728B52AA6E4}">
                <adec:decorative xmlns:adec="http://schemas.microsoft.com/office/drawing/2017/decorative" val="1"/>
              </a:ext>
            </a:extLst>
          </p:cNvPr>
          <p:cNvGrpSpPr/>
          <p:nvPr/>
        </p:nvGrpSpPr>
        <p:grpSpPr>
          <a:xfrm>
            <a:off x="10311380" y="4030059"/>
            <a:ext cx="1188720" cy="1188720"/>
            <a:chOff x="10311380" y="4030059"/>
            <a:chExt cx="1188720" cy="1188720"/>
          </a:xfrm>
          <a:effectLst/>
        </p:grpSpPr>
        <p:sp>
          <p:nvSpPr>
            <p:cNvPr id="402" name="Oval 401">
              <a:extLst>
                <a:ext uri="{FF2B5EF4-FFF2-40B4-BE49-F238E27FC236}">
                  <a16:creationId xmlns:a16="http://schemas.microsoft.com/office/drawing/2014/main" id="{A3162DA2-9BF0-4E4A-BCFC-64559C8BCDEF}"/>
                </a:ext>
              </a:extLst>
            </p:cNvPr>
            <p:cNvSpPr/>
            <p:nvPr/>
          </p:nvSpPr>
          <p:spPr bwMode="auto">
            <a:xfrm>
              <a:off x="10311380" y="4030059"/>
              <a:ext cx="1188720" cy="1188720"/>
            </a:xfrm>
            <a:prstGeom prst="ellipse">
              <a:avLst/>
            </a:prstGeom>
            <a:solidFill>
              <a:schemeClr val="bg2"/>
            </a:solidFill>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3" name="Group 402">
              <a:extLst>
                <a:ext uri="{FF2B5EF4-FFF2-40B4-BE49-F238E27FC236}">
                  <a16:creationId xmlns:a16="http://schemas.microsoft.com/office/drawing/2014/main" id="{DE30D719-41F2-481D-ABBD-3F06CF882F6E}"/>
                </a:ext>
              </a:extLst>
            </p:cNvPr>
            <p:cNvGrpSpPr/>
            <p:nvPr/>
          </p:nvGrpSpPr>
          <p:grpSpPr>
            <a:xfrm>
              <a:off x="10508558" y="4238740"/>
              <a:ext cx="794365" cy="771359"/>
              <a:chOff x="10511326" y="4190806"/>
              <a:chExt cx="794365" cy="771359"/>
            </a:xfrm>
          </p:grpSpPr>
          <p:sp>
            <p:nvSpPr>
              <p:cNvPr id="404" name="people_4">
                <a:extLst>
                  <a:ext uri="{FF2B5EF4-FFF2-40B4-BE49-F238E27FC236}">
                    <a16:creationId xmlns:a16="http://schemas.microsoft.com/office/drawing/2014/main" id="{A5122D8F-AE02-4A88-839F-7A9F25CFC5B1}"/>
                  </a:ext>
                </a:extLst>
              </p:cNvPr>
              <p:cNvSpPr>
                <a:spLocks noChangeAspect="1" noEditPoints="1"/>
              </p:cNvSpPr>
              <p:nvPr/>
            </p:nvSpPr>
            <p:spPr bwMode="auto">
              <a:xfrm>
                <a:off x="10511326" y="4190806"/>
                <a:ext cx="524870" cy="5867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405" name="Rectangle 404">
                <a:extLst>
                  <a:ext uri="{FF2B5EF4-FFF2-40B4-BE49-F238E27FC236}">
                    <a16:creationId xmlns:a16="http://schemas.microsoft.com/office/drawing/2014/main" id="{21C37DE5-48FB-4DA6-A1D2-6737CD224A57}"/>
                  </a:ext>
                </a:extLst>
              </p:cNvPr>
              <p:cNvSpPr/>
              <p:nvPr/>
            </p:nvSpPr>
            <p:spPr bwMode="auto">
              <a:xfrm>
                <a:off x="10862612" y="4563066"/>
                <a:ext cx="234301" cy="24873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ShoppingCart_E7BF">
                <a:extLst>
                  <a:ext uri="{FF2B5EF4-FFF2-40B4-BE49-F238E27FC236}">
                    <a16:creationId xmlns:a16="http://schemas.microsoft.com/office/drawing/2014/main" id="{84FDEB55-A1AD-4896-AE62-5BBCA0C09120}"/>
                  </a:ext>
                </a:extLst>
              </p:cNvPr>
              <p:cNvSpPr>
                <a:spLocks noChangeAspect="1" noEditPoints="1"/>
              </p:cNvSpPr>
              <p:nvPr/>
            </p:nvSpPr>
            <p:spPr bwMode="auto">
              <a:xfrm>
                <a:off x="10884019" y="4603595"/>
                <a:ext cx="421672" cy="35857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07" name="Group 406">
            <a:extLst>
              <a:ext uri="{FF2B5EF4-FFF2-40B4-BE49-F238E27FC236}">
                <a16:creationId xmlns:a16="http://schemas.microsoft.com/office/drawing/2014/main" id="{7CF53318-CE59-447B-AA07-71264DF597F5}"/>
              </a:ext>
              <a:ext uri="{C183D7F6-B498-43B3-948B-1728B52AA6E4}">
                <adec:decorative xmlns:adec="http://schemas.microsoft.com/office/drawing/2017/decorative" val="1"/>
              </a:ext>
            </a:extLst>
          </p:cNvPr>
          <p:cNvGrpSpPr/>
          <p:nvPr/>
        </p:nvGrpSpPr>
        <p:grpSpPr>
          <a:xfrm>
            <a:off x="1181116" y="4902231"/>
            <a:ext cx="1188720" cy="1188720"/>
            <a:chOff x="1181116" y="4902231"/>
            <a:chExt cx="1188720" cy="1188720"/>
          </a:xfrm>
          <a:effectLst/>
        </p:grpSpPr>
        <p:sp>
          <p:nvSpPr>
            <p:cNvPr id="408" name="Oval 407">
              <a:extLst>
                <a:ext uri="{FF2B5EF4-FFF2-40B4-BE49-F238E27FC236}">
                  <a16:creationId xmlns:a16="http://schemas.microsoft.com/office/drawing/2014/main" id="{B8BBDF6E-9926-4C63-8894-750CEA8B427C}"/>
                </a:ext>
              </a:extLst>
            </p:cNvPr>
            <p:cNvSpPr/>
            <p:nvPr/>
          </p:nvSpPr>
          <p:spPr bwMode="auto">
            <a:xfrm>
              <a:off x="1181116" y="4902231"/>
              <a:ext cx="1188720" cy="1188720"/>
            </a:xfrm>
            <a:prstGeom prst="ellipse">
              <a:avLst/>
            </a:prstGeom>
            <a:solidFill>
              <a:schemeClr val="bg2"/>
            </a:solidFill>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90F29373-1351-4A02-9E24-C7E68F987650}"/>
                </a:ext>
              </a:extLst>
            </p:cNvPr>
            <p:cNvGrpSpPr/>
            <p:nvPr/>
          </p:nvGrpSpPr>
          <p:grpSpPr>
            <a:xfrm>
              <a:off x="1440914" y="5141266"/>
              <a:ext cx="669125" cy="710650"/>
              <a:chOff x="1420037" y="5101260"/>
              <a:chExt cx="669125" cy="710650"/>
            </a:xfrm>
          </p:grpSpPr>
          <p:sp>
            <p:nvSpPr>
              <p:cNvPr id="410" name="people_4">
                <a:extLst>
                  <a:ext uri="{FF2B5EF4-FFF2-40B4-BE49-F238E27FC236}">
                    <a16:creationId xmlns:a16="http://schemas.microsoft.com/office/drawing/2014/main" id="{5467C3DD-4842-4F29-AA45-1EE8BB310557}"/>
                  </a:ext>
                </a:extLst>
              </p:cNvPr>
              <p:cNvSpPr>
                <a:spLocks noChangeAspect="1" noEditPoints="1"/>
              </p:cNvSpPr>
              <p:nvPr/>
            </p:nvSpPr>
            <p:spPr bwMode="auto">
              <a:xfrm>
                <a:off x="1420037" y="5101260"/>
                <a:ext cx="524870" cy="5867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411" name="Rectangle 410">
                <a:extLst>
                  <a:ext uri="{FF2B5EF4-FFF2-40B4-BE49-F238E27FC236}">
                    <a16:creationId xmlns:a16="http://schemas.microsoft.com/office/drawing/2014/main" id="{547F7D2A-DB8C-48E9-9AF0-26D5736B9149}"/>
                  </a:ext>
                </a:extLst>
              </p:cNvPr>
              <p:cNvSpPr/>
              <p:nvPr/>
            </p:nvSpPr>
            <p:spPr bwMode="auto">
              <a:xfrm>
                <a:off x="1829844" y="5433324"/>
                <a:ext cx="154519" cy="3184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2" name="Group 411">
                <a:extLst>
                  <a:ext uri="{FF2B5EF4-FFF2-40B4-BE49-F238E27FC236}">
                    <a16:creationId xmlns:a16="http://schemas.microsoft.com/office/drawing/2014/main" id="{21195E6B-1272-494C-90C0-462B47A16458}"/>
                  </a:ext>
                </a:extLst>
              </p:cNvPr>
              <p:cNvGrpSpPr/>
              <p:nvPr/>
            </p:nvGrpSpPr>
            <p:grpSpPr>
              <a:xfrm>
                <a:off x="1863692" y="5441421"/>
                <a:ext cx="225470" cy="370489"/>
                <a:chOff x="2377012" y="5778972"/>
                <a:chExt cx="225470" cy="370489"/>
              </a:xfrm>
            </p:grpSpPr>
            <p:sp>
              <p:nvSpPr>
                <p:cNvPr id="413" name="Freeform: Shape 412">
                  <a:extLst>
                    <a:ext uri="{FF2B5EF4-FFF2-40B4-BE49-F238E27FC236}">
                      <a16:creationId xmlns:a16="http://schemas.microsoft.com/office/drawing/2014/main" id="{D9C867C8-8477-42A1-A56E-2EFB4417C6AD}"/>
                    </a:ext>
                  </a:extLst>
                </p:cNvPr>
                <p:cNvSpPr>
                  <a:spLocks noChangeAspect="1"/>
                </p:cNvSpPr>
                <p:nvPr/>
              </p:nvSpPr>
              <p:spPr bwMode="auto">
                <a:xfrm>
                  <a:off x="2377012" y="5778972"/>
                  <a:ext cx="225470" cy="370489"/>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14" name="Group 413">
                  <a:extLst>
                    <a:ext uri="{FF2B5EF4-FFF2-40B4-BE49-F238E27FC236}">
                      <a16:creationId xmlns:a16="http://schemas.microsoft.com/office/drawing/2014/main" id="{4D160D48-DE31-46F9-B9B9-3F79F9D738D4}"/>
                    </a:ext>
                  </a:extLst>
                </p:cNvPr>
                <p:cNvGrpSpPr/>
                <p:nvPr/>
              </p:nvGrpSpPr>
              <p:grpSpPr>
                <a:xfrm>
                  <a:off x="2424388" y="5888329"/>
                  <a:ext cx="130719" cy="130719"/>
                  <a:chOff x="2012440" y="5657449"/>
                  <a:chExt cx="130719" cy="130719"/>
                </a:xfrm>
              </p:grpSpPr>
              <p:sp>
                <p:nvSpPr>
                  <p:cNvPr id="415" name="people_4">
                    <a:extLst>
                      <a:ext uri="{FF2B5EF4-FFF2-40B4-BE49-F238E27FC236}">
                        <a16:creationId xmlns:a16="http://schemas.microsoft.com/office/drawing/2014/main" id="{B65C48BE-A747-4353-A11A-31A8B4C687A7}"/>
                      </a:ext>
                    </a:extLst>
                  </p:cNvPr>
                  <p:cNvSpPr>
                    <a:spLocks noChangeAspect="1" noEditPoints="1"/>
                  </p:cNvSpPr>
                  <p:nvPr/>
                </p:nvSpPr>
                <p:spPr bwMode="auto">
                  <a:xfrm>
                    <a:off x="2037485" y="5677738"/>
                    <a:ext cx="80628" cy="901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416" name="Oval 415">
                    <a:extLst>
                      <a:ext uri="{FF2B5EF4-FFF2-40B4-BE49-F238E27FC236}">
                        <a16:creationId xmlns:a16="http://schemas.microsoft.com/office/drawing/2014/main" id="{849FE5C6-F18E-4DC9-AE27-66088F5FEB42}"/>
                      </a:ext>
                    </a:extLst>
                  </p:cNvPr>
                  <p:cNvSpPr/>
                  <p:nvPr/>
                </p:nvSpPr>
                <p:spPr bwMode="auto">
                  <a:xfrm>
                    <a:off x="2012440" y="5657449"/>
                    <a:ext cx="130719" cy="130719"/>
                  </a:xfrm>
                  <a:prstGeom prst="ellipse">
                    <a:avLst/>
                  </a:pr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sp>
        <p:nvSpPr>
          <p:cNvPr id="418" name="Oval 417">
            <a:extLst>
              <a:ext uri="{FF2B5EF4-FFF2-40B4-BE49-F238E27FC236}">
                <a16:creationId xmlns:a16="http://schemas.microsoft.com/office/drawing/2014/main" id="{3C1405E3-9620-4CF6-9BB3-3764502D7089}"/>
              </a:ext>
              <a:ext uri="{C183D7F6-B498-43B3-948B-1728B52AA6E4}">
                <adec:decorative xmlns:adec="http://schemas.microsoft.com/office/drawing/2017/decorative" val="1"/>
              </a:ext>
            </a:extLst>
          </p:cNvPr>
          <p:cNvSpPr/>
          <p:nvPr/>
        </p:nvSpPr>
        <p:spPr bwMode="auto">
          <a:xfrm>
            <a:off x="5222034" y="3479235"/>
            <a:ext cx="1737360" cy="1737360"/>
          </a:xfrm>
          <a:prstGeom prst="ellipse">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9" name="Group 418">
            <a:extLst>
              <a:ext uri="{FF2B5EF4-FFF2-40B4-BE49-F238E27FC236}">
                <a16:creationId xmlns:a16="http://schemas.microsoft.com/office/drawing/2014/main" id="{BB278D2E-50E2-47B7-8F29-1534D8174558}"/>
              </a:ext>
              <a:ext uri="{C183D7F6-B498-43B3-948B-1728B52AA6E4}">
                <adec:decorative xmlns:adec="http://schemas.microsoft.com/office/drawing/2017/decorative" val="1"/>
              </a:ext>
            </a:extLst>
          </p:cNvPr>
          <p:cNvGrpSpPr/>
          <p:nvPr/>
        </p:nvGrpSpPr>
        <p:grpSpPr>
          <a:xfrm>
            <a:off x="5496588" y="3920608"/>
            <a:ext cx="1188253" cy="854615"/>
            <a:chOff x="5489612" y="3911764"/>
            <a:chExt cx="1188253" cy="854615"/>
          </a:xfrm>
          <a:solidFill>
            <a:schemeClr val="accent4"/>
          </a:solidFill>
          <a:effectLst/>
        </p:grpSpPr>
        <p:sp>
          <p:nvSpPr>
            <p:cNvPr id="420" name="cloud">
              <a:extLst>
                <a:ext uri="{FF2B5EF4-FFF2-40B4-BE49-F238E27FC236}">
                  <a16:creationId xmlns:a16="http://schemas.microsoft.com/office/drawing/2014/main" id="{373353E1-C5FD-47B6-AB39-172B15513A23}"/>
                </a:ext>
              </a:extLst>
            </p:cNvPr>
            <p:cNvSpPr>
              <a:spLocks noChangeAspect="1"/>
            </p:cNvSpPr>
            <p:nvPr/>
          </p:nvSpPr>
          <p:spPr bwMode="auto">
            <a:xfrm>
              <a:off x="5877420" y="3911764"/>
              <a:ext cx="800445" cy="50651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421" name="Rectangle 420">
              <a:extLst>
                <a:ext uri="{FF2B5EF4-FFF2-40B4-BE49-F238E27FC236}">
                  <a16:creationId xmlns:a16="http://schemas.microsoft.com/office/drawing/2014/main" id="{893107B8-4096-472A-BEE4-8C34763DDF08}"/>
                </a:ext>
              </a:extLst>
            </p:cNvPr>
            <p:cNvSpPr/>
            <p:nvPr/>
          </p:nvSpPr>
          <p:spPr bwMode="auto">
            <a:xfrm>
              <a:off x="5823285" y="4095549"/>
              <a:ext cx="557161" cy="358460"/>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2" name="Tablet_E70A">
              <a:extLst>
                <a:ext uri="{FF2B5EF4-FFF2-40B4-BE49-F238E27FC236}">
                  <a16:creationId xmlns:a16="http://schemas.microsoft.com/office/drawing/2014/main" id="{E3E8CC39-F661-4924-A578-5D3C5681FB0C}"/>
                </a:ext>
              </a:extLst>
            </p:cNvPr>
            <p:cNvSpPr>
              <a:spLocks noChangeAspect="1" noEditPoints="1"/>
            </p:cNvSpPr>
            <p:nvPr/>
          </p:nvSpPr>
          <p:spPr bwMode="auto">
            <a:xfrm>
              <a:off x="5489612" y="4143094"/>
              <a:ext cx="849053" cy="62328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ingerprint_E928">
              <a:extLst>
                <a:ext uri="{FF2B5EF4-FFF2-40B4-BE49-F238E27FC236}">
                  <a16:creationId xmlns:a16="http://schemas.microsoft.com/office/drawing/2014/main" id="{D0427071-3630-45B5-99E7-65BA28F3A4B7}"/>
                </a:ext>
              </a:extLst>
            </p:cNvPr>
            <p:cNvSpPr>
              <a:spLocks noChangeAspect="1" noEditPoints="1"/>
            </p:cNvSpPr>
            <p:nvPr/>
          </p:nvSpPr>
          <p:spPr bwMode="auto">
            <a:xfrm>
              <a:off x="5791827" y="4233687"/>
              <a:ext cx="244622" cy="328972"/>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grp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24" name="Group 423">
            <a:extLst>
              <a:ext uri="{FF2B5EF4-FFF2-40B4-BE49-F238E27FC236}">
                <a16:creationId xmlns:a16="http://schemas.microsoft.com/office/drawing/2014/main" id="{0E12C260-EBD6-4797-B196-EA518F7521AA}"/>
              </a:ext>
              <a:ext uri="{C183D7F6-B498-43B3-948B-1728B52AA6E4}">
                <adec:decorative xmlns:adec="http://schemas.microsoft.com/office/drawing/2017/decorative" val="1"/>
              </a:ext>
            </a:extLst>
          </p:cNvPr>
          <p:cNvGrpSpPr/>
          <p:nvPr/>
        </p:nvGrpSpPr>
        <p:grpSpPr>
          <a:xfrm>
            <a:off x="9636195" y="2380387"/>
            <a:ext cx="510725" cy="510725"/>
            <a:chOff x="9636195" y="2380387"/>
            <a:chExt cx="510725" cy="510725"/>
          </a:xfrm>
          <a:effectLst/>
        </p:grpSpPr>
        <p:sp>
          <p:nvSpPr>
            <p:cNvPr id="425" name="Freeform 5">
              <a:extLst>
                <a:ext uri="{FF2B5EF4-FFF2-40B4-BE49-F238E27FC236}">
                  <a16:creationId xmlns:a16="http://schemas.microsoft.com/office/drawing/2014/main" id="{880F8C1F-B422-4E1D-8E01-481B384569BF}"/>
                </a:ext>
              </a:extLst>
            </p:cNvPr>
            <p:cNvSpPr>
              <a:spLocks/>
            </p:cNvSpPr>
            <p:nvPr/>
          </p:nvSpPr>
          <p:spPr bwMode="auto">
            <a:xfrm>
              <a:off x="9636195" y="2380387"/>
              <a:ext cx="510725" cy="510725"/>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426" name="Graphic 425">
              <a:extLst>
                <a:ext uri="{FF2B5EF4-FFF2-40B4-BE49-F238E27FC236}">
                  <a16:creationId xmlns:a16="http://schemas.microsoft.com/office/drawing/2014/main" id="{0CDDD714-B9D2-448D-87E7-72A4BDF6EA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24017" y="2468209"/>
              <a:ext cx="335080" cy="335080"/>
            </a:xfrm>
            <a:prstGeom prst="rect">
              <a:avLst/>
            </a:prstGeom>
          </p:spPr>
        </p:pic>
      </p:grpSp>
      <p:grpSp>
        <p:nvGrpSpPr>
          <p:cNvPr id="427" name="Group 426">
            <a:extLst>
              <a:ext uri="{FF2B5EF4-FFF2-40B4-BE49-F238E27FC236}">
                <a16:creationId xmlns:a16="http://schemas.microsoft.com/office/drawing/2014/main" id="{521DBED0-026E-449B-9876-0E917DCE7AB8}"/>
              </a:ext>
              <a:ext uri="{C183D7F6-B498-43B3-948B-1728B52AA6E4}">
                <adec:decorative xmlns:adec="http://schemas.microsoft.com/office/drawing/2017/decorative" val="1"/>
              </a:ext>
            </a:extLst>
          </p:cNvPr>
          <p:cNvGrpSpPr/>
          <p:nvPr/>
        </p:nvGrpSpPr>
        <p:grpSpPr>
          <a:xfrm>
            <a:off x="6049984" y="5821386"/>
            <a:ext cx="510725" cy="510725"/>
            <a:chOff x="6049984" y="5821386"/>
            <a:chExt cx="510725" cy="510725"/>
          </a:xfrm>
          <a:effectLst/>
        </p:grpSpPr>
        <p:sp>
          <p:nvSpPr>
            <p:cNvPr id="428" name="Freeform 5">
              <a:extLst>
                <a:ext uri="{FF2B5EF4-FFF2-40B4-BE49-F238E27FC236}">
                  <a16:creationId xmlns:a16="http://schemas.microsoft.com/office/drawing/2014/main" id="{90C5068A-E4A7-4F0D-80C0-CB4BA8959917}"/>
                </a:ext>
              </a:extLst>
            </p:cNvPr>
            <p:cNvSpPr>
              <a:spLocks/>
            </p:cNvSpPr>
            <p:nvPr/>
          </p:nvSpPr>
          <p:spPr bwMode="auto">
            <a:xfrm>
              <a:off x="6049984" y="5821386"/>
              <a:ext cx="510725" cy="510725"/>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grpSp>
          <p:nvGrpSpPr>
            <p:cNvPr id="429" name="Group 428">
              <a:extLst>
                <a:ext uri="{FF2B5EF4-FFF2-40B4-BE49-F238E27FC236}">
                  <a16:creationId xmlns:a16="http://schemas.microsoft.com/office/drawing/2014/main" id="{810DE837-9768-4C39-8409-902EDACC64E6}"/>
                </a:ext>
              </a:extLst>
            </p:cNvPr>
            <p:cNvGrpSpPr/>
            <p:nvPr/>
          </p:nvGrpSpPr>
          <p:grpSpPr>
            <a:xfrm>
              <a:off x="6170727" y="5932837"/>
              <a:ext cx="228599" cy="287822"/>
              <a:chOff x="6536063" y="6096309"/>
              <a:chExt cx="228599" cy="287822"/>
            </a:xfrm>
            <a:solidFill>
              <a:schemeClr val="bg1"/>
            </a:solidFill>
          </p:grpSpPr>
          <p:sp>
            <p:nvSpPr>
              <p:cNvPr id="430" name="Graphic 31">
                <a:extLst>
                  <a:ext uri="{FF2B5EF4-FFF2-40B4-BE49-F238E27FC236}">
                    <a16:creationId xmlns:a16="http://schemas.microsoft.com/office/drawing/2014/main" id="{9C86C9D7-9019-4344-A97D-2484609DEA4D}"/>
                  </a:ext>
                </a:extLst>
              </p:cNvPr>
              <p:cNvSpPr/>
              <p:nvPr/>
            </p:nvSpPr>
            <p:spPr>
              <a:xfrm>
                <a:off x="6661316" y="6097843"/>
                <a:ext cx="103346" cy="285454"/>
              </a:xfrm>
              <a:custGeom>
                <a:avLst/>
                <a:gdLst>
                  <a:gd name="connsiteX0" fmla="*/ 0 w 103346"/>
                  <a:gd name="connsiteY0" fmla="*/ 0 h 285454"/>
                  <a:gd name="connsiteX1" fmla="*/ 82582 w 103346"/>
                  <a:gd name="connsiteY1" fmla="*/ 22755 h 285454"/>
                  <a:gd name="connsiteX2" fmla="*/ 103346 w 103346"/>
                  <a:gd name="connsiteY2" fmla="*/ 50187 h 285454"/>
                  <a:gd name="connsiteX3" fmla="*/ 103346 w 103346"/>
                  <a:gd name="connsiteY3" fmla="*/ 234401 h 285454"/>
                  <a:gd name="connsiteX4" fmla="*/ 82582 w 103346"/>
                  <a:gd name="connsiteY4" fmla="*/ 261833 h 285454"/>
                  <a:gd name="connsiteX5" fmla="*/ 0 w 103346"/>
                  <a:gd name="connsiteY5" fmla="*/ 285455 h 285454"/>
                  <a:gd name="connsiteX6" fmla="*/ 17621 w 103346"/>
                  <a:gd name="connsiteY6" fmla="*/ 228019 h 285454"/>
                  <a:gd name="connsiteX7" fmla="*/ 17621 w 103346"/>
                  <a:gd name="connsiteY7" fmla="*/ 51140 h 28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46" h="285454">
                    <a:moveTo>
                      <a:pt x="0" y="0"/>
                    </a:moveTo>
                    <a:lnTo>
                      <a:pt x="82582" y="22755"/>
                    </a:lnTo>
                    <a:cubicBezTo>
                      <a:pt x="94849" y="26241"/>
                      <a:pt x="103321" y="37434"/>
                      <a:pt x="103346" y="50187"/>
                    </a:cubicBezTo>
                    <a:lnTo>
                      <a:pt x="103346" y="234401"/>
                    </a:lnTo>
                    <a:cubicBezTo>
                      <a:pt x="103361" y="247167"/>
                      <a:pt x="94872" y="258381"/>
                      <a:pt x="82582" y="261833"/>
                    </a:cubicBezTo>
                    <a:lnTo>
                      <a:pt x="0" y="285455"/>
                    </a:lnTo>
                    <a:lnTo>
                      <a:pt x="17621" y="228019"/>
                    </a:lnTo>
                    <a:lnTo>
                      <a:pt x="17621" y="51140"/>
                    </a:ln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Graphic 31">
                <a:extLst>
                  <a:ext uri="{FF2B5EF4-FFF2-40B4-BE49-F238E27FC236}">
                    <a16:creationId xmlns:a16="http://schemas.microsoft.com/office/drawing/2014/main" id="{D83B26CB-7EB3-4935-88F4-7C9B0AF42E66}"/>
                  </a:ext>
                </a:extLst>
              </p:cNvPr>
              <p:cNvSpPr/>
              <p:nvPr/>
            </p:nvSpPr>
            <p:spPr>
              <a:xfrm>
                <a:off x="6536063" y="6096309"/>
                <a:ext cx="142875" cy="229552"/>
              </a:xfrm>
              <a:custGeom>
                <a:avLst/>
                <a:gdLst>
                  <a:gd name="connsiteX0" fmla="*/ 116310 w 142875"/>
                  <a:gd name="connsiteY0" fmla="*/ 0 h 229552"/>
                  <a:gd name="connsiteX1" fmla="*/ 103165 w 142875"/>
                  <a:gd name="connsiteY1" fmla="*/ 3477 h 229552"/>
                  <a:gd name="connsiteX2" fmla="*/ 14478 w 142875"/>
                  <a:gd name="connsiteY2" fmla="*/ 54007 h 229552"/>
                  <a:gd name="connsiteX3" fmla="*/ 0 w 142875"/>
                  <a:gd name="connsiteY3" fmla="*/ 78772 h 229552"/>
                  <a:gd name="connsiteX4" fmla="*/ 0 w 142875"/>
                  <a:gd name="connsiteY4" fmla="*/ 215265 h 229552"/>
                  <a:gd name="connsiteX5" fmla="*/ 14288 w 142875"/>
                  <a:gd name="connsiteY5" fmla="*/ 229553 h 229552"/>
                  <a:gd name="connsiteX6" fmla="*/ 21145 w 142875"/>
                  <a:gd name="connsiteY6" fmla="*/ 227743 h 229552"/>
                  <a:gd name="connsiteX7" fmla="*/ 46006 w 142875"/>
                  <a:gd name="connsiteY7" fmla="*/ 214217 h 229552"/>
                  <a:gd name="connsiteX8" fmla="*/ 57150 w 142875"/>
                  <a:gd name="connsiteY8" fmla="*/ 195453 h 229552"/>
                  <a:gd name="connsiteX9" fmla="*/ 57150 w 142875"/>
                  <a:gd name="connsiteY9" fmla="*/ 98584 h 229552"/>
                  <a:gd name="connsiteX10" fmla="*/ 71342 w 142875"/>
                  <a:gd name="connsiteY10" fmla="*/ 78391 h 229552"/>
                  <a:gd name="connsiteX11" fmla="*/ 142875 w 142875"/>
                  <a:gd name="connsiteY11" fmla="*/ 52673 h 229552"/>
                  <a:gd name="connsiteX12" fmla="*/ 142875 w 142875"/>
                  <a:gd name="connsiteY12" fmla="*/ 26556 h 229552"/>
                  <a:gd name="connsiteX13" fmla="*/ 116310 w 142875"/>
                  <a:gd name="connsiteY13" fmla="*/ 0 h 22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75" h="229552">
                    <a:moveTo>
                      <a:pt x="116310" y="0"/>
                    </a:moveTo>
                    <a:cubicBezTo>
                      <a:pt x="111701" y="0"/>
                      <a:pt x="107171" y="1198"/>
                      <a:pt x="103165" y="3477"/>
                    </a:cubicBezTo>
                    <a:lnTo>
                      <a:pt x="14478" y="54007"/>
                    </a:lnTo>
                    <a:cubicBezTo>
                      <a:pt x="5607" y="59116"/>
                      <a:pt x="101" y="68535"/>
                      <a:pt x="0" y="78772"/>
                    </a:cubicBezTo>
                    <a:lnTo>
                      <a:pt x="0" y="215265"/>
                    </a:lnTo>
                    <a:cubicBezTo>
                      <a:pt x="0" y="223156"/>
                      <a:pt x="6397" y="229553"/>
                      <a:pt x="14288" y="229553"/>
                    </a:cubicBezTo>
                    <a:cubicBezTo>
                      <a:pt x="16692" y="229553"/>
                      <a:pt x="19055" y="228929"/>
                      <a:pt x="21145" y="227743"/>
                    </a:cubicBezTo>
                    <a:lnTo>
                      <a:pt x="46006" y="214217"/>
                    </a:lnTo>
                    <a:cubicBezTo>
                      <a:pt x="52887" y="210485"/>
                      <a:pt x="57165" y="203281"/>
                      <a:pt x="57150" y="195453"/>
                    </a:cubicBezTo>
                    <a:lnTo>
                      <a:pt x="57150" y="98584"/>
                    </a:lnTo>
                    <a:cubicBezTo>
                      <a:pt x="57130" y="89527"/>
                      <a:pt x="62815" y="81439"/>
                      <a:pt x="71342" y="78391"/>
                    </a:cubicBezTo>
                    <a:lnTo>
                      <a:pt x="142875" y="52673"/>
                    </a:lnTo>
                    <a:lnTo>
                      <a:pt x="142875" y="26556"/>
                    </a:lnTo>
                    <a:cubicBezTo>
                      <a:pt x="142869" y="11888"/>
                      <a:pt x="130977" y="0"/>
                      <a:pt x="116310" y="0"/>
                    </a:cubicBez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Graphic 31">
                <a:extLst>
                  <a:ext uri="{FF2B5EF4-FFF2-40B4-BE49-F238E27FC236}">
                    <a16:creationId xmlns:a16="http://schemas.microsoft.com/office/drawing/2014/main" id="{FF2C13C8-BE9F-42B2-A395-66EA58A058FB}"/>
                  </a:ext>
                </a:extLst>
              </p:cNvPr>
              <p:cNvSpPr/>
              <p:nvPr/>
            </p:nvSpPr>
            <p:spPr>
              <a:xfrm>
                <a:off x="6577543" y="6325861"/>
                <a:ext cx="101394" cy="58270"/>
              </a:xfrm>
              <a:custGeom>
                <a:avLst/>
                <a:gdLst>
                  <a:gd name="connsiteX0" fmla="*/ 101395 w 101394"/>
                  <a:gd name="connsiteY0" fmla="*/ 32833 h 58270"/>
                  <a:gd name="connsiteX1" fmla="*/ 101395 w 101394"/>
                  <a:gd name="connsiteY1" fmla="*/ 0 h 58270"/>
                  <a:gd name="connsiteX2" fmla="*/ 12336 w 101394"/>
                  <a:gd name="connsiteY2" fmla="*/ 0 h 58270"/>
                  <a:gd name="connsiteX3" fmla="*/ 0 w 101394"/>
                  <a:gd name="connsiteY3" fmla="*/ 12315 h 58270"/>
                  <a:gd name="connsiteX4" fmla="*/ 6268 w 101394"/>
                  <a:gd name="connsiteY4" fmla="*/ 23060 h 58270"/>
                  <a:gd name="connsiteX5" fmla="*/ 60313 w 101394"/>
                  <a:gd name="connsiteY5" fmla="*/ 53654 h 58270"/>
                  <a:gd name="connsiteX6" fmla="*/ 61837 w 101394"/>
                  <a:gd name="connsiteY6" fmla="*/ 54550 h 58270"/>
                  <a:gd name="connsiteX7" fmla="*/ 77363 w 101394"/>
                  <a:gd name="connsiteY7" fmla="*/ 58255 h 58270"/>
                  <a:gd name="connsiteX8" fmla="*/ 83783 w 101394"/>
                  <a:gd name="connsiteY8" fmla="*/ 57426 h 58270"/>
                  <a:gd name="connsiteX9" fmla="*/ 101395 w 101394"/>
                  <a:gd name="connsiteY9" fmla="*/ 32833 h 5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394" h="58270">
                    <a:moveTo>
                      <a:pt x="101395" y="32833"/>
                    </a:moveTo>
                    <a:lnTo>
                      <a:pt x="101395" y="0"/>
                    </a:lnTo>
                    <a:lnTo>
                      <a:pt x="12336" y="0"/>
                    </a:lnTo>
                    <a:cubicBezTo>
                      <a:pt x="5528" y="-6"/>
                      <a:pt x="6" y="5507"/>
                      <a:pt x="0" y="12315"/>
                    </a:cubicBezTo>
                    <a:cubicBezTo>
                      <a:pt x="-5" y="16766"/>
                      <a:pt x="2392" y="20873"/>
                      <a:pt x="6268" y="23060"/>
                    </a:cubicBezTo>
                    <a:lnTo>
                      <a:pt x="60313" y="53654"/>
                    </a:lnTo>
                    <a:lnTo>
                      <a:pt x="61837" y="54550"/>
                    </a:lnTo>
                    <a:cubicBezTo>
                      <a:pt x="66588" y="57149"/>
                      <a:pt x="71950" y="58429"/>
                      <a:pt x="77363" y="58255"/>
                    </a:cubicBezTo>
                    <a:cubicBezTo>
                      <a:pt x="79527" y="58215"/>
                      <a:pt x="81680" y="57938"/>
                      <a:pt x="83783" y="57426"/>
                    </a:cubicBezTo>
                    <a:cubicBezTo>
                      <a:pt x="94310" y="53840"/>
                      <a:pt x="101390" y="43954"/>
                      <a:pt x="101395" y="32833"/>
                    </a:cubicBez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3" name="Graphic 31">
                <a:extLst>
                  <a:ext uri="{FF2B5EF4-FFF2-40B4-BE49-F238E27FC236}">
                    <a16:creationId xmlns:a16="http://schemas.microsoft.com/office/drawing/2014/main" id="{3958D1AE-09AA-4198-80B5-B0C8CEAF0284}"/>
                  </a:ext>
                </a:extLst>
              </p:cNvPr>
              <p:cNvSpPr/>
              <p:nvPr/>
            </p:nvSpPr>
            <p:spPr>
              <a:xfrm>
                <a:off x="6536063" y="6096309"/>
                <a:ext cx="142875" cy="229552"/>
              </a:xfrm>
              <a:custGeom>
                <a:avLst/>
                <a:gdLst>
                  <a:gd name="connsiteX0" fmla="*/ 116310 w 142875"/>
                  <a:gd name="connsiteY0" fmla="*/ 0 h 229552"/>
                  <a:gd name="connsiteX1" fmla="*/ 103165 w 142875"/>
                  <a:gd name="connsiteY1" fmla="*/ 3477 h 229552"/>
                  <a:gd name="connsiteX2" fmla="*/ 14478 w 142875"/>
                  <a:gd name="connsiteY2" fmla="*/ 54007 h 229552"/>
                  <a:gd name="connsiteX3" fmla="*/ 0 w 142875"/>
                  <a:gd name="connsiteY3" fmla="*/ 78772 h 229552"/>
                  <a:gd name="connsiteX4" fmla="*/ 0 w 142875"/>
                  <a:gd name="connsiteY4" fmla="*/ 215265 h 229552"/>
                  <a:gd name="connsiteX5" fmla="*/ 14288 w 142875"/>
                  <a:gd name="connsiteY5" fmla="*/ 229553 h 229552"/>
                  <a:gd name="connsiteX6" fmla="*/ 21145 w 142875"/>
                  <a:gd name="connsiteY6" fmla="*/ 227743 h 229552"/>
                  <a:gd name="connsiteX7" fmla="*/ 46006 w 142875"/>
                  <a:gd name="connsiteY7" fmla="*/ 214217 h 229552"/>
                  <a:gd name="connsiteX8" fmla="*/ 57150 w 142875"/>
                  <a:gd name="connsiteY8" fmla="*/ 195453 h 229552"/>
                  <a:gd name="connsiteX9" fmla="*/ 57150 w 142875"/>
                  <a:gd name="connsiteY9" fmla="*/ 98584 h 229552"/>
                  <a:gd name="connsiteX10" fmla="*/ 71342 w 142875"/>
                  <a:gd name="connsiteY10" fmla="*/ 78391 h 229552"/>
                  <a:gd name="connsiteX11" fmla="*/ 142875 w 142875"/>
                  <a:gd name="connsiteY11" fmla="*/ 52673 h 229552"/>
                  <a:gd name="connsiteX12" fmla="*/ 142875 w 142875"/>
                  <a:gd name="connsiteY12" fmla="*/ 26556 h 229552"/>
                  <a:gd name="connsiteX13" fmla="*/ 116310 w 142875"/>
                  <a:gd name="connsiteY13" fmla="*/ 0 h 22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75" h="229552">
                    <a:moveTo>
                      <a:pt x="116310" y="0"/>
                    </a:moveTo>
                    <a:cubicBezTo>
                      <a:pt x="111701" y="0"/>
                      <a:pt x="107171" y="1198"/>
                      <a:pt x="103165" y="3477"/>
                    </a:cubicBezTo>
                    <a:lnTo>
                      <a:pt x="14478" y="54007"/>
                    </a:lnTo>
                    <a:cubicBezTo>
                      <a:pt x="5607" y="59116"/>
                      <a:pt x="101" y="68535"/>
                      <a:pt x="0" y="78772"/>
                    </a:cubicBezTo>
                    <a:lnTo>
                      <a:pt x="0" y="215265"/>
                    </a:lnTo>
                    <a:cubicBezTo>
                      <a:pt x="0" y="223156"/>
                      <a:pt x="6397" y="229553"/>
                      <a:pt x="14288" y="229553"/>
                    </a:cubicBezTo>
                    <a:cubicBezTo>
                      <a:pt x="16692" y="229553"/>
                      <a:pt x="19055" y="228929"/>
                      <a:pt x="21145" y="227743"/>
                    </a:cubicBezTo>
                    <a:lnTo>
                      <a:pt x="46006" y="214217"/>
                    </a:lnTo>
                    <a:cubicBezTo>
                      <a:pt x="52887" y="210485"/>
                      <a:pt x="57165" y="203281"/>
                      <a:pt x="57150" y="195453"/>
                    </a:cubicBezTo>
                    <a:lnTo>
                      <a:pt x="57150" y="98584"/>
                    </a:lnTo>
                    <a:cubicBezTo>
                      <a:pt x="57130" y="89527"/>
                      <a:pt x="62815" y="81439"/>
                      <a:pt x="71342" y="78391"/>
                    </a:cubicBezTo>
                    <a:lnTo>
                      <a:pt x="142875" y="52673"/>
                    </a:lnTo>
                    <a:lnTo>
                      <a:pt x="142875" y="26556"/>
                    </a:lnTo>
                    <a:cubicBezTo>
                      <a:pt x="142869" y="11888"/>
                      <a:pt x="130977" y="0"/>
                      <a:pt x="116310" y="0"/>
                    </a:cubicBez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4" name="Graphic 31">
                <a:extLst>
                  <a:ext uri="{FF2B5EF4-FFF2-40B4-BE49-F238E27FC236}">
                    <a16:creationId xmlns:a16="http://schemas.microsoft.com/office/drawing/2014/main" id="{E58EED22-1A7A-4890-84FE-38D8610E963E}"/>
                  </a:ext>
                </a:extLst>
              </p:cNvPr>
              <p:cNvSpPr/>
              <p:nvPr/>
            </p:nvSpPr>
            <p:spPr>
              <a:xfrm>
                <a:off x="6577543" y="6325861"/>
                <a:ext cx="101394" cy="58270"/>
              </a:xfrm>
              <a:custGeom>
                <a:avLst/>
                <a:gdLst>
                  <a:gd name="connsiteX0" fmla="*/ 101395 w 101394"/>
                  <a:gd name="connsiteY0" fmla="*/ 32833 h 58270"/>
                  <a:gd name="connsiteX1" fmla="*/ 101395 w 101394"/>
                  <a:gd name="connsiteY1" fmla="*/ 0 h 58270"/>
                  <a:gd name="connsiteX2" fmla="*/ 12336 w 101394"/>
                  <a:gd name="connsiteY2" fmla="*/ 0 h 58270"/>
                  <a:gd name="connsiteX3" fmla="*/ 0 w 101394"/>
                  <a:gd name="connsiteY3" fmla="*/ 12315 h 58270"/>
                  <a:gd name="connsiteX4" fmla="*/ 6268 w 101394"/>
                  <a:gd name="connsiteY4" fmla="*/ 23060 h 58270"/>
                  <a:gd name="connsiteX5" fmla="*/ 60313 w 101394"/>
                  <a:gd name="connsiteY5" fmla="*/ 53654 h 58270"/>
                  <a:gd name="connsiteX6" fmla="*/ 61837 w 101394"/>
                  <a:gd name="connsiteY6" fmla="*/ 54550 h 58270"/>
                  <a:gd name="connsiteX7" fmla="*/ 77363 w 101394"/>
                  <a:gd name="connsiteY7" fmla="*/ 58255 h 58270"/>
                  <a:gd name="connsiteX8" fmla="*/ 83783 w 101394"/>
                  <a:gd name="connsiteY8" fmla="*/ 57426 h 58270"/>
                  <a:gd name="connsiteX9" fmla="*/ 101395 w 101394"/>
                  <a:gd name="connsiteY9" fmla="*/ 32833 h 5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394" h="58270">
                    <a:moveTo>
                      <a:pt x="101395" y="32833"/>
                    </a:moveTo>
                    <a:lnTo>
                      <a:pt x="101395" y="0"/>
                    </a:lnTo>
                    <a:lnTo>
                      <a:pt x="12336" y="0"/>
                    </a:lnTo>
                    <a:cubicBezTo>
                      <a:pt x="5528" y="-6"/>
                      <a:pt x="6" y="5507"/>
                      <a:pt x="0" y="12315"/>
                    </a:cubicBezTo>
                    <a:cubicBezTo>
                      <a:pt x="-5" y="16766"/>
                      <a:pt x="2392" y="20873"/>
                      <a:pt x="6268" y="23060"/>
                    </a:cubicBezTo>
                    <a:lnTo>
                      <a:pt x="60313" y="53654"/>
                    </a:lnTo>
                    <a:lnTo>
                      <a:pt x="61837" y="54550"/>
                    </a:lnTo>
                    <a:cubicBezTo>
                      <a:pt x="66588" y="57149"/>
                      <a:pt x="71950" y="58429"/>
                      <a:pt x="77363" y="58255"/>
                    </a:cubicBezTo>
                    <a:cubicBezTo>
                      <a:pt x="79527" y="58215"/>
                      <a:pt x="81680" y="57938"/>
                      <a:pt x="83783" y="57426"/>
                    </a:cubicBezTo>
                    <a:cubicBezTo>
                      <a:pt x="94310" y="53840"/>
                      <a:pt x="101390" y="43954"/>
                      <a:pt x="101395" y="32833"/>
                    </a:cubicBez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6292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circle(out)">
                                      <p:cBhvr>
                                        <p:cTn id="7" dur="75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F1609900-7679-49E7-B000-6194E4C21222}"/>
              </a:ext>
            </a:extLst>
          </p:cNvPr>
          <p:cNvSpPr>
            <a:spLocks noGrp="1"/>
          </p:cNvSpPr>
          <p:nvPr>
            <p:ph type="title"/>
          </p:nvPr>
        </p:nvSpPr>
        <p:spPr/>
        <p:txBody>
          <a:bodyPr/>
          <a:lstStyle/>
          <a:p>
            <a:r>
              <a:rPr lang="en-US"/>
              <a:t>Secure your organization with Zero Trust</a:t>
            </a:r>
            <a:endParaRPr lang="en-US" sz="2133" spc="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2" name="Text Placeholder 1">
            <a:extLst>
              <a:ext uri="{FF2B5EF4-FFF2-40B4-BE49-F238E27FC236}">
                <a16:creationId xmlns:a16="http://schemas.microsoft.com/office/drawing/2014/main" id="{EADAF44D-3983-444C-A9F0-9A71BD951212}"/>
              </a:ext>
            </a:extLst>
          </p:cNvPr>
          <p:cNvSpPr>
            <a:spLocks noGrp="1"/>
          </p:cNvSpPr>
          <p:nvPr>
            <p:ph type="body" sz="quarter" idx="10"/>
          </p:nvPr>
        </p:nvSpPr>
        <p:spPr/>
        <p:txBody>
          <a:bodyPr/>
          <a:lstStyle/>
          <a:p>
            <a:r>
              <a:rPr lang="en-US"/>
              <a:t>A modern security framework with identity as its foundation</a:t>
            </a:r>
          </a:p>
        </p:txBody>
      </p:sp>
      <p:sp>
        <p:nvSpPr>
          <p:cNvPr id="261" name="TextBox 260">
            <a:extLst>
              <a:ext uri="{FF2B5EF4-FFF2-40B4-BE49-F238E27FC236}">
                <a16:creationId xmlns:a16="http://schemas.microsoft.com/office/drawing/2014/main" id="{CE8C0FC7-F947-4EAF-BFD3-9162ED756ED5}"/>
              </a:ext>
            </a:extLst>
          </p:cNvPr>
          <p:cNvSpPr txBox="1"/>
          <p:nvPr/>
        </p:nvSpPr>
        <p:spPr>
          <a:xfrm>
            <a:off x="995932" y="1798954"/>
            <a:ext cx="10200137" cy="369332"/>
          </a:xfrm>
          <a:prstGeom prst="rect">
            <a:avLst/>
          </a:prstGeom>
          <a:noFill/>
        </p:spPr>
        <p:txBody>
          <a:bodyPr wrap="square">
            <a:spAutoFit/>
          </a:bodyPr>
          <a:lstStyle/>
          <a:p>
            <a:pPr marL="0" marR="0" lvl="0" indent="0" algn="ctr" defTabSz="124314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Verify</a:t>
            </a: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explicitly  </a:t>
            </a:r>
            <a:r>
              <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a:t>
            </a:r>
            <a:r>
              <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Use </a:t>
            </a: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least-privileged access  </a:t>
            </a:r>
            <a:r>
              <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a:t>
            </a:r>
            <a:r>
              <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a:t>
            </a: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a:t>
            </a:r>
            <a:r>
              <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Assume</a:t>
            </a: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breach</a:t>
            </a:r>
          </a:p>
        </p:txBody>
      </p:sp>
      <p:sp>
        <p:nvSpPr>
          <p:cNvPr id="259" name="Trapezoid 258">
            <a:extLst>
              <a:ext uri="{FF2B5EF4-FFF2-40B4-BE49-F238E27FC236}">
                <a16:creationId xmlns:a16="http://schemas.microsoft.com/office/drawing/2014/main" id="{A4FFCB7C-604A-48F4-82D5-8296B474CE85}"/>
              </a:ext>
              <a:ext uri="{C183D7F6-B498-43B3-948B-1728B52AA6E4}">
                <adec:decorative xmlns:adec="http://schemas.microsoft.com/office/drawing/2017/decorative" val="1"/>
              </a:ext>
            </a:extLst>
          </p:cNvPr>
          <p:cNvSpPr/>
          <p:nvPr/>
        </p:nvSpPr>
        <p:spPr bwMode="auto">
          <a:xfrm rot="16200000">
            <a:off x="7292365" y="1604599"/>
            <a:ext cx="3927291" cy="5388535"/>
          </a:xfrm>
          <a:prstGeom prst="trapezoid">
            <a:avLst/>
          </a:prstGeom>
          <a:gradFill flip="none" rotWithShape="1">
            <a:gsLst>
              <a:gs pos="17000">
                <a:srgbClr val="E6E6E6">
                  <a:alpha val="0"/>
                </a:srgbClr>
              </a:gs>
              <a:gs pos="100000">
                <a:srgbClr val="E6E6E6"/>
              </a:gs>
            </a:gsLst>
            <a:lin ang="162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0" name="Trapezoid 259">
            <a:extLst>
              <a:ext uri="{FF2B5EF4-FFF2-40B4-BE49-F238E27FC236}">
                <a16:creationId xmlns:a16="http://schemas.microsoft.com/office/drawing/2014/main" id="{16053003-79F7-4C54-8247-AC22FEC853FE}"/>
              </a:ext>
              <a:ext uri="{C183D7F6-B498-43B3-948B-1728B52AA6E4}">
                <adec:decorative xmlns:adec="http://schemas.microsoft.com/office/drawing/2017/decorative" val="1"/>
              </a:ext>
            </a:extLst>
          </p:cNvPr>
          <p:cNvSpPr/>
          <p:nvPr/>
        </p:nvSpPr>
        <p:spPr bwMode="auto">
          <a:xfrm rot="5400000" flipH="1">
            <a:off x="972346" y="1604597"/>
            <a:ext cx="3927288" cy="5388536"/>
          </a:xfrm>
          <a:prstGeom prst="trapezoid">
            <a:avLst/>
          </a:prstGeom>
          <a:gradFill flip="none" rotWithShape="1">
            <a:gsLst>
              <a:gs pos="17000">
                <a:srgbClr val="E6E6E6">
                  <a:alpha val="0"/>
                </a:srgbClr>
              </a:gs>
              <a:gs pos="100000">
                <a:srgbClr val="E6E6E6"/>
              </a:gs>
            </a:gsLst>
            <a:lin ang="162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2" name="TextBox 261">
            <a:extLst>
              <a:ext uri="{FF2B5EF4-FFF2-40B4-BE49-F238E27FC236}">
                <a16:creationId xmlns:a16="http://schemas.microsoft.com/office/drawing/2014/main" id="{3065DEE8-1774-4586-9D72-09C734853031}"/>
              </a:ext>
            </a:extLst>
          </p:cNvPr>
          <p:cNvSpPr txBox="1"/>
          <p:nvPr/>
        </p:nvSpPr>
        <p:spPr>
          <a:xfrm>
            <a:off x="1051295" y="3818173"/>
            <a:ext cx="1812979" cy="530901"/>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Identities </a:t>
            </a:r>
          </a:p>
        </p:txBody>
      </p:sp>
      <p:sp>
        <p:nvSpPr>
          <p:cNvPr id="263" name="TextBox 262">
            <a:extLst>
              <a:ext uri="{FF2B5EF4-FFF2-40B4-BE49-F238E27FC236}">
                <a16:creationId xmlns:a16="http://schemas.microsoft.com/office/drawing/2014/main" id="{683F7659-8090-4333-A7D6-FB9B5A3D16D6}"/>
              </a:ext>
            </a:extLst>
          </p:cNvPr>
          <p:cNvSpPr txBox="1"/>
          <p:nvPr/>
        </p:nvSpPr>
        <p:spPr>
          <a:xfrm>
            <a:off x="1051295" y="4933868"/>
            <a:ext cx="1812979" cy="530901"/>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Endpoints</a:t>
            </a:r>
          </a:p>
        </p:txBody>
      </p:sp>
      <p:grpSp>
        <p:nvGrpSpPr>
          <p:cNvPr id="264" name="Group 263" descr="Zero Trust policy&#10;">
            <a:extLst>
              <a:ext uri="{FF2B5EF4-FFF2-40B4-BE49-F238E27FC236}">
                <a16:creationId xmlns:a16="http://schemas.microsoft.com/office/drawing/2014/main" id="{EB8C6BC6-D945-4F89-9FEC-5DEC1F62050D}"/>
              </a:ext>
            </a:extLst>
          </p:cNvPr>
          <p:cNvGrpSpPr/>
          <p:nvPr/>
        </p:nvGrpSpPr>
        <p:grpSpPr>
          <a:xfrm>
            <a:off x="4926201" y="3061051"/>
            <a:ext cx="2339599" cy="2475632"/>
            <a:chOff x="3574337" y="2295788"/>
            <a:chExt cx="1754699" cy="1856724"/>
          </a:xfrm>
        </p:grpSpPr>
        <p:sp>
          <p:nvSpPr>
            <p:cNvPr id="265" name="Rectangle 264">
              <a:extLst>
                <a:ext uri="{FF2B5EF4-FFF2-40B4-BE49-F238E27FC236}">
                  <a16:creationId xmlns:a16="http://schemas.microsoft.com/office/drawing/2014/main" id="{C4921A94-E7F9-4766-9677-0180AA4FD267}"/>
                </a:ext>
              </a:extLst>
            </p:cNvPr>
            <p:cNvSpPr/>
            <p:nvPr/>
          </p:nvSpPr>
          <p:spPr>
            <a:xfrm>
              <a:off x="3585093" y="2295788"/>
              <a:ext cx="1733187" cy="1856724"/>
            </a:xfrm>
            <a:prstGeom prst="rect">
              <a:avLst/>
            </a:prstGeom>
          </p:spPr>
          <p:txBody>
            <a:bodyPr wrap="square" anchor="ctr">
              <a:prstTxWarp prst="textArchDown">
                <a:avLst/>
              </a:prstTxWarp>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endParaRPr>
            </a:p>
          </p:txBody>
        </p:sp>
        <p:sp>
          <p:nvSpPr>
            <p:cNvPr id="266" name="Oval 265">
              <a:extLst>
                <a:ext uri="{FF2B5EF4-FFF2-40B4-BE49-F238E27FC236}">
                  <a16:creationId xmlns:a16="http://schemas.microsoft.com/office/drawing/2014/main" id="{108413EF-589D-46C7-876D-4902FD48006F}"/>
                </a:ext>
              </a:extLst>
            </p:cNvPr>
            <p:cNvSpPr/>
            <p:nvPr/>
          </p:nvSpPr>
          <p:spPr bwMode="auto">
            <a:xfrm>
              <a:off x="3574337" y="2306401"/>
              <a:ext cx="1754699" cy="1754698"/>
            </a:xfrm>
            <a:prstGeom prst="ellipse">
              <a:avLst/>
            </a:prstGeom>
            <a:solidFill>
              <a:srgbClr val="FFFFFF"/>
            </a:solidFill>
            <a:ln w="76200" cap="flat" cmpd="sng" algn="ctr">
              <a:solidFill>
                <a:srgbClr val="E6E6E6"/>
              </a:solidFill>
              <a:prstDash val="solid"/>
              <a:headEnd type="none" w="med" len="med"/>
              <a:tailEnd type="none" w="med" len="med"/>
            </a:ln>
            <a:effectLst/>
          </p:spPr>
          <p:txBody>
            <a:bodyPr vert="horz" wrap="square" lIns="134464" tIns="134464" rIns="134464" bIns="46616" numCol="1" rtlCol="0" anchor="ctr" anchorCtr="0" compatLnSpc="1">
              <a:prstTxWarp prst="textNoShape">
                <a:avLst/>
              </a:prstTxWarp>
            </a:bodyPr>
            <a:lstStyle/>
            <a:p>
              <a:pPr marL="0" marR="0" lvl="0" indent="0" algn="ctr" defTabSz="914437" rtl="0" eaLnBrk="1" fontAlgn="auto" latinLnBrk="0" hangingPunct="1">
                <a:lnSpc>
                  <a:spcPct val="100000"/>
                </a:lnSpc>
                <a:spcBef>
                  <a:spcPct val="0"/>
                </a:spcBef>
                <a:spcAft>
                  <a:spcPts val="588"/>
                </a:spcAft>
                <a:buClrTx/>
                <a:buSzTx/>
                <a:buFontTx/>
                <a:buNone/>
                <a:tabLst/>
                <a:defRPr/>
              </a:pPr>
              <a:endParaRPr kumimoji="0" lang="en-US" sz="1176" b="0" i="0" u="none" strike="noStrike" kern="0" cap="none" spc="0" normalizeH="0" baseline="0" noProof="0" err="1">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267" name="Rectangle 266">
              <a:extLst>
                <a:ext uri="{FF2B5EF4-FFF2-40B4-BE49-F238E27FC236}">
                  <a16:creationId xmlns:a16="http://schemas.microsoft.com/office/drawing/2014/main" id="{E5EE3BF4-2174-4C3D-B944-5511D6E1C963}"/>
                </a:ext>
              </a:extLst>
            </p:cNvPr>
            <p:cNvSpPr/>
            <p:nvPr/>
          </p:nvSpPr>
          <p:spPr>
            <a:xfrm>
              <a:off x="3653089" y="2459844"/>
              <a:ext cx="1597196" cy="521874"/>
            </a:xfrm>
            <a:prstGeom prst="rect">
              <a:avLst/>
            </a:prstGeom>
          </p:spPr>
          <p:txBody>
            <a:bodyPr wrap="square" anchor="ctr">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737373"/>
                  </a:solidFill>
                  <a:effectLst/>
                  <a:uLnTx/>
                  <a:uFillTx/>
                  <a:latin typeface="Segoe UI Semibold"/>
                  <a:ea typeface="+mn-ea"/>
                  <a:cs typeface="Segoe UI" pitchFamily="34" charset="0"/>
                </a:rPr>
                <a:t>Zero Trust </a:t>
              </a:r>
              <a:br>
                <a:rPr kumimoji="0" lang="en-US" sz="1961" b="0" i="0" u="none" strike="noStrike" kern="0" cap="none" spc="0" normalizeH="0" baseline="0" noProof="0">
                  <a:ln>
                    <a:noFill/>
                  </a:ln>
                  <a:solidFill>
                    <a:srgbClr val="737373"/>
                  </a:solidFill>
                  <a:effectLst/>
                  <a:uLnTx/>
                  <a:uFillTx/>
                  <a:latin typeface="Segoe UI Semibold"/>
                  <a:ea typeface="+mn-ea"/>
                  <a:cs typeface="Segoe UI" pitchFamily="34" charset="0"/>
                </a:rPr>
              </a:br>
              <a:r>
                <a:rPr kumimoji="0" lang="en-US" sz="1961" b="0" i="0" u="none" strike="noStrike" kern="0" cap="none" spc="0" normalizeH="0" baseline="0" noProof="0">
                  <a:ln>
                    <a:noFill/>
                  </a:ln>
                  <a:solidFill>
                    <a:srgbClr val="737373"/>
                  </a:solidFill>
                  <a:effectLst/>
                  <a:uLnTx/>
                  <a:uFillTx/>
                  <a:latin typeface="Segoe UI Semibold"/>
                  <a:ea typeface="+mn-ea"/>
                  <a:cs typeface="Segoe UI" pitchFamily="34" charset="0"/>
                </a:rPr>
                <a:t>policy</a:t>
              </a:r>
              <a:endParaRPr kumimoji="0" lang="en-US" sz="1765" b="0" i="0" u="none" strike="noStrike" kern="0" cap="none" spc="0" normalizeH="0" baseline="0" noProof="0">
                <a:ln>
                  <a:noFill/>
                </a:ln>
                <a:solidFill>
                  <a:srgbClr val="737373"/>
                </a:solidFill>
                <a:effectLst/>
                <a:uLnTx/>
                <a:uFillTx/>
                <a:latin typeface="Segoe UI Semibold"/>
                <a:ea typeface="+mn-ea"/>
                <a:cs typeface="+mn-cs"/>
              </a:endParaRPr>
            </a:p>
          </p:txBody>
        </p:sp>
        <p:sp>
          <p:nvSpPr>
            <p:cNvPr id="268" name="check" title="Icon of a checkmark">
              <a:extLst>
                <a:ext uri="{FF2B5EF4-FFF2-40B4-BE49-F238E27FC236}">
                  <a16:creationId xmlns:a16="http://schemas.microsoft.com/office/drawing/2014/main" id="{D68B3A9C-FDFC-4B9A-9FAC-10D37DB8A73C}"/>
                </a:ext>
              </a:extLst>
            </p:cNvPr>
            <p:cNvSpPr>
              <a:spLocks noChangeAspect="1"/>
            </p:cNvSpPr>
            <p:nvPr/>
          </p:nvSpPr>
          <p:spPr bwMode="auto">
            <a:xfrm rot="21197882">
              <a:off x="4527113" y="3113282"/>
              <a:ext cx="40798" cy="2880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D4DF5DC8-9B78-4331-9D03-B0903FA2E77C}"/>
                </a:ext>
              </a:extLst>
            </p:cNvPr>
            <p:cNvSpPr/>
            <p:nvPr/>
          </p:nvSpPr>
          <p:spPr>
            <a:xfrm>
              <a:off x="3653089" y="3555570"/>
              <a:ext cx="1597196" cy="227611"/>
            </a:xfrm>
            <a:prstGeom prst="rect">
              <a:avLst/>
            </a:prstGeom>
          </p:spPr>
          <p:txBody>
            <a:bodyPr wrap="square" anchor="ctr">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Context     Control</a:t>
              </a:r>
              <a:endParaRPr kumimoji="0" lang="en-US" sz="1176" b="0" i="0" u="none" strike="noStrike" kern="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endParaRPr>
            </a:p>
          </p:txBody>
        </p:sp>
      </p:grpSp>
      <p:sp>
        <p:nvSpPr>
          <p:cNvPr id="270" name="Rectangle 269">
            <a:extLst>
              <a:ext uri="{FF2B5EF4-FFF2-40B4-BE49-F238E27FC236}">
                <a16:creationId xmlns:a16="http://schemas.microsoft.com/office/drawing/2014/main" id="{6794490A-57D4-41C7-AA4B-01B846C7CBBD}"/>
              </a:ext>
            </a:extLst>
          </p:cNvPr>
          <p:cNvSpPr/>
          <p:nvPr/>
        </p:nvSpPr>
        <p:spPr>
          <a:xfrm>
            <a:off x="9649985" y="3089914"/>
            <a:ext cx="609462" cy="333617"/>
          </a:xfrm>
          <a:prstGeom prst="rect">
            <a:avLst/>
          </a:prstGeom>
        </p:spPr>
        <p:txBody>
          <a:bodyPr wrap="none">
            <a:sp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Data</a:t>
            </a:r>
          </a:p>
        </p:txBody>
      </p:sp>
      <p:sp>
        <p:nvSpPr>
          <p:cNvPr id="271" name="Rectangle 270">
            <a:extLst>
              <a:ext uri="{FF2B5EF4-FFF2-40B4-BE49-F238E27FC236}">
                <a16:creationId xmlns:a16="http://schemas.microsoft.com/office/drawing/2014/main" id="{87E52F4A-8F43-4B81-9DC6-22470E9EEADF}"/>
              </a:ext>
            </a:extLst>
          </p:cNvPr>
          <p:cNvSpPr/>
          <p:nvPr/>
        </p:nvSpPr>
        <p:spPr>
          <a:xfrm>
            <a:off x="9649986" y="3743366"/>
            <a:ext cx="649537" cy="333617"/>
          </a:xfrm>
          <a:prstGeom prst="rect">
            <a:avLst/>
          </a:prstGeom>
        </p:spPr>
        <p:txBody>
          <a:bodyPr wrap="none">
            <a:sp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Apps</a:t>
            </a:r>
          </a:p>
        </p:txBody>
      </p:sp>
      <p:sp>
        <p:nvSpPr>
          <p:cNvPr id="272" name="Rectangle 271">
            <a:extLst>
              <a:ext uri="{FF2B5EF4-FFF2-40B4-BE49-F238E27FC236}">
                <a16:creationId xmlns:a16="http://schemas.microsoft.com/office/drawing/2014/main" id="{200E4305-31CC-425E-BE6F-5AACBACBC82D}"/>
              </a:ext>
            </a:extLst>
          </p:cNvPr>
          <p:cNvSpPr/>
          <p:nvPr/>
        </p:nvSpPr>
        <p:spPr>
          <a:xfrm>
            <a:off x="9649985" y="4410509"/>
            <a:ext cx="1420389" cy="333617"/>
          </a:xfrm>
          <a:prstGeom prst="rect">
            <a:avLst/>
          </a:prstGeom>
        </p:spPr>
        <p:txBody>
          <a:bodyPr wrap="none">
            <a:sp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Infrastructure</a:t>
            </a:r>
          </a:p>
        </p:txBody>
      </p:sp>
      <p:sp>
        <p:nvSpPr>
          <p:cNvPr id="273" name="Rectangle 272">
            <a:extLst>
              <a:ext uri="{FF2B5EF4-FFF2-40B4-BE49-F238E27FC236}">
                <a16:creationId xmlns:a16="http://schemas.microsoft.com/office/drawing/2014/main" id="{AA90D2B8-702F-4107-A057-366814F00578}"/>
              </a:ext>
            </a:extLst>
          </p:cNvPr>
          <p:cNvSpPr/>
          <p:nvPr/>
        </p:nvSpPr>
        <p:spPr>
          <a:xfrm>
            <a:off x="9649985" y="5091881"/>
            <a:ext cx="1023870" cy="333617"/>
          </a:xfrm>
          <a:prstGeom prst="rect">
            <a:avLst/>
          </a:prstGeom>
        </p:spPr>
        <p:txBody>
          <a:bodyPr wrap="none">
            <a:sp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Network </a:t>
            </a:r>
          </a:p>
        </p:txBody>
      </p:sp>
      <p:sp>
        <p:nvSpPr>
          <p:cNvPr id="274" name="Rectangle 273">
            <a:extLst>
              <a:ext uri="{FF2B5EF4-FFF2-40B4-BE49-F238E27FC236}">
                <a16:creationId xmlns:a16="http://schemas.microsoft.com/office/drawing/2014/main" id="{A5269733-72CA-49B8-A636-C1C3A8AC5C66}"/>
              </a:ext>
            </a:extLst>
          </p:cNvPr>
          <p:cNvSpPr/>
          <p:nvPr/>
        </p:nvSpPr>
        <p:spPr>
          <a:xfrm>
            <a:off x="4469145" y="5777570"/>
            <a:ext cx="3253711" cy="338554"/>
          </a:xfrm>
          <a:prstGeom prst="rect">
            <a:avLst/>
          </a:prstGeom>
        </p:spPr>
        <p:txBody>
          <a:bodyPr wrap="none">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83000">
                      <a:srgbClr val="6C6E6C"/>
                    </a:gs>
                    <a:gs pos="100000">
                      <a:srgbClr val="6C6E6C"/>
                    </a:gs>
                  </a:gsLst>
                  <a:lin ang="5400000" scaled="1"/>
                </a:gradFill>
                <a:effectLst/>
                <a:uLnTx/>
                <a:uFillTx/>
                <a:latin typeface="Segoe UI Semibold"/>
                <a:ea typeface="+mn-ea"/>
                <a:cs typeface="Segoe UI" pitchFamily="34" charset="0"/>
              </a:rPr>
              <a:t>Visibility | Analytics | Automation</a:t>
            </a:r>
          </a:p>
        </p:txBody>
      </p:sp>
      <p:grpSp>
        <p:nvGrpSpPr>
          <p:cNvPr id="275" name="Group 274">
            <a:extLst>
              <a:ext uri="{FF2B5EF4-FFF2-40B4-BE49-F238E27FC236}">
                <a16:creationId xmlns:a16="http://schemas.microsoft.com/office/drawing/2014/main" id="{72AFAA82-8233-4CE2-97DC-62B87ABA4B73}"/>
              </a:ext>
              <a:ext uri="{C183D7F6-B498-43B3-948B-1728B52AA6E4}">
                <adec:decorative xmlns:adec="http://schemas.microsoft.com/office/drawing/2017/decorative" val="1"/>
              </a:ext>
            </a:extLst>
          </p:cNvPr>
          <p:cNvGrpSpPr/>
          <p:nvPr/>
        </p:nvGrpSpPr>
        <p:grpSpPr>
          <a:xfrm>
            <a:off x="5827340" y="4106445"/>
            <a:ext cx="537320" cy="580452"/>
            <a:chOff x="5684825" y="4060414"/>
            <a:chExt cx="537320" cy="580452"/>
          </a:xfrm>
        </p:grpSpPr>
        <p:sp>
          <p:nvSpPr>
            <p:cNvPr id="276" name="check 3">
              <a:extLst>
                <a:ext uri="{FF2B5EF4-FFF2-40B4-BE49-F238E27FC236}">
                  <a16:creationId xmlns:a16="http://schemas.microsoft.com/office/drawing/2014/main" id="{14C32EE0-40F6-4535-8887-13D4108A083E}"/>
                </a:ext>
              </a:extLst>
            </p:cNvPr>
            <p:cNvSpPr>
              <a:spLocks noChangeAspect="1" noEditPoints="1"/>
            </p:cNvSpPr>
            <p:nvPr/>
          </p:nvSpPr>
          <p:spPr bwMode="auto">
            <a:xfrm>
              <a:off x="5981697" y="4060414"/>
              <a:ext cx="220949" cy="21966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77" name="Processing_E9F5">
              <a:extLst>
                <a:ext uri="{FF2B5EF4-FFF2-40B4-BE49-F238E27FC236}">
                  <a16:creationId xmlns:a16="http://schemas.microsoft.com/office/drawing/2014/main" id="{ED693375-FC96-49F9-997C-BEB56CE4921B}"/>
                </a:ext>
              </a:extLst>
            </p:cNvPr>
            <p:cNvSpPr>
              <a:spLocks noChangeAspect="1" noEditPoints="1"/>
            </p:cNvSpPr>
            <p:nvPr/>
          </p:nvSpPr>
          <p:spPr bwMode="auto">
            <a:xfrm>
              <a:off x="5684825" y="4172894"/>
              <a:ext cx="537320" cy="46797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78" name="Group 277">
            <a:extLst>
              <a:ext uri="{FF2B5EF4-FFF2-40B4-BE49-F238E27FC236}">
                <a16:creationId xmlns:a16="http://schemas.microsoft.com/office/drawing/2014/main" id="{0C9A6149-1160-49C2-BA19-73193D746BE3}"/>
              </a:ext>
              <a:ext uri="{C183D7F6-B498-43B3-948B-1728B52AA6E4}">
                <adec:decorative xmlns:adec="http://schemas.microsoft.com/office/drawing/2017/decorative" val="1"/>
              </a:ext>
            </a:extLst>
          </p:cNvPr>
          <p:cNvGrpSpPr/>
          <p:nvPr/>
        </p:nvGrpSpPr>
        <p:grpSpPr>
          <a:xfrm>
            <a:off x="1664033" y="4409107"/>
            <a:ext cx="587502" cy="587502"/>
            <a:chOff x="7203175" y="5656740"/>
            <a:chExt cx="731520" cy="731520"/>
          </a:xfrm>
          <a:solidFill>
            <a:srgbClr val="0078D4"/>
          </a:solidFill>
        </p:grpSpPr>
        <p:sp>
          <p:nvSpPr>
            <p:cNvPr id="279" name="Oval 278">
              <a:extLst>
                <a:ext uri="{FF2B5EF4-FFF2-40B4-BE49-F238E27FC236}">
                  <a16:creationId xmlns:a16="http://schemas.microsoft.com/office/drawing/2014/main" id="{8E1B423D-E0F4-4337-8F28-305A827BE633}"/>
                </a:ext>
              </a:extLst>
            </p:cNvPr>
            <p:cNvSpPr/>
            <p:nvPr/>
          </p:nvSpPr>
          <p:spPr bwMode="auto">
            <a:xfrm>
              <a:off x="7203175" y="5656740"/>
              <a:ext cx="731520" cy="731520"/>
            </a:xfrm>
            <a:prstGeom prst="ellipse">
              <a:avLst/>
            </a:prstGeom>
            <a:solidFill>
              <a:srgbClr val="FFB900"/>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0" name="Graphic 6">
              <a:extLst>
                <a:ext uri="{FF2B5EF4-FFF2-40B4-BE49-F238E27FC236}">
                  <a16:creationId xmlns:a16="http://schemas.microsoft.com/office/drawing/2014/main" id="{1D578931-C1ED-4FF7-BABE-B1678BD09BDF}"/>
                </a:ext>
              </a:extLst>
            </p:cNvPr>
            <p:cNvSpPr/>
            <p:nvPr/>
          </p:nvSpPr>
          <p:spPr>
            <a:xfrm>
              <a:off x="7370180" y="5876513"/>
              <a:ext cx="397511" cy="291975"/>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41D721E4-552C-4985-B8F2-B75846D27538}"/>
              </a:ext>
              <a:ext uri="{C183D7F6-B498-43B3-948B-1728B52AA6E4}">
                <adec:decorative xmlns:adec="http://schemas.microsoft.com/office/drawing/2017/decorative" val="1"/>
              </a:ext>
            </a:extLst>
          </p:cNvPr>
          <p:cNvGrpSpPr/>
          <p:nvPr/>
        </p:nvGrpSpPr>
        <p:grpSpPr>
          <a:xfrm>
            <a:off x="1664033" y="3269381"/>
            <a:ext cx="587502" cy="587502"/>
            <a:chOff x="1503615" y="3269381"/>
            <a:chExt cx="587502" cy="587502"/>
          </a:xfrm>
        </p:grpSpPr>
        <p:sp>
          <p:nvSpPr>
            <p:cNvPr id="282" name="Oval 281">
              <a:extLst>
                <a:ext uri="{FF2B5EF4-FFF2-40B4-BE49-F238E27FC236}">
                  <a16:creationId xmlns:a16="http://schemas.microsoft.com/office/drawing/2014/main" id="{AD686908-48E7-41C1-B920-ED66DBAED45E}"/>
                </a:ext>
              </a:extLst>
            </p:cNvPr>
            <p:cNvSpPr/>
            <p:nvPr/>
          </p:nvSpPr>
          <p:spPr bwMode="auto">
            <a:xfrm>
              <a:off x="1503615" y="3269381"/>
              <a:ext cx="587502" cy="587502"/>
            </a:xfrm>
            <a:prstGeom prst="ellipse">
              <a:avLst/>
            </a:prstGeom>
            <a:solidFill>
              <a:srgbClr val="FFB900"/>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3" name="people_12">
              <a:extLst>
                <a:ext uri="{FF2B5EF4-FFF2-40B4-BE49-F238E27FC236}">
                  <a16:creationId xmlns:a16="http://schemas.microsoft.com/office/drawing/2014/main" id="{734362F5-4671-46DB-B943-FE5743903727}"/>
                </a:ext>
              </a:extLst>
            </p:cNvPr>
            <p:cNvSpPr>
              <a:spLocks noChangeAspect="1" noEditPoints="1"/>
            </p:cNvSpPr>
            <p:nvPr/>
          </p:nvSpPr>
          <p:spPr bwMode="auto">
            <a:xfrm>
              <a:off x="1611748" y="3404767"/>
              <a:ext cx="371236" cy="31673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67048AF9-73C6-4466-BC84-F3EC29EB24C2}"/>
              </a:ext>
              <a:ext uri="{C183D7F6-B498-43B3-948B-1728B52AA6E4}">
                <adec:decorative xmlns:adec="http://schemas.microsoft.com/office/drawing/2017/decorative" val="1"/>
              </a:ext>
            </a:extLst>
          </p:cNvPr>
          <p:cNvGrpSpPr/>
          <p:nvPr/>
        </p:nvGrpSpPr>
        <p:grpSpPr>
          <a:xfrm>
            <a:off x="8954192" y="4304648"/>
            <a:ext cx="587502" cy="587502"/>
            <a:chOff x="8676481" y="4341942"/>
            <a:chExt cx="587502" cy="587502"/>
          </a:xfrm>
        </p:grpSpPr>
        <p:sp>
          <p:nvSpPr>
            <p:cNvPr id="285" name="Oval 284">
              <a:extLst>
                <a:ext uri="{FF2B5EF4-FFF2-40B4-BE49-F238E27FC236}">
                  <a16:creationId xmlns:a16="http://schemas.microsoft.com/office/drawing/2014/main" id="{3002489D-6724-4CB1-81DD-1C7A1A6E5715}"/>
                </a:ext>
              </a:extLst>
            </p:cNvPr>
            <p:cNvSpPr/>
            <p:nvPr/>
          </p:nvSpPr>
          <p:spPr bwMode="auto">
            <a:xfrm>
              <a:off x="8676481" y="4341942"/>
              <a:ext cx="587502" cy="587502"/>
            </a:xfrm>
            <a:prstGeom prst="ellipse">
              <a:avLst/>
            </a:prstGeom>
            <a:solidFill>
              <a:srgbClr val="107C10"/>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86" name="Group 285">
              <a:extLst>
                <a:ext uri="{FF2B5EF4-FFF2-40B4-BE49-F238E27FC236}">
                  <a16:creationId xmlns:a16="http://schemas.microsoft.com/office/drawing/2014/main" id="{F6FCB6B6-5D03-459C-9F17-5EF7FF411BEC}"/>
                </a:ext>
              </a:extLst>
            </p:cNvPr>
            <p:cNvGrpSpPr/>
            <p:nvPr/>
          </p:nvGrpSpPr>
          <p:grpSpPr>
            <a:xfrm>
              <a:off x="8748442" y="4542102"/>
              <a:ext cx="443581" cy="187182"/>
              <a:chOff x="8612908" y="4468298"/>
              <a:chExt cx="735838" cy="310508"/>
            </a:xfrm>
          </p:grpSpPr>
          <p:sp>
            <p:nvSpPr>
              <p:cNvPr id="287" name="Database_EFC7">
                <a:extLst>
                  <a:ext uri="{FF2B5EF4-FFF2-40B4-BE49-F238E27FC236}">
                    <a16:creationId xmlns:a16="http://schemas.microsoft.com/office/drawing/2014/main" id="{DC6685AE-F4C1-4E1E-8DEF-18AE5ADD974A}"/>
                  </a:ext>
                </a:extLst>
              </p:cNvPr>
              <p:cNvSpPr>
                <a:spLocks noChangeAspect="1" noEditPoints="1"/>
              </p:cNvSpPr>
              <p:nvPr/>
            </p:nvSpPr>
            <p:spPr bwMode="auto">
              <a:xfrm>
                <a:off x="8612908" y="4468298"/>
                <a:ext cx="238882" cy="3105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88" name="cloud">
                <a:extLst>
                  <a:ext uri="{FF2B5EF4-FFF2-40B4-BE49-F238E27FC236}">
                    <a16:creationId xmlns:a16="http://schemas.microsoft.com/office/drawing/2014/main" id="{CA9B56A4-EF6B-49C0-B375-2CADB6491C16}"/>
                  </a:ext>
                </a:extLst>
              </p:cNvPr>
              <p:cNvSpPr>
                <a:spLocks noChangeAspect="1"/>
              </p:cNvSpPr>
              <p:nvPr/>
            </p:nvSpPr>
            <p:spPr bwMode="auto">
              <a:xfrm>
                <a:off x="8951308" y="4497805"/>
                <a:ext cx="397438" cy="25149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89" name="Group 288">
            <a:extLst>
              <a:ext uri="{FF2B5EF4-FFF2-40B4-BE49-F238E27FC236}">
                <a16:creationId xmlns:a16="http://schemas.microsoft.com/office/drawing/2014/main" id="{5F0AF1CA-0E7E-42A2-A594-E6E4103F07FC}"/>
              </a:ext>
              <a:ext uri="{C183D7F6-B498-43B3-948B-1728B52AA6E4}">
                <adec:decorative xmlns:adec="http://schemas.microsoft.com/office/drawing/2017/decorative" val="1"/>
              </a:ext>
            </a:extLst>
          </p:cNvPr>
          <p:cNvGrpSpPr/>
          <p:nvPr/>
        </p:nvGrpSpPr>
        <p:grpSpPr>
          <a:xfrm>
            <a:off x="8954192" y="2984070"/>
            <a:ext cx="587502" cy="587502"/>
            <a:chOff x="8676481" y="3032606"/>
            <a:chExt cx="587502" cy="587502"/>
          </a:xfrm>
        </p:grpSpPr>
        <p:sp>
          <p:nvSpPr>
            <p:cNvPr id="290" name="Oval 289">
              <a:extLst>
                <a:ext uri="{FF2B5EF4-FFF2-40B4-BE49-F238E27FC236}">
                  <a16:creationId xmlns:a16="http://schemas.microsoft.com/office/drawing/2014/main" id="{EBBAFA4A-750C-448A-97BE-AA6F954D5AF6}"/>
                </a:ext>
              </a:extLst>
            </p:cNvPr>
            <p:cNvSpPr/>
            <p:nvPr/>
          </p:nvSpPr>
          <p:spPr bwMode="auto">
            <a:xfrm>
              <a:off x="8676481" y="3032606"/>
              <a:ext cx="587502" cy="587502"/>
            </a:xfrm>
            <a:prstGeom prst="ellipse">
              <a:avLst/>
            </a:prstGeom>
            <a:solidFill>
              <a:srgbClr val="107C10"/>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1" name="binary">
              <a:extLst>
                <a:ext uri="{FF2B5EF4-FFF2-40B4-BE49-F238E27FC236}">
                  <a16:creationId xmlns:a16="http://schemas.microsoft.com/office/drawing/2014/main" id="{02AAE992-B7E4-4EAC-B183-B23CACACE8D7}"/>
                </a:ext>
              </a:extLst>
            </p:cNvPr>
            <p:cNvSpPr>
              <a:spLocks noChangeAspect="1" noEditPoints="1"/>
            </p:cNvSpPr>
            <p:nvPr/>
          </p:nvSpPr>
          <p:spPr bwMode="auto">
            <a:xfrm>
              <a:off x="8808812" y="3186971"/>
              <a:ext cx="322841" cy="2787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92" name="Group 291">
            <a:extLst>
              <a:ext uri="{FF2B5EF4-FFF2-40B4-BE49-F238E27FC236}">
                <a16:creationId xmlns:a16="http://schemas.microsoft.com/office/drawing/2014/main" id="{052C4F6A-A96E-4032-8166-A34AE4D7B798}"/>
              </a:ext>
              <a:ext uri="{C183D7F6-B498-43B3-948B-1728B52AA6E4}">
                <adec:decorative xmlns:adec="http://schemas.microsoft.com/office/drawing/2017/decorative" val="1"/>
              </a:ext>
            </a:extLst>
          </p:cNvPr>
          <p:cNvGrpSpPr/>
          <p:nvPr/>
        </p:nvGrpSpPr>
        <p:grpSpPr>
          <a:xfrm>
            <a:off x="8954192" y="4964938"/>
            <a:ext cx="587502" cy="587502"/>
            <a:chOff x="8676481" y="4996609"/>
            <a:chExt cx="587502" cy="587502"/>
          </a:xfrm>
        </p:grpSpPr>
        <p:sp>
          <p:nvSpPr>
            <p:cNvPr id="293" name="Oval 292">
              <a:extLst>
                <a:ext uri="{FF2B5EF4-FFF2-40B4-BE49-F238E27FC236}">
                  <a16:creationId xmlns:a16="http://schemas.microsoft.com/office/drawing/2014/main" id="{9678A073-90AA-4885-9FE2-3C57718616BC}"/>
                </a:ext>
              </a:extLst>
            </p:cNvPr>
            <p:cNvSpPr/>
            <p:nvPr/>
          </p:nvSpPr>
          <p:spPr bwMode="auto">
            <a:xfrm>
              <a:off x="8676481" y="4996609"/>
              <a:ext cx="587502" cy="587502"/>
            </a:xfrm>
            <a:prstGeom prst="ellipse">
              <a:avLst/>
            </a:prstGeom>
            <a:solidFill>
              <a:srgbClr val="0078D4"/>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4" name="Org_ECA6">
              <a:extLst>
                <a:ext uri="{FF2B5EF4-FFF2-40B4-BE49-F238E27FC236}">
                  <a16:creationId xmlns:a16="http://schemas.microsoft.com/office/drawing/2014/main" id="{209D61A8-2AED-4ED0-9297-65FE32F743BC}"/>
                </a:ext>
              </a:extLst>
            </p:cNvPr>
            <p:cNvSpPr>
              <a:spLocks noChangeAspect="1" noEditPoints="1"/>
            </p:cNvSpPr>
            <p:nvPr/>
          </p:nvSpPr>
          <p:spPr bwMode="auto">
            <a:xfrm>
              <a:off x="8822173" y="5142229"/>
              <a:ext cx="296119" cy="296263"/>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76900000-AE92-433C-9CCF-156AEAA896C4}"/>
              </a:ext>
              <a:ext uri="{C183D7F6-B498-43B3-948B-1728B52AA6E4}">
                <adec:decorative xmlns:adec="http://schemas.microsoft.com/office/drawing/2017/decorative" val="1"/>
              </a:ext>
            </a:extLst>
          </p:cNvPr>
          <p:cNvGrpSpPr/>
          <p:nvPr/>
        </p:nvGrpSpPr>
        <p:grpSpPr>
          <a:xfrm>
            <a:off x="8954192" y="3644359"/>
            <a:ext cx="587502" cy="587502"/>
            <a:chOff x="8676481" y="3687274"/>
            <a:chExt cx="587502" cy="587502"/>
          </a:xfrm>
        </p:grpSpPr>
        <p:sp>
          <p:nvSpPr>
            <p:cNvPr id="296" name="Oval 295">
              <a:extLst>
                <a:ext uri="{FF2B5EF4-FFF2-40B4-BE49-F238E27FC236}">
                  <a16:creationId xmlns:a16="http://schemas.microsoft.com/office/drawing/2014/main" id="{80154BB0-EEFE-4FE6-AEE4-8462074BC884}"/>
                </a:ext>
              </a:extLst>
            </p:cNvPr>
            <p:cNvSpPr/>
            <p:nvPr/>
          </p:nvSpPr>
          <p:spPr bwMode="auto">
            <a:xfrm>
              <a:off x="8676481" y="3687274"/>
              <a:ext cx="587502" cy="587502"/>
            </a:xfrm>
            <a:prstGeom prst="ellipse">
              <a:avLst/>
            </a:prstGeom>
            <a:solidFill>
              <a:srgbClr val="0078D4"/>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7" name="Group 296">
              <a:extLst>
                <a:ext uri="{FF2B5EF4-FFF2-40B4-BE49-F238E27FC236}">
                  <a16:creationId xmlns:a16="http://schemas.microsoft.com/office/drawing/2014/main" id="{8C10BF14-C618-48A4-A060-AC446CEDB637}"/>
                </a:ext>
              </a:extLst>
            </p:cNvPr>
            <p:cNvGrpSpPr/>
            <p:nvPr/>
          </p:nvGrpSpPr>
          <p:grpSpPr>
            <a:xfrm>
              <a:off x="8808809" y="3830048"/>
              <a:ext cx="322842" cy="301954"/>
              <a:chOff x="10230715" y="2998364"/>
              <a:chExt cx="520963" cy="487260"/>
            </a:xfrm>
          </p:grpSpPr>
          <p:sp>
            <p:nvSpPr>
              <p:cNvPr id="298" name="Graphic 25">
                <a:extLst>
                  <a:ext uri="{FF2B5EF4-FFF2-40B4-BE49-F238E27FC236}">
                    <a16:creationId xmlns:a16="http://schemas.microsoft.com/office/drawing/2014/main" id="{6C9E0765-E7A8-4DB1-9EFD-11CEF5971FA4}"/>
                  </a:ext>
                </a:extLst>
              </p:cNvPr>
              <p:cNvSpPr/>
              <p:nvPr/>
            </p:nvSpPr>
            <p:spPr>
              <a:xfrm flipH="1">
                <a:off x="10230715" y="299836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Rectangle 298">
                <a:extLst>
                  <a:ext uri="{FF2B5EF4-FFF2-40B4-BE49-F238E27FC236}">
                    <a16:creationId xmlns:a16="http://schemas.microsoft.com/office/drawing/2014/main" id="{E73C17B5-8E14-44E1-82FA-7B01C4620A5E}"/>
                  </a:ext>
                </a:extLst>
              </p:cNvPr>
              <p:cNvSpPr/>
              <p:nvPr/>
            </p:nvSpPr>
            <p:spPr bwMode="auto">
              <a:xfrm>
                <a:off x="10314239" y="3135645"/>
                <a:ext cx="376971" cy="2495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0" name="Group 299">
                <a:extLst>
                  <a:ext uri="{FF2B5EF4-FFF2-40B4-BE49-F238E27FC236}">
                    <a16:creationId xmlns:a16="http://schemas.microsoft.com/office/drawing/2014/main" id="{BBC2922F-438E-4BB2-A8A1-8A64087E7220}"/>
                  </a:ext>
                </a:extLst>
              </p:cNvPr>
              <p:cNvGrpSpPr/>
              <p:nvPr/>
            </p:nvGrpSpPr>
            <p:grpSpPr>
              <a:xfrm>
                <a:off x="10314239" y="3135645"/>
                <a:ext cx="437439" cy="349979"/>
                <a:chOff x="9971998" y="2762984"/>
                <a:chExt cx="437439" cy="349979"/>
              </a:xfrm>
            </p:grpSpPr>
            <p:sp>
              <p:nvSpPr>
                <p:cNvPr id="301" name="Freeform: Shape 300">
                  <a:extLst>
                    <a:ext uri="{FF2B5EF4-FFF2-40B4-BE49-F238E27FC236}">
                      <a16:creationId xmlns:a16="http://schemas.microsoft.com/office/drawing/2014/main" id="{AF91A607-AE51-4FE0-A553-3D40FE794C50}"/>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noFill/>
                <a:ln w="1587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02" name="Graphic 25">
                  <a:extLst>
                    <a:ext uri="{FF2B5EF4-FFF2-40B4-BE49-F238E27FC236}">
                      <a16:creationId xmlns:a16="http://schemas.microsoft.com/office/drawing/2014/main" id="{D337D694-1A02-4045-A8A5-3CBA6AD173DB}"/>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Tree>
    <p:extLst>
      <p:ext uri="{BB962C8B-B14F-4D97-AF65-F5344CB8AC3E}">
        <p14:creationId xmlns:p14="http://schemas.microsoft.com/office/powerpoint/2010/main" val="59603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noAutofit/>
          </a:bodyPr>
          <a:lstStyle/>
          <a:p>
            <a:r>
              <a:rPr lang="en-US" sz="3600">
                <a:latin typeface="Segoe UI Semibold" panose="020B0702040204020203" pitchFamily="34" charset="0"/>
                <a:cs typeface="Segoe UI Semibold" panose="020B0702040204020203" pitchFamily="34" charset="0"/>
              </a:rPr>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dirty="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Azure setup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014253"/>
            <a:ext cx="2396034"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dirty="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2995613" y="2641369"/>
            <a:ext cx="62388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751513" y="2641369"/>
            <a:ext cx="62388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89950" y="2438646"/>
            <a:ext cx="664547" cy="158273"/>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664547" cy="251335"/>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B20B90D-A75E-4EF9-B5F8-CEA36BD29A2C}"/>
              </a:ext>
            </a:extLst>
          </p:cNvPr>
          <p:cNvSpPr/>
          <p:nvPr/>
        </p:nvSpPr>
        <p:spPr>
          <a:xfrm>
            <a:off x="5974813" y="3244334"/>
            <a:ext cx="242374" cy="369332"/>
          </a:xfrm>
          <a:prstGeom prst="rect">
            <a:avLst/>
          </a:prstGeom>
        </p:spPr>
        <p:txBody>
          <a:bodyPr wrap="none">
            <a:spAutoFit/>
          </a:bodyPr>
          <a:lstStyle/>
          <a:p>
            <a:r>
              <a:rPr lang="en-US" b="0" i="0">
                <a:solidFill>
                  <a:srgbClr val="000000"/>
                </a:solidFill>
                <a:effectLst/>
                <a:latin typeface="Times New Roman" panose="02020603050405020304" pitchFamily="18" charset="0"/>
              </a:rPr>
              <a:t> </a:t>
            </a:r>
            <a:endParaRPr lang="en-US"/>
          </a:p>
        </p:txBody>
      </p: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64223" y="214086"/>
            <a:ext cx="6943954" cy="5850704"/>
          </a:xfrm>
        </p:spPr>
        <p:txBody>
          <a:bodyPr/>
          <a:lstStyle/>
          <a:p>
            <a:endParaRPr lang="en-US" sz="2400" dirty="0">
              <a:cs typeface="Calibri" panose="020F0502020204030204" pitchFamily="34" charset="0"/>
            </a:endParaRPr>
          </a:p>
          <a:p>
            <a:r>
              <a:rPr lang="en-US" sz="1800" dirty="0">
                <a:cs typeface="Calibri"/>
              </a:rPr>
              <a:t>1.   Network isolation between Switzerland and global environment </a:t>
            </a:r>
            <a:r>
              <a:rPr lang="en-US" sz="1000" dirty="0">
                <a:cs typeface="Calibri"/>
              </a:rPr>
              <a:t>      </a:t>
            </a:r>
          </a:p>
          <a:p>
            <a:r>
              <a:rPr lang="en-US" sz="1800" dirty="0">
                <a:cs typeface="Calibri"/>
              </a:rPr>
              <a:t>2.   No public endpoints </a:t>
            </a:r>
            <a:r>
              <a:rPr lang="en-US" sz="1400" i="1" dirty="0">
                <a:cs typeface="Calibri"/>
              </a:rPr>
              <a:t>(except app access if needed)</a:t>
            </a:r>
          </a:p>
          <a:p>
            <a:pPr marL="571456" lvl="1" indent="-342900">
              <a:buFont typeface="Arial" panose="020B0604020202020204" pitchFamily="34" charset="0"/>
              <a:buChar char="•"/>
            </a:pPr>
            <a:r>
              <a:rPr lang="en-US" sz="1400" dirty="0">
                <a:cs typeface="Calibri"/>
              </a:rPr>
              <a:t>VMs with private IP </a:t>
            </a:r>
          </a:p>
          <a:p>
            <a:pPr marL="571456" lvl="1" indent="-342900">
              <a:lnSpc>
                <a:spcPct val="150000"/>
              </a:lnSpc>
              <a:buFont typeface="Arial" panose="020B0604020202020204" pitchFamily="34" charset="0"/>
              <a:buChar char="•"/>
            </a:pPr>
            <a:r>
              <a:rPr lang="en-US" sz="1400" dirty="0">
                <a:cs typeface="Calibri"/>
              </a:rPr>
              <a:t>PaaS with private endpoints and/or </a:t>
            </a:r>
            <a:r>
              <a:rPr lang="en-US" sz="1400" dirty="0" err="1">
                <a:cs typeface="Calibri"/>
              </a:rPr>
              <a:t>VNet</a:t>
            </a:r>
            <a:r>
              <a:rPr lang="en-US" sz="1400" dirty="0">
                <a:cs typeface="Calibri"/>
              </a:rPr>
              <a:t> Injection</a:t>
            </a:r>
          </a:p>
          <a:p>
            <a:pPr>
              <a:lnSpc>
                <a:spcPct val="150000"/>
              </a:lnSpc>
            </a:pPr>
            <a:r>
              <a:rPr lang="en-US" sz="1800" dirty="0">
                <a:cs typeface="Calibri"/>
              </a:rPr>
              <a:t>3.  How customers will access applications?</a:t>
            </a:r>
          </a:p>
          <a:p>
            <a:pPr marL="514306" lvl="1" indent="-285750">
              <a:lnSpc>
                <a:spcPct val="150000"/>
              </a:lnSpc>
              <a:buFont typeface="Arial" panose="020B0604020202020204" pitchFamily="34" charset="0"/>
              <a:buChar char="•"/>
            </a:pPr>
            <a:r>
              <a:rPr lang="en-US" sz="1400" dirty="0">
                <a:cs typeface="Calibri"/>
              </a:rPr>
              <a:t>Azure Virtual Desktop + GPS-based Conditional Access</a:t>
            </a:r>
          </a:p>
          <a:p>
            <a:pPr marL="514306" lvl="1" indent="-285750">
              <a:lnSpc>
                <a:spcPct val="150000"/>
              </a:lnSpc>
              <a:buFont typeface="Arial" panose="020B0604020202020204" pitchFamily="34" charset="0"/>
              <a:buChar char="•"/>
            </a:pPr>
            <a:r>
              <a:rPr lang="en-US" sz="1400" dirty="0">
                <a:cs typeface="Calibri"/>
              </a:rPr>
              <a:t>Private Connectivity w/ Application Gateway + Location Based Conditional Access</a:t>
            </a:r>
          </a:p>
          <a:p>
            <a:pPr marL="514306" lvl="1" indent="-285750">
              <a:lnSpc>
                <a:spcPct val="150000"/>
              </a:lnSpc>
              <a:buFont typeface="Arial" panose="020B0604020202020204" pitchFamily="34" charset="0"/>
              <a:buChar char="•"/>
            </a:pPr>
            <a:r>
              <a:rPr lang="en-US" sz="1400" dirty="0">
                <a:cs typeface="Calibri"/>
              </a:rPr>
              <a:t>Public Endpoints on a DMZ w/ Application Gateway + Location Based Conditional Access</a:t>
            </a:r>
          </a:p>
          <a:p>
            <a:pPr marL="342900" indent="-342900">
              <a:lnSpc>
                <a:spcPct val="150000"/>
              </a:lnSpc>
              <a:buAutoNum type="arabicPeriod" startAt="4"/>
            </a:pPr>
            <a:r>
              <a:rPr lang="en-US" sz="1800" dirty="0">
                <a:cs typeface="Calibri"/>
              </a:rPr>
              <a:t>Use Express Route with E2E encryption</a:t>
            </a:r>
          </a:p>
          <a:p>
            <a:pPr marL="514306" lvl="1" indent="-285750">
              <a:lnSpc>
                <a:spcPct val="150000"/>
              </a:lnSpc>
              <a:buFont typeface="Arial" panose="020B0604020202020204" pitchFamily="34" charset="0"/>
              <a:buChar char="•"/>
            </a:pPr>
            <a:r>
              <a:rPr lang="en-US" sz="1400" dirty="0">
                <a:cs typeface="Calibri"/>
              </a:rPr>
              <a:t>Express Route Direct w/ </a:t>
            </a:r>
            <a:r>
              <a:rPr lang="en-US" sz="1400" dirty="0" err="1">
                <a:cs typeface="Calibri"/>
              </a:rPr>
              <a:t>MacSec</a:t>
            </a:r>
            <a:r>
              <a:rPr lang="en-US" sz="1400" dirty="0">
                <a:cs typeface="Calibri"/>
              </a:rPr>
              <a:t> + </a:t>
            </a:r>
            <a:r>
              <a:rPr lang="en-US" sz="1400" dirty="0" err="1">
                <a:cs typeface="Calibri"/>
              </a:rPr>
              <a:t>IPSec</a:t>
            </a:r>
            <a:r>
              <a:rPr lang="en-US" sz="1400" dirty="0">
                <a:cs typeface="Calibri"/>
              </a:rPr>
              <a:t> tunnel</a:t>
            </a:r>
          </a:p>
          <a:p>
            <a:pPr marL="514306" lvl="1" indent="-285750">
              <a:lnSpc>
                <a:spcPct val="150000"/>
              </a:lnSpc>
              <a:buFont typeface="Arial" panose="020B0604020202020204" pitchFamily="34" charset="0"/>
              <a:buChar char="•"/>
            </a:pPr>
            <a:r>
              <a:rPr lang="en-US" sz="1400" dirty="0">
                <a:cs typeface="Calibri"/>
              </a:rPr>
              <a:t>Express Route w/ </a:t>
            </a:r>
            <a:r>
              <a:rPr lang="en-US" sz="1400" dirty="0" err="1">
                <a:cs typeface="Calibri"/>
              </a:rPr>
              <a:t>IPSec</a:t>
            </a:r>
            <a:r>
              <a:rPr lang="en-US" sz="1400" dirty="0">
                <a:cs typeface="Calibri"/>
              </a:rPr>
              <a:t> tunnel</a:t>
            </a:r>
          </a:p>
          <a:p>
            <a:pPr lvl="1">
              <a:lnSpc>
                <a:spcPct val="150000"/>
              </a:lnSpc>
            </a:pPr>
            <a:endParaRPr lang="en-US" sz="1400" dirty="0">
              <a:cs typeface="Calibri"/>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272575" y="2790810"/>
            <a:ext cx="3195402" cy="984885"/>
          </a:xfrm>
        </p:spPr>
        <p:txBody>
          <a:bodyPr/>
          <a:lstStyle/>
          <a:p>
            <a:r>
              <a:rPr lang="en-GB" sz="3200" dirty="0"/>
              <a:t>Networking</a:t>
            </a:r>
            <a:br>
              <a:rPr lang="en-GB" sz="3200" dirty="0"/>
            </a:br>
            <a:r>
              <a:rPr lang="en-GB" sz="3200" dirty="0"/>
              <a:t>Considerations</a:t>
            </a:r>
          </a:p>
        </p:txBody>
      </p:sp>
      <p:grpSp>
        <p:nvGrpSpPr>
          <p:cNvPr id="10" name="Group 9">
            <a:extLst>
              <a:ext uri="{FF2B5EF4-FFF2-40B4-BE49-F238E27FC236}">
                <a16:creationId xmlns:a16="http://schemas.microsoft.com/office/drawing/2014/main" id="{57FBF1FB-6130-F4BA-E09B-3C6E084375E4}"/>
              </a:ext>
            </a:extLst>
          </p:cNvPr>
          <p:cNvGrpSpPr/>
          <p:nvPr/>
        </p:nvGrpSpPr>
        <p:grpSpPr>
          <a:xfrm>
            <a:off x="209514" y="2790810"/>
            <a:ext cx="914859" cy="914859"/>
            <a:chOff x="5638570" y="2971570"/>
            <a:chExt cx="914859" cy="914859"/>
          </a:xfrm>
        </p:grpSpPr>
        <p:sp>
          <p:nvSpPr>
            <p:cNvPr id="11" name="Oval 10">
              <a:extLst>
                <a:ext uri="{FF2B5EF4-FFF2-40B4-BE49-F238E27FC236}">
                  <a16:creationId xmlns:a16="http://schemas.microsoft.com/office/drawing/2014/main" id="{5B2E3F45-6D65-1C4E-07BA-89F7F5CC15F6}"/>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2" name="Rectangle 11" descr="Network">
              <a:extLst>
                <a:ext uri="{FF2B5EF4-FFF2-40B4-BE49-F238E27FC236}">
                  <a16:creationId xmlns:a16="http://schemas.microsoft.com/office/drawing/2014/main" id="{F3A91A18-C933-A2C8-6540-B6A1E91EF071}"/>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3731984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fade">
                                      <p:cBhvr>
                                        <p:cTn id="37" dur="500"/>
                                        <p:tgtEl>
                                          <p:spTgt spid="2">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10" end="10"/>
                                            </p:txEl>
                                          </p:spTgt>
                                        </p:tgtEl>
                                        <p:attrNameLst>
                                          <p:attrName>style.visibility</p:attrName>
                                        </p:attrNameLst>
                                      </p:cBhvr>
                                      <p:to>
                                        <p:strVal val="visible"/>
                                      </p:to>
                                    </p:set>
                                    <p:animEffect transition="in" filter="fade">
                                      <p:cBhvr>
                                        <p:cTn id="40" dur="500"/>
                                        <p:tgtEl>
                                          <p:spTgt spid="2">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Effect transition="in" filter="fade">
                                      <p:cBhvr>
                                        <p:cTn id="43"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64223" y="1628320"/>
            <a:ext cx="6943954" cy="3022238"/>
          </a:xfrm>
        </p:spPr>
        <p:txBody>
          <a:bodyPr/>
          <a:lstStyle/>
          <a:p>
            <a:endParaRPr lang="en-US" sz="2400" dirty="0">
              <a:cs typeface="Calibri" panose="020F0502020204030204" pitchFamily="34" charset="0"/>
            </a:endParaRPr>
          </a:p>
          <a:p>
            <a:r>
              <a:rPr lang="en-US" sz="1800" dirty="0">
                <a:cs typeface="Calibri"/>
              </a:rPr>
              <a:t>1.   Use always Conditional Access with MFA and GPS-based named locations</a:t>
            </a:r>
            <a:endParaRPr lang="en-US" sz="1000" dirty="0">
              <a:cs typeface="Calibri"/>
            </a:endParaRPr>
          </a:p>
          <a:p>
            <a:r>
              <a:rPr lang="en-US" sz="1800" dirty="0">
                <a:cs typeface="Calibri"/>
              </a:rPr>
              <a:t>2.   Use the principle of least privilege</a:t>
            </a:r>
          </a:p>
          <a:p>
            <a:pPr marL="571456" lvl="1" indent="-342900">
              <a:buFont typeface="Arial" panose="020B0604020202020204" pitchFamily="34" charset="0"/>
              <a:buChar char="•"/>
            </a:pPr>
            <a:r>
              <a:rPr lang="en-US" sz="1400" dirty="0">
                <a:cs typeface="Calibri"/>
              </a:rPr>
              <a:t>Together with: </a:t>
            </a:r>
          </a:p>
          <a:p>
            <a:pPr marL="1000109" lvl="2" indent="-342900">
              <a:buFont typeface="Arial" panose="020B0604020202020204" pitchFamily="34" charset="0"/>
              <a:buChar char="•"/>
            </a:pPr>
            <a:r>
              <a:rPr lang="en-US" sz="1200" dirty="0">
                <a:cs typeface="Calibri"/>
              </a:rPr>
              <a:t>Azure AD Privileged Identity Management</a:t>
            </a:r>
          </a:p>
          <a:p>
            <a:pPr marL="1000109" lvl="2" indent="-342900">
              <a:buFont typeface="Arial" panose="020B0604020202020204" pitchFamily="34" charset="0"/>
              <a:buChar char="•"/>
            </a:pPr>
            <a:r>
              <a:rPr lang="en-US" sz="1200" dirty="0">
                <a:cs typeface="Calibri"/>
              </a:rPr>
              <a:t>Azure AD Identity Protection</a:t>
            </a:r>
          </a:p>
          <a:p>
            <a:pPr marL="1000109" lvl="2" indent="-342900">
              <a:buFont typeface="Arial" panose="020B0604020202020204" pitchFamily="34" charset="0"/>
              <a:buChar char="•"/>
            </a:pPr>
            <a:r>
              <a:rPr lang="en-US" sz="1200" dirty="0">
                <a:cs typeface="Calibri"/>
              </a:rPr>
              <a:t>Azure AD Access Reviews</a:t>
            </a:r>
          </a:p>
          <a:p>
            <a:pPr lvl="1">
              <a:lnSpc>
                <a:spcPct val="150000"/>
              </a:lnSpc>
            </a:pPr>
            <a:endParaRPr lang="en-US" sz="1400" dirty="0">
              <a:cs typeface="Calibri"/>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37227" y="2544589"/>
            <a:ext cx="3195402" cy="1477328"/>
          </a:xfrm>
        </p:spPr>
        <p:txBody>
          <a:bodyPr/>
          <a:lstStyle/>
          <a:p>
            <a:r>
              <a:rPr lang="en-GB" sz="3200" dirty="0"/>
              <a:t>Identity </a:t>
            </a:r>
            <a:br>
              <a:rPr lang="en-GB" sz="3200" dirty="0"/>
            </a:br>
            <a:r>
              <a:rPr lang="en-GB" sz="3200" dirty="0"/>
              <a:t>and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202534" y="2790810"/>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570696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64223" y="941918"/>
            <a:ext cx="6943954" cy="4395049"/>
          </a:xfrm>
        </p:spPr>
        <p:txBody>
          <a:bodyPr/>
          <a:lstStyle/>
          <a:p>
            <a:endParaRPr lang="en-US" sz="2400" dirty="0">
              <a:cs typeface="Calibri" panose="020F0502020204030204" pitchFamily="34" charset="0"/>
            </a:endParaRPr>
          </a:p>
          <a:p>
            <a:r>
              <a:rPr lang="en-US" sz="1800" dirty="0">
                <a:cs typeface="Calibri"/>
              </a:rPr>
              <a:t>1.   Set up “guard rails” with Azure Policy</a:t>
            </a:r>
          </a:p>
          <a:p>
            <a:r>
              <a:rPr lang="en-US" sz="1800" dirty="0">
                <a:cs typeface="Calibri"/>
              </a:rPr>
              <a:t>2.   Use Log Analytics and Azure Sentinel for log analysis and incident management</a:t>
            </a:r>
          </a:p>
          <a:p>
            <a:r>
              <a:rPr lang="en-US" sz="1800" dirty="0">
                <a:cs typeface="Calibri"/>
              </a:rPr>
              <a:t>3.   Use Defender for Cloud for security posture management and threat protection</a:t>
            </a:r>
          </a:p>
          <a:p>
            <a:r>
              <a:rPr lang="en-US" sz="1800" dirty="0">
                <a:cs typeface="Calibri"/>
              </a:rPr>
              <a:t>4.    Encryption at transit:</a:t>
            </a:r>
          </a:p>
          <a:p>
            <a:pPr marL="400006" lvl="1" indent="-171450">
              <a:buFont typeface="Arial" panose="020B0604020202020204" pitchFamily="34" charset="0"/>
              <a:buChar char="•"/>
            </a:pPr>
            <a:r>
              <a:rPr lang="en-US" sz="1200" i="1" dirty="0">
                <a:cs typeface="Calibri"/>
              </a:rPr>
              <a:t>On-prem to Azure</a:t>
            </a:r>
            <a:r>
              <a:rPr lang="en-US" sz="1200" dirty="0">
                <a:cs typeface="Calibri"/>
              </a:rPr>
              <a:t>: Express Route </a:t>
            </a:r>
            <a:r>
              <a:rPr lang="en-US" sz="1200" dirty="0" err="1">
                <a:cs typeface="Calibri"/>
              </a:rPr>
              <a:t>MACSec</a:t>
            </a:r>
            <a:r>
              <a:rPr lang="en-US" sz="1200" dirty="0">
                <a:cs typeface="Calibri"/>
              </a:rPr>
              <a:t> and/or </a:t>
            </a:r>
            <a:r>
              <a:rPr lang="en-US" sz="1200" dirty="0" err="1">
                <a:cs typeface="Calibri"/>
              </a:rPr>
              <a:t>IPSec</a:t>
            </a:r>
            <a:endParaRPr lang="en-US" sz="1200" dirty="0">
              <a:cs typeface="Calibri"/>
            </a:endParaRPr>
          </a:p>
          <a:p>
            <a:pPr marL="400006" lvl="1" indent="-171450">
              <a:buFont typeface="Arial" panose="020B0604020202020204" pitchFamily="34" charset="0"/>
              <a:buChar char="•"/>
            </a:pPr>
            <a:endParaRPr lang="en-US" sz="1200" dirty="0">
              <a:cs typeface="Calibri"/>
            </a:endParaRPr>
          </a:p>
          <a:p>
            <a:r>
              <a:rPr lang="en-US" sz="1800" dirty="0">
                <a:cs typeface="Calibri"/>
              </a:rPr>
              <a:t>5.    Encryption at rest:</a:t>
            </a:r>
          </a:p>
          <a:p>
            <a:pPr marL="514306" lvl="1" indent="-285750">
              <a:buFont typeface="Arial" panose="020B0604020202020204" pitchFamily="34" charset="0"/>
              <a:buChar char="•"/>
            </a:pPr>
            <a:r>
              <a:rPr lang="en-US" sz="1200" dirty="0">
                <a:cs typeface="Calibri"/>
              </a:rPr>
              <a:t>Use Customer Managed Keys (CMK) to encrypt data at rest with your own keys</a:t>
            </a:r>
          </a:p>
          <a:p>
            <a:pPr marL="514306" lvl="1" indent="-285750">
              <a:buFont typeface="Arial" panose="020B0604020202020204" pitchFamily="34" charset="0"/>
              <a:buChar char="•"/>
            </a:pPr>
            <a:r>
              <a:rPr lang="en-US" sz="1200" dirty="0">
                <a:cs typeface="Calibri"/>
              </a:rPr>
              <a:t>Store keys in Azure Key Vault in HSM (Premium SKU)</a:t>
            </a: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272575" y="2544590"/>
            <a:ext cx="3195402" cy="1477328"/>
          </a:xfrm>
        </p:spPr>
        <p:txBody>
          <a:bodyPr/>
          <a:lstStyle/>
          <a:p>
            <a:r>
              <a:rPr lang="en-GB" sz="3200" dirty="0"/>
              <a:t>Security, Governance and Compliance</a:t>
            </a:r>
          </a:p>
        </p:txBody>
      </p:sp>
      <p:grpSp>
        <p:nvGrpSpPr>
          <p:cNvPr id="8" name="Group 7">
            <a:extLst>
              <a:ext uri="{FF2B5EF4-FFF2-40B4-BE49-F238E27FC236}">
                <a16:creationId xmlns:a16="http://schemas.microsoft.com/office/drawing/2014/main" id="{6970D225-8EAB-F3BA-3DB1-6B1BE548718E}"/>
              </a:ext>
            </a:extLst>
          </p:cNvPr>
          <p:cNvGrpSpPr/>
          <p:nvPr/>
        </p:nvGrpSpPr>
        <p:grpSpPr>
          <a:xfrm>
            <a:off x="199171" y="2825823"/>
            <a:ext cx="914859" cy="914859"/>
            <a:chOff x="5638570" y="2971571"/>
            <a:chExt cx="914859" cy="914859"/>
          </a:xfrm>
        </p:grpSpPr>
        <p:sp>
          <p:nvSpPr>
            <p:cNvPr id="9" name="Oval 8">
              <a:extLst>
                <a:ext uri="{FF2B5EF4-FFF2-40B4-BE49-F238E27FC236}">
                  <a16:creationId xmlns:a16="http://schemas.microsoft.com/office/drawing/2014/main" id="{8D2993FD-5BB8-DF24-D2F2-9B0BEE19D078}"/>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0" name="Rectangle 9" descr="Lock">
              <a:extLst>
                <a:ext uri="{FF2B5EF4-FFF2-40B4-BE49-F238E27FC236}">
                  <a16:creationId xmlns:a16="http://schemas.microsoft.com/office/drawing/2014/main" id="{CBC3226E-E1DC-719B-97E0-EB6FC089A26B}"/>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480122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4F7D-892D-BBDB-7FB3-0F6D9A64B1D6}"/>
              </a:ext>
            </a:extLst>
          </p:cNvPr>
          <p:cNvSpPr>
            <a:spLocks noGrp="1"/>
          </p:cNvSpPr>
          <p:nvPr>
            <p:ph type="title"/>
          </p:nvPr>
        </p:nvSpPr>
        <p:spPr>
          <a:xfrm>
            <a:off x="444041" y="181409"/>
            <a:ext cx="11303917" cy="742950"/>
          </a:xfrm>
        </p:spPr>
        <p:txBody>
          <a:bodyPr/>
          <a:lstStyle/>
          <a:p>
            <a:r>
              <a:rPr lang="en-US" sz="2000" dirty="0">
                <a:solidFill>
                  <a:schemeClr val="tx1"/>
                </a:solidFill>
              </a:rPr>
              <a:t>Draft High Level Architecture </a:t>
            </a:r>
            <a:br>
              <a:rPr lang="en-US" sz="2000" dirty="0">
                <a:solidFill>
                  <a:schemeClr val="tx1"/>
                </a:solidFill>
              </a:rPr>
            </a:br>
            <a:endParaRPr lang="LID4096" sz="2000" dirty="0">
              <a:solidFill>
                <a:schemeClr val="tx1"/>
              </a:solidFill>
            </a:endParaRPr>
          </a:p>
        </p:txBody>
      </p:sp>
      <p:pic>
        <p:nvPicPr>
          <p:cNvPr id="6" name="Picture 5">
            <a:extLst>
              <a:ext uri="{FF2B5EF4-FFF2-40B4-BE49-F238E27FC236}">
                <a16:creationId xmlns:a16="http://schemas.microsoft.com/office/drawing/2014/main" id="{F3EDF0FB-11C4-3C0C-2AC4-17DCE769307F}"/>
              </a:ext>
            </a:extLst>
          </p:cNvPr>
          <p:cNvPicPr>
            <a:picLocks noChangeAspect="1"/>
          </p:cNvPicPr>
          <p:nvPr/>
        </p:nvPicPr>
        <p:blipFill>
          <a:blip r:embed="rId2"/>
          <a:stretch>
            <a:fillRect/>
          </a:stretch>
        </p:blipFill>
        <p:spPr>
          <a:xfrm>
            <a:off x="1456076" y="490313"/>
            <a:ext cx="9230397" cy="6267818"/>
          </a:xfrm>
          <a:prstGeom prst="rect">
            <a:avLst/>
          </a:prstGeom>
        </p:spPr>
      </p:pic>
    </p:spTree>
    <p:extLst>
      <p:ext uri="{BB962C8B-B14F-4D97-AF65-F5344CB8AC3E}">
        <p14:creationId xmlns:p14="http://schemas.microsoft.com/office/powerpoint/2010/main" val="185133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crosoft-Logo-White - Vyopta">
            <a:extLst>
              <a:ext uri="{FF2B5EF4-FFF2-40B4-BE49-F238E27FC236}">
                <a16:creationId xmlns:a16="http://schemas.microsoft.com/office/drawing/2014/main" id="{372776A1-D93F-71D4-0529-F474ACC83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985" y="5366565"/>
            <a:ext cx="1773126" cy="652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C5C84A-257D-5DA5-10C2-930E50E21B07}"/>
              </a:ext>
            </a:extLst>
          </p:cNvPr>
          <p:cNvSpPr txBox="1"/>
          <p:nvPr/>
        </p:nvSpPr>
        <p:spPr>
          <a:xfrm>
            <a:off x="757383" y="2807854"/>
            <a:ext cx="2677336" cy="707886"/>
          </a:xfrm>
          <a:prstGeom prst="rect">
            <a:avLst/>
          </a:prstGeom>
          <a:noFill/>
        </p:spPr>
        <p:txBody>
          <a:bodyPr wrap="none" rtlCol="0">
            <a:spAutoFit/>
          </a:bodyPr>
          <a:lstStyle/>
          <a:p>
            <a:r>
              <a:rPr lang="en-US" sz="4000" spc="-50" dirty="0">
                <a:ln w="3175">
                  <a:noFill/>
                </a:ln>
                <a:solidFill>
                  <a:schemeClr val="bg1"/>
                </a:solidFill>
                <a:latin typeface="Segoe UI Semibold"/>
                <a:cs typeface="Segoe UI" panose="020B0502040204020203" pitchFamily="34" charset="0"/>
              </a:rPr>
              <a:t>Questions?</a:t>
            </a:r>
            <a:endParaRPr lang="LID4096" sz="4000" spc="-50" dirty="0">
              <a:ln w="3175">
                <a:noFill/>
              </a:ln>
              <a:solidFill>
                <a:schemeClr val="bg1"/>
              </a:solidFill>
              <a:latin typeface="Segoe UI Semibold"/>
              <a:cs typeface="Segoe UI" panose="020B0502040204020203" pitchFamily="34" charset="0"/>
            </a:endParaRPr>
          </a:p>
        </p:txBody>
      </p:sp>
    </p:spTree>
    <p:extLst>
      <p:ext uri="{BB962C8B-B14F-4D97-AF65-F5344CB8AC3E}">
        <p14:creationId xmlns:p14="http://schemas.microsoft.com/office/powerpoint/2010/main" val="344884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User Access</a:t>
            </a:r>
          </a:p>
        </p:txBody>
      </p:sp>
      <p:cxnSp>
        <p:nvCxnSpPr>
          <p:cNvPr id="1092" name="Connector: Elbow 1091">
            <a:extLst>
              <a:ext uri="{FF2B5EF4-FFF2-40B4-BE49-F238E27FC236}">
                <a16:creationId xmlns:a16="http://schemas.microsoft.com/office/drawing/2014/main" id="{1A17788D-A539-4057-A7B3-FBEE9BA9F1FB}"/>
              </a:ext>
            </a:extLst>
          </p:cNvPr>
          <p:cNvCxnSpPr>
            <a:cxnSpLocks/>
            <a:endCxn id="1454" idx="1"/>
          </p:cNvCxnSpPr>
          <p:nvPr/>
        </p:nvCxnSpPr>
        <p:spPr>
          <a:xfrm>
            <a:off x="5963976" y="4102463"/>
            <a:ext cx="932641" cy="775402"/>
          </a:xfrm>
          <a:prstGeom prst="bentConnector3">
            <a:avLst>
              <a:gd name="adj1" fmla="val 754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3" name="Rectangle 1092">
            <a:extLst>
              <a:ext uri="{FF2B5EF4-FFF2-40B4-BE49-F238E27FC236}">
                <a16:creationId xmlns:a16="http://schemas.microsoft.com/office/drawing/2014/main" id="{346D3024-6E27-4CE0-9032-773578693C79}"/>
              </a:ext>
            </a:extLst>
          </p:cNvPr>
          <p:cNvSpPr/>
          <p:nvPr/>
        </p:nvSpPr>
        <p:spPr>
          <a:xfrm rot="5400000">
            <a:off x="10750798" y="3528494"/>
            <a:ext cx="550638" cy="1991675"/>
          </a:xfrm>
          <a:prstGeom prst="rect">
            <a:avLst/>
          </a:prstGeom>
          <a:gradFill>
            <a:gsLst>
              <a:gs pos="0">
                <a:schemeClr val="accent1">
                  <a:lumMod val="5000"/>
                  <a:lumOff val="95000"/>
                  <a:alpha val="50000"/>
                </a:schemeClr>
              </a:gs>
              <a:gs pos="78000">
                <a:srgbClr val="5C2D91">
                  <a:alpha val="20000"/>
                </a:srgbClr>
              </a:gs>
            </a:gsLst>
            <a:lin ang="10800000" scaled="1"/>
          </a:gradFill>
          <a:ln w="1905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94" name="Group 1093">
            <a:extLst>
              <a:ext uri="{FF2B5EF4-FFF2-40B4-BE49-F238E27FC236}">
                <a16:creationId xmlns:a16="http://schemas.microsoft.com/office/drawing/2014/main" id="{18835192-B060-4F39-A40F-2A05FBD8BD08}"/>
              </a:ext>
            </a:extLst>
          </p:cNvPr>
          <p:cNvGrpSpPr/>
          <p:nvPr/>
        </p:nvGrpSpPr>
        <p:grpSpPr>
          <a:xfrm>
            <a:off x="4872924" y="2592007"/>
            <a:ext cx="1577558" cy="1801352"/>
            <a:chOff x="4381024" y="1625742"/>
            <a:chExt cx="3442227" cy="3930543"/>
          </a:xfrm>
        </p:grpSpPr>
        <p:pic>
          <p:nvPicPr>
            <p:cNvPr id="1095" name="!!Gear">
              <a:extLst>
                <a:ext uri="{FF2B5EF4-FFF2-40B4-BE49-F238E27FC236}">
                  <a16:creationId xmlns:a16="http://schemas.microsoft.com/office/drawing/2014/main" id="{45DF0246-365E-4347-88A2-8D8EB8FDCA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62892">
              <a:off x="4381024" y="1928450"/>
              <a:ext cx="3442227" cy="3627835"/>
            </a:xfrm>
            <a:prstGeom prst="rect">
              <a:avLst/>
            </a:prstGeom>
            <a:effectLst>
              <a:outerShdw blurRad="50800" dist="38100" dir="2700000" algn="tl" rotWithShape="0">
                <a:prstClr val="black">
                  <a:alpha val="40000"/>
                </a:prstClr>
              </a:outerShdw>
            </a:effectLst>
          </p:spPr>
        </p:pic>
        <p:sp>
          <p:nvSpPr>
            <p:cNvPr id="1096" name="Oval 1095">
              <a:extLst>
                <a:ext uri="{FF2B5EF4-FFF2-40B4-BE49-F238E27FC236}">
                  <a16:creationId xmlns:a16="http://schemas.microsoft.com/office/drawing/2014/main" id="{A692B083-4F02-4843-99A8-DA7BAD943960}"/>
                </a:ext>
              </a:extLst>
            </p:cNvPr>
            <p:cNvSpPr/>
            <p:nvPr/>
          </p:nvSpPr>
          <p:spPr bwMode="auto">
            <a:xfrm>
              <a:off x="5033147" y="2689580"/>
              <a:ext cx="2125707" cy="2125707"/>
            </a:xfrm>
            <a:prstGeom prst="ellipse">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endParaRPr>
            </a:p>
          </p:txBody>
        </p:sp>
        <p:pic>
          <p:nvPicPr>
            <p:cNvPr id="1097" name="Graphic 1096">
              <a:extLst>
                <a:ext uri="{FF2B5EF4-FFF2-40B4-BE49-F238E27FC236}">
                  <a16:creationId xmlns:a16="http://schemas.microsoft.com/office/drawing/2014/main" id="{26F7B497-5F4A-49A0-A6A4-CFABC40349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462" y="1625742"/>
              <a:ext cx="2001282" cy="1861653"/>
            </a:xfrm>
            <a:prstGeom prst="rect">
              <a:avLst/>
            </a:prstGeom>
            <a:effectLst/>
          </p:spPr>
        </p:pic>
      </p:grpSp>
      <p:sp>
        <p:nvSpPr>
          <p:cNvPr id="1098" name="Rectangle 1097">
            <a:extLst>
              <a:ext uri="{FF2B5EF4-FFF2-40B4-BE49-F238E27FC236}">
                <a16:creationId xmlns:a16="http://schemas.microsoft.com/office/drawing/2014/main" id="{57F440B3-5839-49CA-8C47-B4E8C24AE8DC}"/>
              </a:ext>
            </a:extLst>
          </p:cNvPr>
          <p:cNvSpPr/>
          <p:nvPr/>
        </p:nvSpPr>
        <p:spPr>
          <a:xfrm>
            <a:off x="5218917" y="3366281"/>
            <a:ext cx="895808" cy="553998"/>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000000"/>
                </a:solidFill>
                <a:effectLst/>
                <a:uLnTx/>
                <a:uFillTx/>
                <a:latin typeface="Segoe UI Semibold"/>
                <a:ea typeface="Segoe UI" pitchFamily="34" charset="0"/>
                <a:cs typeface="Segoe UI" pitchFamily="34" charset="0"/>
              </a:rPr>
              <a:t>Security &amp; Compliance Policy Engine</a:t>
            </a:r>
            <a:endParaRPr kumimoji="0" lang="en-US" sz="900" b="0" i="0" u="none" strike="noStrike" kern="1200" cap="none" spc="-50" normalizeH="0" baseline="0" noProof="0">
              <a:ln>
                <a:noFill/>
              </a:ln>
              <a:solidFill>
                <a:srgbClr val="000000"/>
              </a:solidFill>
              <a:effectLst/>
              <a:uLnTx/>
              <a:uFillTx/>
              <a:latin typeface="Segoe UI Semibold"/>
              <a:ea typeface="+mn-ea"/>
              <a:cs typeface="+mn-cs"/>
            </a:endParaRPr>
          </a:p>
        </p:txBody>
      </p:sp>
      <p:cxnSp>
        <p:nvCxnSpPr>
          <p:cNvPr id="1103" name="Connector: Elbow 1102">
            <a:extLst>
              <a:ext uri="{FF2B5EF4-FFF2-40B4-BE49-F238E27FC236}">
                <a16:creationId xmlns:a16="http://schemas.microsoft.com/office/drawing/2014/main" id="{7D830765-68B0-4D6B-AC26-C69333FC8975}"/>
              </a:ext>
            </a:extLst>
          </p:cNvPr>
          <p:cNvCxnSpPr>
            <a:cxnSpLocks/>
          </p:cNvCxnSpPr>
          <p:nvPr/>
        </p:nvCxnSpPr>
        <p:spPr>
          <a:xfrm flipV="1">
            <a:off x="6638367" y="2627936"/>
            <a:ext cx="3383280" cy="457200"/>
          </a:xfrm>
          <a:prstGeom prst="bentConnector3">
            <a:avLst>
              <a:gd name="adj1" fmla="val 383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4" name="Connector: Elbow 1103">
            <a:extLst>
              <a:ext uri="{FF2B5EF4-FFF2-40B4-BE49-F238E27FC236}">
                <a16:creationId xmlns:a16="http://schemas.microsoft.com/office/drawing/2014/main" id="{9AC93C29-055B-46BC-A409-449C6F34B66E}"/>
              </a:ext>
            </a:extLst>
          </p:cNvPr>
          <p:cNvCxnSpPr>
            <a:cxnSpLocks/>
          </p:cNvCxnSpPr>
          <p:nvPr/>
        </p:nvCxnSpPr>
        <p:spPr>
          <a:xfrm flipV="1">
            <a:off x="6541553" y="2063021"/>
            <a:ext cx="3474720" cy="914400"/>
          </a:xfrm>
          <a:prstGeom prst="bentConnector3">
            <a:avLst>
              <a:gd name="adj1" fmla="val 3126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05" name="Group 1104">
            <a:extLst>
              <a:ext uri="{FF2B5EF4-FFF2-40B4-BE49-F238E27FC236}">
                <a16:creationId xmlns:a16="http://schemas.microsoft.com/office/drawing/2014/main" id="{9836FC63-F308-4CC2-8155-F35A1EFF56E8}"/>
              </a:ext>
            </a:extLst>
          </p:cNvPr>
          <p:cNvGrpSpPr/>
          <p:nvPr/>
        </p:nvGrpSpPr>
        <p:grpSpPr>
          <a:xfrm>
            <a:off x="8838958" y="6228297"/>
            <a:ext cx="2443248" cy="419516"/>
            <a:chOff x="8874272" y="5798346"/>
            <a:chExt cx="3727806" cy="640080"/>
          </a:xfrm>
        </p:grpSpPr>
        <p:sp>
          <p:nvSpPr>
            <p:cNvPr id="1229" name="TextBox 1228">
              <a:extLst>
                <a:ext uri="{FF2B5EF4-FFF2-40B4-BE49-F238E27FC236}">
                  <a16:creationId xmlns:a16="http://schemas.microsoft.com/office/drawing/2014/main" id="{365599D8-093D-4A53-86FC-201CB3723405}"/>
                </a:ext>
              </a:extLst>
            </p:cNvPr>
            <p:cNvSpPr txBox="1"/>
            <p:nvPr/>
          </p:nvSpPr>
          <p:spPr>
            <a:xfrm>
              <a:off x="9401718" y="5821112"/>
              <a:ext cx="3200360"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1230" name="Group 1229">
              <a:extLst>
                <a:ext uri="{FF2B5EF4-FFF2-40B4-BE49-F238E27FC236}">
                  <a16:creationId xmlns:a16="http://schemas.microsoft.com/office/drawing/2014/main" id="{1FE8C65F-DF4E-4720-8A66-540F69AA1D8C}"/>
                </a:ext>
              </a:extLst>
            </p:cNvPr>
            <p:cNvGrpSpPr/>
            <p:nvPr/>
          </p:nvGrpSpPr>
          <p:grpSpPr>
            <a:xfrm>
              <a:off x="8874272" y="5798346"/>
              <a:ext cx="640080" cy="640080"/>
              <a:chOff x="8564293" y="6359259"/>
              <a:chExt cx="812414" cy="812410"/>
            </a:xfrm>
          </p:grpSpPr>
          <p:sp>
            <p:nvSpPr>
              <p:cNvPr id="1231" name="Oval 1230">
                <a:extLst>
                  <a:ext uri="{FF2B5EF4-FFF2-40B4-BE49-F238E27FC236}">
                    <a16:creationId xmlns:a16="http://schemas.microsoft.com/office/drawing/2014/main" id="{8E9CE945-5038-45FA-BD5D-4C518A6BE843}"/>
                  </a:ext>
                </a:extLst>
              </p:cNvPr>
              <p:cNvSpPr/>
              <p:nvPr/>
            </p:nvSpPr>
            <p:spPr bwMode="auto">
              <a:xfrm>
                <a:off x="8564293" y="6359259"/>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sp>
            <p:nvSpPr>
              <p:cNvPr id="1232" name="Freeform 13">
                <a:extLst>
                  <a:ext uri="{FF2B5EF4-FFF2-40B4-BE49-F238E27FC236}">
                    <a16:creationId xmlns:a16="http://schemas.microsoft.com/office/drawing/2014/main" id="{85316E60-6D22-4B60-832A-6E6F86264207}"/>
                  </a:ext>
                </a:extLst>
              </p:cNvPr>
              <p:cNvSpPr>
                <a:spLocks/>
              </p:cNvSpPr>
              <p:nvPr/>
            </p:nvSpPr>
            <p:spPr bwMode="auto">
              <a:xfrm>
                <a:off x="8749483" y="6534958"/>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8" name="Group 1107">
            <a:extLst>
              <a:ext uri="{FF2B5EF4-FFF2-40B4-BE49-F238E27FC236}">
                <a16:creationId xmlns:a16="http://schemas.microsoft.com/office/drawing/2014/main" id="{CE3CB727-E79D-4E88-B41B-FBA3C75686F3}"/>
              </a:ext>
            </a:extLst>
          </p:cNvPr>
          <p:cNvGrpSpPr/>
          <p:nvPr/>
        </p:nvGrpSpPr>
        <p:grpSpPr>
          <a:xfrm>
            <a:off x="10031177" y="2573009"/>
            <a:ext cx="1469815" cy="476699"/>
            <a:chOff x="10031177" y="2676455"/>
            <a:chExt cx="1469815" cy="476699"/>
          </a:xfrm>
        </p:grpSpPr>
        <p:sp>
          <p:nvSpPr>
            <p:cNvPr id="1215" name="Rectangle 1214">
              <a:extLst>
                <a:ext uri="{FF2B5EF4-FFF2-40B4-BE49-F238E27FC236}">
                  <a16:creationId xmlns:a16="http://schemas.microsoft.com/office/drawing/2014/main" id="{021FBC2E-2FFD-4C76-8F50-015D3FBA5539}"/>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1216" name="Group 1215">
              <a:extLst>
                <a:ext uri="{FF2B5EF4-FFF2-40B4-BE49-F238E27FC236}">
                  <a16:creationId xmlns:a16="http://schemas.microsoft.com/office/drawing/2014/main" id="{C8622EE3-B03B-4CD2-B9DC-3DABCEC50263}"/>
                </a:ext>
              </a:extLst>
            </p:cNvPr>
            <p:cNvGrpSpPr/>
            <p:nvPr/>
          </p:nvGrpSpPr>
          <p:grpSpPr>
            <a:xfrm>
              <a:off x="10050455" y="2973057"/>
              <a:ext cx="1202266" cy="180097"/>
              <a:chOff x="9647707" y="2375757"/>
              <a:chExt cx="1618595" cy="242462"/>
            </a:xfrm>
          </p:grpSpPr>
          <p:pic>
            <p:nvPicPr>
              <p:cNvPr id="1219" name="Picture 1218">
                <a:extLst>
                  <a:ext uri="{FF2B5EF4-FFF2-40B4-BE49-F238E27FC236}">
                    <a16:creationId xmlns:a16="http://schemas.microsoft.com/office/drawing/2014/main" id="{6449C464-4B40-4F65-8122-AAF46AF50EC9}"/>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1220" name="Picture 1219">
                <a:extLst>
                  <a:ext uri="{FF2B5EF4-FFF2-40B4-BE49-F238E27FC236}">
                    <a16:creationId xmlns:a16="http://schemas.microsoft.com/office/drawing/2014/main" id="{0743BEF1-BB8D-49B8-BBA6-BB98F0F591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1221" name="Picture 1220">
                <a:extLst>
                  <a:ext uri="{FF2B5EF4-FFF2-40B4-BE49-F238E27FC236}">
                    <a16:creationId xmlns:a16="http://schemas.microsoft.com/office/drawing/2014/main" id="{7B1F064C-DC21-4B68-8BDB-4118051787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1109" name="Group 1108">
            <a:extLst>
              <a:ext uri="{FF2B5EF4-FFF2-40B4-BE49-F238E27FC236}">
                <a16:creationId xmlns:a16="http://schemas.microsoft.com/office/drawing/2014/main" id="{51DA03F9-8D37-48DF-A4DC-8BB1B5A44118}"/>
              </a:ext>
            </a:extLst>
          </p:cNvPr>
          <p:cNvGrpSpPr/>
          <p:nvPr/>
        </p:nvGrpSpPr>
        <p:grpSpPr>
          <a:xfrm>
            <a:off x="9949897" y="3184448"/>
            <a:ext cx="1511462" cy="749259"/>
            <a:chOff x="9949897" y="3287894"/>
            <a:chExt cx="1511462" cy="749259"/>
          </a:xfrm>
        </p:grpSpPr>
        <p:grpSp>
          <p:nvGrpSpPr>
            <p:cNvPr id="1200" name="Group 1199">
              <a:extLst>
                <a:ext uri="{FF2B5EF4-FFF2-40B4-BE49-F238E27FC236}">
                  <a16:creationId xmlns:a16="http://schemas.microsoft.com/office/drawing/2014/main" id="{02A11925-1EE3-4AB3-9B34-B7D1EAA70FA8}"/>
                </a:ext>
              </a:extLst>
            </p:cNvPr>
            <p:cNvGrpSpPr/>
            <p:nvPr/>
          </p:nvGrpSpPr>
          <p:grpSpPr>
            <a:xfrm>
              <a:off x="9949897" y="3489769"/>
              <a:ext cx="1511462" cy="547384"/>
              <a:chOff x="10066075" y="3025272"/>
              <a:chExt cx="2034864" cy="736939"/>
            </a:xfrm>
          </p:grpSpPr>
          <p:sp>
            <p:nvSpPr>
              <p:cNvPr id="1202" name="Rectangle 1201">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A1E32CF-4FF1-4CCE-9104-DA3F6F70B207}"/>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03" name="Picture 1202">
                <a:extLst>
                  <a:ext uri="{FF2B5EF4-FFF2-40B4-BE49-F238E27FC236}">
                    <a16:creationId xmlns:a16="http://schemas.microsoft.com/office/drawing/2014/main" id="{A55BF1B5-A0B5-4038-9096-1B2CD88685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94216" y="3145250"/>
                <a:ext cx="211649" cy="211647"/>
              </a:xfrm>
              <a:prstGeom prst="rect">
                <a:avLst/>
              </a:prstGeom>
            </p:spPr>
          </p:pic>
          <p:pic>
            <p:nvPicPr>
              <p:cNvPr id="1204" name="Picture 1203">
                <a:extLst>
                  <a:ext uri="{FF2B5EF4-FFF2-40B4-BE49-F238E27FC236}">
                    <a16:creationId xmlns:a16="http://schemas.microsoft.com/office/drawing/2014/main" id="{4CFF3623-461C-4E1A-BCF7-0AF7755D51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37161" y="3135127"/>
                <a:ext cx="331112" cy="231892"/>
              </a:xfrm>
              <a:prstGeom prst="rect">
                <a:avLst/>
              </a:prstGeom>
            </p:spPr>
          </p:pic>
          <p:pic>
            <p:nvPicPr>
              <p:cNvPr id="1205" name="Picture 1204">
                <a:extLst>
                  <a:ext uri="{FF2B5EF4-FFF2-40B4-BE49-F238E27FC236}">
                    <a16:creationId xmlns:a16="http://schemas.microsoft.com/office/drawing/2014/main" id="{FBD9C733-572F-4067-961A-D99D976961C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76944" y="3133937"/>
                <a:ext cx="234272" cy="234274"/>
              </a:xfrm>
              <a:prstGeom prst="rect">
                <a:avLst/>
              </a:prstGeom>
            </p:spPr>
          </p:pic>
          <p:pic>
            <p:nvPicPr>
              <p:cNvPr id="1206" name="Picture 1205">
                <a:extLst>
                  <a:ext uri="{FF2B5EF4-FFF2-40B4-BE49-F238E27FC236}">
                    <a16:creationId xmlns:a16="http://schemas.microsoft.com/office/drawing/2014/main" id="{6D336A9C-EE21-4AC3-89D1-A60A1ED9D25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31809" y="3119690"/>
                <a:ext cx="266246" cy="262764"/>
              </a:xfrm>
              <a:prstGeom prst="rect">
                <a:avLst/>
              </a:prstGeom>
            </p:spPr>
          </p:pic>
          <p:grpSp>
            <p:nvGrpSpPr>
              <p:cNvPr id="1207" name="Group 1206">
                <a:extLst>
                  <a:ext uri="{FF2B5EF4-FFF2-40B4-BE49-F238E27FC236}">
                    <a16:creationId xmlns:a16="http://schemas.microsoft.com/office/drawing/2014/main" id="{A2B5EF1E-FE6E-443E-8284-47AE007F666A}"/>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1212" name="Oval 1211">
                  <a:extLst>
                    <a:ext uri="{FF2B5EF4-FFF2-40B4-BE49-F238E27FC236}">
                      <a16:creationId xmlns:a16="http://schemas.microsoft.com/office/drawing/2014/main" id="{39D8DC45-B915-4711-B915-62EBF35F47E1}"/>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Oval 1212">
                  <a:extLst>
                    <a:ext uri="{FF2B5EF4-FFF2-40B4-BE49-F238E27FC236}">
                      <a16:creationId xmlns:a16="http://schemas.microsoft.com/office/drawing/2014/main" id="{8E9ED20E-FE1C-47CC-A008-2935128EEFF6}"/>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Oval 1213">
                  <a:extLst>
                    <a:ext uri="{FF2B5EF4-FFF2-40B4-BE49-F238E27FC236}">
                      <a16:creationId xmlns:a16="http://schemas.microsoft.com/office/drawing/2014/main" id="{ED8E30E9-D0CF-425E-BF87-C2EA2270FCB5}"/>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09" name="Picture 1208">
                <a:extLst>
                  <a:ext uri="{FF2B5EF4-FFF2-40B4-BE49-F238E27FC236}">
                    <a16:creationId xmlns:a16="http://schemas.microsoft.com/office/drawing/2014/main" id="{B386450C-C0D8-460D-A279-A0E26F22DF7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210" name="Picture 1209">
                <a:extLst>
                  <a:ext uri="{FF2B5EF4-FFF2-40B4-BE49-F238E27FC236}">
                    <a16:creationId xmlns:a16="http://schemas.microsoft.com/office/drawing/2014/main" id="{D14F4FC9-E030-4AC1-A1E8-9F47CE4BC30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211" name="Picture 1210">
                <a:extLst>
                  <a:ext uri="{FF2B5EF4-FFF2-40B4-BE49-F238E27FC236}">
                    <a16:creationId xmlns:a16="http://schemas.microsoft.com/office/drawing/2014/main" id="{B7A4EE64-23BB-4575-A198-F190E7F996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1201" name="Rectangle 1200">
              <a:extLst>
                <a:ext uri="{FF2B5EF4-FFF2-40B4-BE49-F238E27FC236}">
                  <a16:creationId xmlns:a16="http://schemas.microsoft.com/office/drawing/2014/main" id="{AAD1867E-B035-4E5A-A63E-7062F8BCB4BF}"/>
                </a:ext>
              </a:extLst>
            </p:cNvPr>
            <p:cNvSpPr/>
            <p:nvPr/>
          </p:nvSpPr>
          <p:spPr>
            <a:xfrm>
              <a:off x="10030279" y="3287894"/>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1110" name="Group 1109">
            <a:extLst>
              <a:ext uri="{FF2B5EF4-FFF2-40B4-BE49-F238E27FC236}">
                <a16:creationId xmlns:a16="http://schemas.microsoft.com/office/drawing/2014/main" id="{38BBF836-78F5-41D1-9F60-F10657C34443}"/>
              </a:ext>
            </a:extLst>
          </p:cNvPr>
          <p:cNvGrpSpPr/>
          <p:nvPr/>
        </p:nvGrpSpPr>
        <p:grpSpPr>
          <a:xfrm>
            <a:off x="9949897" y="4884487"/>
            <a:ext cx="1626646" cy="543674"/>
            <a:chOff x="9949897" y="4987933"/>
            <a:chExt cx="1626646" cy="543674"/>
          </a:xfrm>
        </p:grpSpPr>
        <p:grpSp>
          <p:nvGrpSpPr>
            <p:cNvPr id="1171" name="Group 1170">
              <a:extLst>
                <a:ext uri="{FF2B5EF4-FFF2-40B4-BE49-F238E27FC236}">
                  <a16:creationId xmlns:a16="http://schemas.microsoft.com/office/drawing/2014/main" id="{8B523FF3-7296-4E46-84BA-C26CDF4E2840}"/>
                </a:ext>
              </a:extLst>
            </p:cNvPr>
            <p:cNvGrpSpPr/>
            <p:nvPr/>
          </p:nvGrpSpPr>
          <p:grpSpPr>
            <a:xfrm>
              <a:off x="9949897" y="5225967"/>
              <a:ext cx="1626646" cy="305640"/>
              <a:chOff x="9911004" y="5286022"/>
              <a:chExt cx="2189934" cy="411480"/>
            </a:xfrm>
          </p:grpSpPr>
          <p:sp>
            <p:nvSpPr>
              <p:cNvPr id="1173" name="Rectangle 1172">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5A651BA0-A21E-4771-A25F-A8BB71037EE1}"/>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74" name="Group 1173">
                <a:extLst>
                  <a:ext uri="{FF2B5EF4-FFF2-40B4-BE49-F238E27FC236}">
                    <a16:creationId xmlns:a16="http://schemas.microsoft.com/office/drawing/2014/main" id="{EE567A38-A856-48FB-8D3E-50F14C346A07}"/>
                  </a:ext>
                </a:extLst>
              </p:cNvPr>
              <p:cNvGrpSpPr/>
              <p:nvPr/>
            </p:nvGrpSpPr>
            <p:grpSpPr>
              <a:xfrm>
                <a:off x="9992822" y="5334677"/>
                <a:ext cx="1990425" cy="314171"/>
                <a:chOff x="10773383" y="4110803"/>
                <a:chExt cx="1115338" cy="176047"/>
              </a:xfrm>
            </p:grpSpPr>
            <p:grpSp>
              <p:nvGrpSpPr>
                <p:cNvPr id="1175" name="Group 1174">
                  <a:extLst>
                    <a:ext uri="{FF2B5EF4-FFF2-40B4-BE49-F238E27FC236}">
                      <a16:creationId xmlns:a16="http://schemas.microsoft.com/office/drawing/2014/main" id="{E7A0FB1E-E64F-4D2C-BAF5-2EB111CFD4C7}"/>
                    </a:ext>
                  </a:extLst>
                </p:cNvPr>
                <p:cNvGrpSpPr/>
                <p:nvPr/>
              </p:nvGrpSpPr>
              <p:grpSpPr>
                <a:xfrm>
                  <a:off x="10773383" y="4110803"/>
                  <a:ext cx="1115338" cy="176047"/>
                  <a:chOff x="-135564" y="2964206"/>
                  <a:chExt cx="2478627" cy="391231"/>
                </a:xfrm>
              </p:grpSpPr>
              <p:grpSp>
                <p:nvGrpSpPr>
                  <p:cNvPr id="1188" name="Group 1187">
                    <a:extLst>
                      <a:ext uri="{FF2B5EF4-FFF2-40B4-BE49-F238E27FC236}">
                        <a16:creationId xmlns:a16="http://schemas.microsoft.com/office/drawing/2014/main" id="{7401AFC8-FA28-4756-879C-9572B6B175C3}"/>
                      </a:ext>
                    </a:extLst>
                  </p:cNvPr>
                  <p:cNvGrpSpPr/>
                  <p:nvPr/>
                </p:nvGrpSpPr>
                <p:grpSpPr>
                  <a:xfrm>
                    <a:off x="-135564" y="2964206"/>
                    <a:ext cx="1811803" cy="391231"/>
                    <a:chOff x="-135564" y="2964206"/>
                    <a:chExt cx="1811803" cy="391231"/>
                  </a:xfrm>
                </p:grpSpPr>
                <p:pic>
                  <p:nvPicPr>
                    <p:cNvPr id="1194" name="Picture 1193">
                      <a:hlinkClick r:id="rId18"/>
                      <a:extLst>
                        <a:ext uri="{FF2B5EF4-FFF2-40B4-BE49-F238E27FC236}">
                          <a16:creationId xmlns:a16="http://schemas.microsoft.com/office/drawing/2014/main" id="{CB0FF9F4-3B0D-42D5-874E-5D12121C47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195" name="Group 1194">
                      <a:extLst>
                        <a:ext uri="{FF2B5EF4-FFF2-40B4-BE49-F238E27FC236}">
                          <a16:creationId xmlns:a16="http://schemas.microsoft.com/office/drawing/2014/main" id="{C3B66D1D-DEFD-478C-ABFB-2B2FC99C1334}"/>
                        </a:ext>
                      </a:extLst>
                    </p:cNvPr>
                    <p:cNvGrpSpPr/>
                    <p:nvPr/>
                  </p:nvGrpSpPr>
                  <p:grpSpPr>
                    <a:xfrm>
                      <a:off x="-135564" y="2964206"/>
                      <a:ext cx="1469346" cy="391231"/>
                      <a:chOff x="11727059" y="7366546"/>
                      <a:chExt cx="2260404" cy="601860"/>
                    </a:xfrm>
                  </p:grpSpPr>
                  <p:pic>
                    <p:nvPicPr>
                      <p:cNvPr id="1196" name="Picture 1195">
                        <a:extLst>
                          <a:ext uri="{FF2B5EF4-FFF2-40B4-BE49-F238E27FC236}">
                            <a16:creationId xmlns:a16="http://schemas.microsoft.com/office/drawing/2014/main" id="{C760B0B3-A080-4BCC-96B5-3D41139376DB}"/>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1197" name="Picture 1196">
                        <a:extLst>
                          <a:ext uri="{FF2B5EF4-FFF2-40B4-BE49-F238E27FC236}">
                            <a16:creationId xmlns:a16="http://schemas.microsoft.com/office/drawing/2014/main" id="{3C343C9A-943B-42D0-AA27-2F31EBA63616}"/>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1198" name="Picture 1197">
                        <a:extLst>
                          <a:ext uri="{FF2B5EF4-FFF2-40B4-BE49-F238E27FC236}">
                            <a16:creationId xmlns:a16="http://schemas.microsoft.com/office/drawing/2014/main" id="{6AA0E198-55ED-453F-9157-74DBAB34E302}"/>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1199" name="Picture 1198">
                        <a:extLst>
                          <a:ext uri="{FF2B5EF4-FFF2-40B4-BE49-F238E27FC236}">
                            <a16:creationId xmlns:a16="http://schemas.microsoft.com/office/drawing/2014/main" id="{2FA14009-8C5F-45E6-BC2C-1964BF18BC3D}"/>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189" name="Group 1188">
                    <a:extLst>
                      <a:ext uri="{FF2B5EF4-FFF2-40B4-BE49-F238E27FC236}">
                        <a16:creationId xmlns:a16="http://schemas.microsoft.com/office/drawing/2014/main" id="{E68247B0-C36B-4283-9DEB-B9BE6CC7AA6C}"/>
                      </a:ext>
                    </a:extLst>
                  </p:cNvPr>
                  <p:cNvGrpSpPr/>
                  <p:nvPr/>
                </p:nvGrpSpPr>
                <p:grpSpPr>
                  <a:xfrm>
                    <a:off x="2013569" y="3113302"/>
                    <a:ext cx="329494" cy="79868"/>
                    <a:chOff x="6663231" y="3052616"/>
                    <a:chExt cx="188660" cy="45730"/>
                  </a:xfrm>
                </p:grpSpPr>
                <p:sp>
                  <p:nvSpPr>
                    <p:cNvPr id="1191" name="Oval 1190">
                      <a:extLst>
                        <a:ext uri="{FF2B5EF4-FFF2-40B4-BE49-F238E27FC236}">
                          <a16:creationId xmlns:a16="http://schemas.microsoft.com/office/drawing/2014/main" id="{FB3DDE3D-9990-4C50-BD0E-95F3BD53E54B}"/>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2" name="Oval 1191">
                      <a:extLst>
                        <a:ext uri="{FF2B5EF4-FFF2-40B4-BE49-F238E27FC236}">
                          <a16:creationId xmlns:a16="http://schemas.microsoft.com/office/drawing/2014/main" id="{A62BF9AB-AE9E-42CA-8CBB-530058143130}"/>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3" name="Oval 1192">
                      <a:extLst>
                        <a:ext uri="{FF2B5EF4-FFF2-40B4-BE49-F238E27FC236}">
                          <a16:creationId xmlns:a16="http://schemas.microsoft.com/office/drawing/2014/main" id="{18A2E45F-602A-41E1-90CC-EF7A7CC80E52}"/>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90" name="Picture 1189">
                    <a:hlinkClick r:id="rId24"/>
                    <a:extLst>
                      <a:ext uri="{FF2B5EF4-FFF2-40B4-BE49-F238E27FC236}">
                        <a16:creationId xmlns:a16="http://schemas.microsoft.com/office/drawing/2014/main" id="{E5288355-4A31-46AC-B8C7-AA44701715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176" name="Group 1175">
                  <a:extLst>
                    <a:ext uri="{FF2B5EF4-FFF2-40B4-BE49-F238E27FC236}">
                      <a16:creationId xmlns:a16="http://schemas.microsoft.com/office/drawing/2014/main" id="{9D68B329-D60A-4299-AC0C-8D11FEEB3A1D}"/>
                    </a:ext>
                  </a:extLst>
                </p:cNvPr>
                <p:cNvGrpSpPr/>
                <p:nvPr/>
              </p:nvGrpSpPr>
              <p:grpSpPr bwMode="black">
                <a:xfrm>
                  <a:off x="11508867" y="4239613"/>
                  <a:ext cx="75077" cy="45719"/>
                  <a:chOff x="10387012" y="4179358"/>
                  <a:chExt cx="974726" cy="593725"/>
                </a:xfrm>
                <a:solidFill>
                  <a:schemeClr val="tx1"/>
                </a:solidFill>
              </p:grpSpPr>
              <p:sp>
                <p:nvSpPr>
                  <p:cNvPr id="1183" name="Freeform 26">
                    <a:extLst>
                      <a:ext uri="{FF2B5EF4-FFF2-40B4-BE49-F238E27FC236}">
                        <a16:creationId xmlns:a16="http://schemas.microsoft.com/office/drawing/2014/main" id="{92A017D9-F87E-4BE0-B726-7CAD24A93383}"/>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4" name="Freeform 27">
                    <a:extLst>
                      <a:ext uri="{FF2B5EF4-FFF2-40B4-BE49-F238E27FC236}">
                        <a16:creationId xmlns:a16="http://schemas.microsoft.com/office/drawing/2014/main" id="{8958069B-0B87-4906-995E-2686F56C13A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5" name="Freeform 28">
                    <a:extLst>
                      <a:ext uri="{FF2B5EF4-FFF2-40B4-BE49-F238E27FC236}">
                        <a16:creationId xmlns:a16="http://schemas.microsoft.com/office/drawing/2014/main" id="{D8A78C73-D5BF-40A6-BE00-379041520A53}"/>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6" name="Freeform 29">
                    <a:extLst>
                      <a:ext uri="{FF2B5EF4-FFF2-40B4-BE49-F238E27FC236}">
                        <a16:creationId xmlns:a16="http://schemas.microsoft.com/office/drawing/2014/main" id="{A50E3C88-3146-43F6-98EF-6EB3D3A53AC4}"/>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7" name="Freeform 30">
                    <a:extLst>
                      <a:ext uri="{FF2B5EF4-FFF2-40B4-BE49-F238E27FC236}">
                        <a16:creationId xmlns:a16="http://schemas.microsoft.com/office/drawing/2014/main" id="{DED5C328-0286-45F8-988D-46768305957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77" name="Group 1176">
                  <a:extLst>
                    <a:ext uri="{FF2B5EF4-FFF2-40B4-BE49-F238E27FC236}">
                      <a16:creationId xmlns:a16="http://schemas.microsoft.com/office/drawing/2014/main" id="{5ACE7F3B-7CC2-4278-BAD1-D5C1728D266B}"/>
                    </a:ext>
                  </a:extLst>
                </p:cNvPr>
                <p:cNvGrpSpPr/>
                <p:nvPr/>
              </p:nvGrpSpPr>
              <p:grpSpPr bwMode="black">
                <a:xfrm>
                  <a:off x="11638296" y="4235799"/>
                  <a:ext cx="75077" cy="45719"/>
                  <a:chOff x="10387012" y="4179358"/>
                  <a:chExt cx="974726" cy="593725"/>
                </a:xfrm>
                <a:solidFill>
                  <a:schemeClr val="tx1"/>
                </a:solidFill>
              </p:grpSpPr>
              <p:sp>
                <p:nvSpPr>
                  <p:cNvPr id="1178" name="Freeform 26">
                    <a:extLst>
                      <a:ext uri="{FF2B5EF4-FFF2-40B4-BE49-F238E27FC236}">
                        <a16:creationId xmlns:a16="http://schemas.microsoft.com/office/drawing/2014/main" id="{49992EC1-7B3B-4919-84CC-FE4198F1783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9" name="Freeform 27">
                    <a:extLst>
                      <a:ext uri="{FF2B5EF4-FFF2-40B4-BE49-F238E27FC236}">
                        <a16:creationId xmlns:a16="http://schemas.microsoft.com/office/drawing/2014/main" id="{6CA876AA-8B24-4002-A45B-A7AE4A2DB4FF}"/>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0" name="Freeform 28">
                    <a:extLst>
                      <a:ext uri="{FF2B5EF4-FFF2-40B4-BE49-F238E27FC236}">
                        <a16:creationId xmlns:a16="http://schemas.microsoft.com/office/drawing/2014/main" id="{F3A4C5F4-1A21-4AC2-B6A4-E2A64092640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1" name="Freeform 29">
                    <a:extLst>
                      <a:ext uri="{FF2B5EF4-FFF2-40B4-BE49-F238E27FC236}">
                        <a16:creationId xmlns:a16="http://schemas.microsoft.com/office/drawing/2014/main" id="{9E327490-D84A-4B00-AA8D-0408CE681B91}"/>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2" name="Freeform 30">
                    <a:extLst>
                      <a:ext uri="{FF2B5EF4-FFF2-40B4-BE49-F238E27FC236}">
                        <a16:creationId xmlns:a16="http://schemas.microsoft.com/office/drawing/2014/main" id="{C0B8328D-6E09-45E5-ADD4-A245BC1FE35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172" name="Rectangle 1171">
              <a:extLst>
                <a:ext uri="{FF2B5EF4-FFF2-40B4-BE49-F238E27FC236}">
                  <a16:creationId xmlns:a16="http://schemas.microsoft.com/office/drawing/2014/main" id="{10B6347C-ECEF-4DC1-A1A4-659EE29D8E4E}"/>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1111" name="Group 1110">
            <a:extLst>
              <a:ext uri="{FF2B5EF4-FFF2-40B4-BE49-F238E27FC236}">
                <a16:creationId xmlns:a16="http://schemas.microsoft.com/office/drawing/2014/main" id="{3AF85134-CA60-4496-9F95-AB582D4CA855}"/>
              </a:ext>
            </a:extLst>
          </p:cNvPr>
          <p:cNvGrpSpPr/>
          <p:nvPr/>
        </p:nvGrpSpPr>
        <p:grpSpPr>
          <a:xfrm>
            <a:off x="9858457" y="5501814"/>
            <a:ext cx="1095823" cy="503034"/>
            <a:chOff x="9858457" y="5605260"/>
            <a:chExt cx="1095823" cy="503034"/>
          </a:xfrm>
        </p:grpSpPr>
        <p:grpSp>
          <p:nvGrpSpPr>
            <p:cNvPr id="1153" name="Group 1152">
              <a:extLst>
                <a:ext uri="{FF2B5EF4-FFF2-40B4-BE49-F238E27FC236}">
                  <a16:creationId xmlns:a16="http://schemas.microsoft.com/office/drawing/2014/main" id="{781D49E0-BD6D-49A2-A5C0-C8560FE9F0DE}"/>
                </a:ext>
              </a:extLst>
            </p:cNvPr>
            <p:cNvGrpSpPr/>
            <p:nvPr/>
          </p:nvGrpSpPr>
          <p:grpSpPr>
            <a:xfrm>
              <a:off x="9858457" y="5802654"/>
              <a:ext cx="1003902" cy="305640"/>
              <a:chOff x="10749399" y="6085940"/>
              <a:chExt cx="1351540" cy="411480"/>
            </a:xfrm>
          </p:grpSpPr>
          <p:sp>
            <p:nvSpPr>
              <p:cNvPr id="1155" name="Rectangle 1154">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B038318-BE18-4236-9506-617AA317F444}"/>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56" name="Group 1155">
                <a:extLst>
                  <a:ext uri="{FF2B5EF4-FFF2-40B4-BE49-F238E27FC236}">
                    <a16:creationId xmlns:a16="http://schemas.microsoft.com/office/drawing/2014/main" id="{9866AD54-908E-4DBE-B8C8-F1A756D09DFD}"/>
                  </a:ext>
                </a:extLst>
              </p:cNvPr>
              <p:cNvGrpSpPr/>
              <p:nvPr/>
            </p:nvGrpSpPr>
            <p:grpSpPr>
              <a:xfrm>
                <a:off x="11330131" y="6199229"/>
                <a:ext cx="147921" cy="184902"/>
                <a:chOff x="9444088" y="2885171"/>
                <a:chExt cx="107950" cy="134938"/>
              </a:xfrm>
              <a:solidFill>
                <a:schemeClr val="tx1"/>
              </a:solidFill>
            </p:grpSpPr>
            <p:sp>
              <p:nvSpPr>
                <p:cNvPr id="1169" name="Freeform 26">
                  <a:extLst>
                    <a:ext uri="{FF2B5EF4-FFF2-40B4-BE49-F238E27FC236}">
                      <a16:creationId xmlns:a16="http://schemas.microsoft.com/office/drawing/2014/main" id="{D906E9EE-75D2-4FEB-8DAC-4090A9291EC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0" name="Freeform 27">
                  <a:extLst>
                    <a:ext uri="{FF2B5EF4-FFF2-40B4-BE49-F238E27FC236}">
                      <a16:creationId xmlns:a16="http://schemas.microsoft.com/office/drawing/2014/main" id="{78EF1610-8C02-4095-892B-3890B56C5A6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7" name="Group 30">
                <a:extLst>
                  <a:ext uri="{FF2B5EF4-FFF2-40B4-BE49-F238E27FC236}">
                    <a16:creationId xmlns:a16="http://schemas.microsoft.com/office/drawing/2014/main" id="{C05167A5-B400-46A3-BAD9-A308365C7E5F}"/>
                  </a:ext>
                </a:extLst>
              </p:cNvPr>
              <p:cNvGrpSpPr>
                <a:grpSpLocks noChangeAspect="1"/>
              </p:cNvGrpSpPr>
              <p:nvPr/>
            </p:nvGrpSpPr>
            <p:grpSpPr bwMode="auto">
              <a:xfrm>
                <a:off x="10990854" y="6187214"/>
                <a:ext cx="201847" cy="208932"/>
                <a:chOff x="5049" y="1841"/>
                <a:chExt cx="57" cy="59"/>
              </a:xfrm>
              <a:solidFill>
                <a:srgbClr val="00B050"/>
              </a:solidFill>
            </p:grpSpPr>
            <p:sp>
              <p:nvSpPr>
                <p:cNvPr id="1161" name="Freeform 31">
                  <a:extLst>
                    <a:ext uri="{FF2B5EF4-FFF2-40B4-BE49-F238E27FC236}">
                      <a16:creationId xmlns:a16="http://schemas.microsoft.com/office/drawing/2014/main" id="{1AD301E3-6878-4612-97CD-BABF7A1BC56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2" name="Freeform 32">
                  <a:extLst>
                    <a:ext uri="{FF2B5EF4-FFF2-40B4-BE49-F238E27FC236}">
                      <a16:creationId xmlns:a16="http://schemas.microsoft.com/office/drawing/2014/main" id="{50B73780-65B4-45D0-8EA4-CB5D224C3826}"/>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3" name="Freeform 33">
                  <a:extLst>
                    <a:ext uri="{FF2B5EF4-FFF2-40B4-BE49-F238E27FC236}">
                      <a16:creationId xmlns:a16="http://schemas.microsoft.com/office/drawing/2014/main" id="{CCE8F1D6-5E95-4FE2-B381-32EC8B2F05E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4" name="Freeform 34">
                  <a:extLst>
                    <a:ext uri="{FF2B5EF4-FFF2-40B4-BE49-F238E27FC236}">
                      <a16:creationId xmlns:a16="http://schemas.microsoft.com/office/drawing/2014/main" id="{8B939A69-F5B2-46DA-BA61-FB28A8407D1B}"/>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5" name="Freeform 35">
                  <a:extLst>
                    <a:ext uri="{FF2B5EF4-FFF2-40B4-BE49-F238E27FC236}">
                      <a16:creationId xmlns:a16="http://schemas.microsoft.com/office/drawing/2014/main" id="{BA0087E1-1A9F-4CB9-A2CB-BD783D1C0B4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6" name="Freeform 36">
                  <a:extLst>
                    <a:ext uri="{FF2B5EF4-FFF2-40B4-BE49-F238E27FC236}">
                      <a16:creationId xmlns:a16="http://schemas.microsoft.com/office/drawing/2014/main" id="{B172D9CD-BDDE-4C7E-A0BF-0100A61EBA6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7" name="Freeform 37">
                  <a:extLst>
                    <a:ext uri="{FF2B5EF4-FFF2-40B4-BE49-F238E27FC236}">
                      <a16:creationId xmlns:a16="http://schemas.microsoft.com/office/drawing/2014/main" id="{220487F9-4E52-483D-B54F-02ED5F5944B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8" name="Freeform 38">
                  <a:extLst>
                    <a:ext uri="{FF2B5EF4-FFF2-40B4-BE49-F238E27FC236}">
                      <a16:creationId xmlns:a16="http://schemas.microsoft.com/office/drawing/2014/main" id="{90BFFC97-9EB1-48E0-A668-376ECC3E3A4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8" name="Oval 1157">
                <a:extLst>
                  <a:ext uri="{FF2B5EF4-FFF2-40B4-BE49-F238E27FC236}">
                    <a16:creationId xmlns:a16="http://schemas.microsoft.com/office/drawing/2014/main" id="{B4C0BA31-6B21-41D6-82E0-F1893182F30B}"/>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9" name="Oval 1158">
                <a:extLst>
                  <a:ext uri="{FF2B5EF4-FFF2-40B4-BE49-F238E27FC236}">
                    <a16:creationId xmlns:a16="http://schemas.microsoft.com/office/drawing/2014/main" id="{D85BE717-2CC8-4CB7-9F6B-4E7221F7CFF8}"/>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0" name="Oval 1159">
                <a:extLst>
                  <a:ext uri="{FF2B5EF4-FFF2-40B4-BE49-F238E27FC236}">
                    <a16:creationId xmlns:a16="http://schemas.microsoft.com/office/drawing/2014/main" id="{858690D6-9BC7-47D5-8F7A-6ACB44B444D7}"/>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154" name="Rectangle 1153">
              <a:extLst>
                <a:ext uri="{FF2B5EF4-FFF2-40B4-BE49-F238E27FC236}">
                  <a16:creationId xmlns:a16="http://schemas.microsoft.com/office/drawing/2014/main" id="{64D31600-3E78-424A-95BB-EF928CB9838C}"/>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15" name="Group 14">
            <a:extLst>
              <a:ext uri="{FF2B5EF4-FFF2-40B4-BE49-F238E27FC236}">
                <a16:creationId xmlns:a16="http://schemas.microsoft.com/office/drawing/2014/main" id="{27F4E150-CB43-45E5-B18A-5E8CEB5E675C}"/>
              </a:ext>
            </a:extLst>
          </p:cNvPr>
          <p:cNvGrpSpPr/>
          <p:nvPr/>
        </p:nvGrpSpPr>
        <p:grpSpPr>
          <a:xfrm>
            <a:off x="6764936" y="2733090"/>
            <a:ext cx="3266241" cy="1356426"/>
            <a:chOff x="6764936" y="2733090"/>
            <a:chExt cx="3266241" cy="1356426"/>
          </a:xfrm>
        </p:grpSpPr>
        <p:cxnSp>
          <p:nvCxnSpPr>
            <p:cNvPr id="1113" name="Connector: Elbow 1112">
              <a:extLst>
                <a:ext uri="{FF2B5EF4-FFF2-40B4-BE49-F238E27FC236}">
                  <a16:creationId xmlns:a16="http://schemas.microsoft.com/office/drawing/2014/main" id="{CCCB0086-12C1-4B76-9142-E06E3C6191F2}"/>
                </a:ext>
              </a:extLst>
            </p:cNvPr>
            <p:cNvCxnSpPr>
              <a:cxnSpLocks/>
              <a:stCxn id="1116" idx="3"/>
            </p:cNvCxnSpPr>
            <p:nvPr/>
          </p:nvCxnSpPr>
          <p:spPr>
            <a:xfrm flipV="1">
              <a:off x="9022837" y="3328179"/>
              <a:ext cx="996902"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4" name="Connector: Elbow 1113">
              <a:extLst>
                <a:ext uri="{FF2B5EF4-FFF2-40B4-BE49-F238E27FC236}">
                  <a16:creationId xmlns:a16="http://schemas.microsoft.com/office/drawing/2014/main" id="{700E0E0D-6E6E-4C91-872D-EA71BD7318A1}"/>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5" name="Connector: Elbow 1114">
              <a:extLst>
                <a:ext uri="{FF2B5EF4-FFF2-40B4-BE49-F238E27FC236}">
                  <a16:creationId xmlns:a16="http://schemas.microsoft.com/office/drawing/2014/main" id="{108DF871-F364-49EC-A0E3-4BCB17A8F78B}"/>
                </a:ext>
              </a:extLst>
            </p:cNvPr>
            <p:cNvCxnSpPr>
              <a:cxnSpLocks/>
              <a:endCxn id="1138"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117" name="Group 1116">
            <a:extLst>
              <a:ext uri="{FF2B5EF4-FFF2-40B4-BE49-F238E27FC236}">
                <a16:creationId xmlns:a16="http://schemas.microsoft.com/office/drawing/2014/main" id="{9C5EEA51-915C-4744-87E8-C2493D13E853}"/>
              </a:ext>
            </a:extLst>
          </p:cNvPr>
          <p:cNvGrpSpPr/>
          <p:nvPr/>
        </p:nvGrpSpPr>
        <p:grpSpPr>
          <a:xfrm>
            <a:off x="8590110" y="2813790"/>
            <a:ext cx="1228899" cy="377976"/>
            <a:chOff x="5530895" y="1367167"/>
            <a:chExt cx="1228899" cy="377976"/>
          </a:xfrm>
        </p:grpSpPr>
        <p:sp>
          <p:nvSpPr>
            <p:cNvPr id="1149" name="Speech Bubble: Rectangle with Corners Rounded 1148">
              <a:extLst>
                <a:ext uri="{FF2B5EF4-FFF2-40B4-BE49-F238E27FC236}">
                  <a16:creationId xmlns:a16="http://schemas.microsoft.com/office/drawing/2014/main" id="{2A1DE14D-4D81-4400-BE00-D6643AFB4C4C}"/>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1150" name="Graphic 1149" descr="Chat bubble">
              <a:extLst>
                <a:ext uri="{FF2B5EF4-FFF2-40B4-BE49-F238E27FC236}">
                  <a16:creationId xmlns:a16="http://schemas.microsoft.com/office/drawing/2014/main" id="{48403CB9-42EC-4B39-9256-F27BDCB87AA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63922" y="1436827"/>
              <a:ext cx="244878" cy="244878"/>
            </a:xfrm>
            <a:prstGeom prst="rect">
              <a:avLst/>
            </a:prstGeom>
          </p:spPr>
        </p:pic>
      </p:grpSp>
      <p:grpSp>
        <p:nvGrpSpPr>
          <p:cNvPr id="10" name="Group 9">
            <a:extLst>
              <a:ext uri="{FF2B5EF4-FFF2-40B4-BE49-F238E27FC236}">
                <a16:creationId xmlns:a16="http://schemas.microsoft.com/office/drawing/2014/main" id="{17B6B09C-E801-4036-B35E-F0D3CE0B6092}"/>
              </a:ext>
            </a:extLst>
          </p:cNvPr>
          <p:cNvGrpSpPr/>
          <p:nvPr/>
        </p:nvGrpSpPr>
        <p:grpSpPr>
          <a:xfrm>
            <a:off x="5855494" y="3933707"/>
            <a:ext cx="4175683" cy="1251670"/>
            <a:chOff x="5855494" y="3933707"/>
            <a:chExt cx="4175683" cy="1251670"/>
          </a:xfrm>
        </p:grpSpPr>
        <p:cxnSp>
          <p:nvCxnSpPr>
            <p:cNvPr id="1119" name="Connector: Elbow 1118">
              <a:extLst>
                <a:ext uri="{FF2B5EF4-FFF2-40B4-BE49-F238E27FC236}">
                  <a16:creationId xmlns:a16="http://schemas.microsoft.com/office/drawing/2014/main" id="{4A5D855B-435D-4E1D-89A6-DAEEBF865887}"/>
                </a:ext>
              </a:extLst>
            </p:cNvPr>
            <p:cNvCxnSpPr>
              <a:cxnSpLocks/>
            </p:cNvCxnSpPr>
            <p:nvPr/>
          </p:nvCxnSpPr>
          <p:spPr>
            <a:xfrm>
              <a:off x="5855494" y="3933707"/>
              <a:ext cx="4175683" cy="1056121"/>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0" name="Group 1119">
              <a:extLst>
                <a:ext uri="{FF2B5EF4-FFF2-40B4-BE49-F238E27FC236}">
                  <a16:creationId xmlns:a16="http://schemas.microsoft.com/office/drawing/2014/main" id="{4D21B73A-E409-4FE3-A167-494AAC4033B7}"/>
                </a:ext>
              </a:extLst>
            </p:cNvPr>
            <p:cNvGrpSpPr/>
            <p:nvPr/>
          </p:nvGrpSpPr>
          <p:grpSpPr>
            <a:xfrm>
              <a:off x="8177561" y="4747141"/>
              <a:ext cx="1525898" cy="438236"/>
              <a:chOff x="7827665" y="4623128"/>
              <a:chExt cx="1525898" cy="438236"/>
            </a:xfrm>
          </p:grpSpPr>
          <p:sp>
            <p:nvSpPr>
              <p:cNvPr id="1147" name="Flowchart: Alternate Process 1146">
                <a:hlinkClick r:id="rId28"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6357B5C9-5F2B-485B-BE3D-EAB60AA49134}"/>
                  </a:ext>
                </a:extLst>
              </p:cNvPr>
              <p:cNvSpPr/>
              <p:nvPr/>
            </p:nvSpPr>
            <p:spPr bwMode="auto">
              <a:xfrm>
                <a:off x="7827665" y="4623128"/>
                <a:ext cx="1525898" cy="438236"/>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Information Protection (MIP)</a:t>
                </a:r>
              </a:p>
            </p:txBody>
          </p:sp>
          <p:pic>
            <p:nvPicPr>
              <p:cNvPr id="1148" name="Picture 1147">
                <a:extLst>
                  <a:ext uri="{FF2B5EF4-FFF2-40B4-BE49-F238E27FC236}">
                    <a16:creationId xmlns:a16="http://schemas.microsoft.com/office/drawing/2014/main" id="{3BF9966E-C48C-490B-902D-FE69F1D0F136}"/>
                  </a:ext>
                </a:extLst>
              </p:cNvPr>
              <p:cNvPicPr>
                <a:picLocks noChangeAspect="1"/>
              </p:cNvPicPr>
              <p:nvPr/>
            </p:nvPicPr>
            <p:blipFill rotWithShape="1">
              <a:blip r:embed="rId29"/>
              <a:srcRect r="37882" b="38239"/>
              <a:stretch/>
            </p:blipFill>
            <p:spPr>
              <a:xfrm>
                <a:off x="7904834" y="4705086"/>
                <a:ext cx="233150" cy="274320"/>
              </a:xfrm>
              <a:prstGeom prst="rect">
                <a:avLst/>
              </a:prstGeom>
            </p:spPr>
          </p:pic>
        </p:grpSp>
      </p:grpSp>
      <p:grpSp>
        <p:nvGrpSpPr>
          <p:cNvPr id="12" name="Group 11">
            <a:extLst>
              <a:ext uri="{FF2B5EF4-FFF2-40B4-BE49-F238E27FC236}">
                <a16:creationId xmlns:a16="http://schemas.microsoft.com/office/drawing/2014/main" id="{C69B0389-AE0B-4FE9-8DDE-09C6D42267BD}"/>
              </a:ext>
            </a:extLst>
          </p:cNvPr>
          <p:cNvGrpSpPr/>
          <p:nvPr/>
        </p:nvGrpSpPr>
        <p:grpSpPr>
          <a:xfrm>
            <a:off x="5610959" y="4054714"/>
            <a:ext cx="4420218" cy="1961865"/>
            <a:chOff x="5610959" y="4054714"/>
            <a:chExt cx="4420218" cy="1961865"/>
          </a:xfrm>
        </p:grpSpPr>
        <p:grpSp>
          <p:nvGrpSpPr>
            <p:cNvPr id="11" name="Group 10">
              <a:extLst>
                <a:ext uri="{FF2B5EF4-FFF2-40B4-BE49-F238E27FC236}">
                  <a16:creationId xmlns:a16="http://schemas.microsoft.com/office/drawing/2014/main" id="{253059CF-6750-4EA6-9ED4-1BF794592953}"/>
                </a:ext>
              </a:extLst>
            </p:cNvPr>
            <p:cNvGrpSpPr/>
            <p:nvPr/>
          </p:nvGrpSpPr>
          <p:grpSpPr>
            <a:xfrm>
              <a:off x="5610959" y="4054714"/>
              <a:ext cx="4420218" cy="1711255"/>
              <a:chOff x="5610959" y="4054714"/>
              <a:chExt cx="4420218" cy="1711255"/>
            </a:xfrm>
          </p:grpSpPr>
          <p:cxnSp>
            <p:nvCxnSpPr>
              <p:cNvPr id="1118" name="Connector: Elbow 1117">
                <a:extLst>
                  <a:ext uri="{FF2B5EF4-FFF2-40B4-BE49-F238E27FC236}">
                    <a16:creationId xmlns:a16="http://schemas.microsoft.com/office/drawing/2014/main" id="{257B0E6A-F54A-4FAB-BB48-D742E2AE9241}"/>
                  </a:ext>
                </a:extLst>
              </p:cNvPr>
              <p:cNvCxnSpPr>
                <a:cxnSpLocks/>
              </p:cNvCxnSpPr>
              <p:nvPr/>
            </p:nvCxnSpPr>
            <p:spPr>
              <a:xfrm>
                <a:off x="5610959" y="4054714"/>
                <a:ext cx="4420218" cy="15704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1" name="Group 1120">
                <a:extLst>
                  <a:ext uri="{FF2B5EF4-FFF2-40B4-BE49-F238E27FC236}">
                    <a16:creationId xmlns:a16="http://schemas.microsoft.com/office/drawing/2014/main" id="{081236EB-96FD-43EC-BEF2-1D55D77A242A}"/>
                  </a:ext>
                </a:extLst>
              </p:cNvPr>
              <p:cNvGrpSpPr/>
              <p:nvPr/>
            </p:nvGrpSpPr>
            <p:grpSpPr>
              <a:xfrm>
                <a:off x="8177561" y="5424775"/>
                <a:ext cx="1515175" cy="341194"/>
                <a:chOff x="8010761" y="5543381"/>
                <a:chExt cx="1515175" cy="341194"/>
              </a:xfrm>
            </p:grpSpPr>
            <p:sp>
              <p:nvSpPr>
                <p:cNvPr id="1145" name="Flowchart: Alternate Process 1144">
                  <a:hlinkClick r:id="rId30" tooltip="Intune app protection policies work with Conditional Access to help protect your organizational data on devices your employees use. These policies work on devices that enroll with Intune and on employee owned devices that don't enroll."/>
                  <a:extLst>
                    <a:ext uri="{FF2B5EF4-FFF2-40B4-BE49-F238E27FC236}">
                      <a16:creationId xmlns:a16="http://schemas.microsoft.com/office/drawing/2014/main" id="{A95F6D53-49DC-427C-9807-563A20BE4216}"/>
                    </a:ext>
                  </a:extLst>
                </p:cNvPr>
                <p:cNvSpPr/>
                <p:nvPr/>
              </p:nvSpPr>
              <p:spPr bwMode="auto">
                <a:xfrm>
                  <a:off x="8010761" y="5543381"/>
                  <a:ext cx="1515175" cy="34119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1146" name="Picture 2" descr="Image result for intune logo">
                  <a:extLst>
                    <a:ext uri="{FF2B5EF4-FFF2-40B4-BE49-F238E27FC236}">
                      <a16:creationId xmlns:a16="http://schemas.microsoft.com/office/drawing/2014/main" id="{FC637B0C-F412-4987-A4ED-020A166DF91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2" name="Group 1121">
              <a:extLst>
                <a:ext uri="{FF2B5EF4-FFF2-40B4-BE49-F238E27FC236}">
                  <a16:creationId xmlns:a16="http://schemas.microsoft.com/office/drawing/2014/main" id="{EFE8C6D7-3E85-4A1B-B0EB-820BFB420F7A}"/>
                </a:ext>
              </a:extLst>
            </p:cNvPr>
            <p:cNvGrpSpPr/>
            <p:nvPr/>
          </p:nvGrpSpPr>
          <p:grpSpPr>
            <a:xfrm>
              <a:off x="6800632" y="5761796"/>
              <a:ext cx="1338981" cy="254783"/>
              <a:chOff x="4536723" y="600108"/>
              <a:chExt cx="1338981" cy="254783"/>
            </a:xfrm>
          </p:grpSpPr>
          <p:sp>
            <p:nvSpPr>
              <p:cNvPr id="1143" name="Speech Bubble: Rectangle with Corners Rounded 1142">
                <a:extLst>
                  <a:ext uri="{FF2B5EF4-FFF2-40B4-BE49-F238E27FC236}">
                    <a16:creationId xmlns:a16="http://schemas.microsoft.com/office/drawing/2014/main" id="{64F692E9-FB2C-4FBD-9064-171AD34A7A4E}"/>
                  </a:ext>
                </a:extLst>
              </p:cNvPr>
              <p:cNvSpPr/>
              <p:nvPr/>
            </p:nvSpPr>
            <p:spPr bwMode="auto">
              <a:xfrm>
                <a:off x="4536723" y="600108"/>
                <a:ext cx="1338981" cy="240066"/>
              </a:xfrm>
              <a:prstGeom prst="wedgeRoundRectCallout">
                <a:avLst>
                  <a:gd name="adj1" fmla="val 30599"/>
                  <a:gd name="adj2" fmla="val -95304"/>
                  <a:gd name="adj3" fmla="val 16667"/>
                </a:avLst>
              </a:prstGeom>
              <a:solidFill>
                <a:schemeClr val="accent4"/>
              </a:solidFill>
              <a:ln w="19050">
                <a:solidFill>
                  <a:schemeClr val="accent4">
                    <a:lumMod val="75000"/>
                  </a:schemeClr>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Approved Apps</a:t>
                </a:r>
              </a:p>
            </p:txBody>
          </p:sp>
          <p:pic>
            <p:nvPicPr>
              <p:cNvPr id="1144" name="Graphic 1143" descr="Chat bubble">
                <a:extLst>
                  <a:ext uri="{FF2B5EF4-FFF2-40B4-BE49-F238E27FC236}">
                    <a16:creationId xmlns:a16="http://schemas.microsoft.com/office/drawing/2014/main" id="{1B4C4A0C-0602-49AF-94CC-D2D06C24189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85912" y="610013"/>
                <a:ext cx="244878" cy="244878"/>
              </a:xfrm>
              <a:prstGeom prst="rect">
                <a:avLst/>
              </a:prstGeom>
            </p:spPr>
          </p:pic>
        </p:grpSp>
      </p:grpSp>
      <p:cxnSp>
        <p:nvCxnSpPr>
          <p:cNvPr id="1123" name="Straight Connector 1122">
            <a:extLst>
              <a:ext uri="{FF2B5EF4-FFF2-40B4-BE49-F238E27FC236}">
                <a16:creationId xmlns:a16="http://schemas.microsoft.com/office/drawing/2014/main" id="{DF3745B6-180F-47CF-9423-F46CD0136545}"/>
              </a:ext>
            </a:extLst>
          </p:cNvPr>
          <p:cNvCxnSpPr>
            <a:cxnSpLocks/>
          </p:cNvCxnSpPr>
          <p:nvPr/>
        </p:nvCxnSpPr>
        <p:spPr>
          <a:xfrm>
            <a:off x="8248490" y="6141031"/>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4" name="Group 1123">
            <a:extLst>
              <a:ext uri="{FF2B5EF4-FFF2-40B4-BE49-F238E27FC236}">
                <a16:creationId xmlns:a16="http://schemas.microsoft.com/office/drawing/2014/main" id="{77778BFF-27A9-47F0-A058-42BEB679C444}"/>
              </a:ext>
            </a:extLst>
          </p:cNvPr>
          <p:cNvGrpSpPr/>
          <p:nvPr/>
        </p:nvGrpSpPr>
        <p:grpSpPr>
          <a:xfrm>
            <a:off x="10031177" y="4017610"/>
            <a:ext cx="2062009" cy="733321"/>
            <a:chOff x="10031177" y="4017610"/>
            <a:chExt cx="2062009" cy="733321"/>
          </a:xfrm>
        </p:grpSpPr>
        <p:grpSp>
          <p:nvGrpSpPr>
            <p:cNvPr id="1128" name="Group 1127">
              <a:extLst>
                <a:ext uri="{FF2B5EF4-FFF2-40B4-BE49-F238E27FC236}">
                  <a16:creationId xmlns:a16="http://schemas.microsoft.com/office/drawing/2014/main" id="{AC0E35B9-7D3D-4693-BFCE-FBF747D9970A}"/>
                </a:ext>
              </a:extLst>
            </p:cNvPr>
            <p:cNvGrpSpPr/>
            <p:nvPr/>
          </p:nvGrpSpPr>
          <p:grpSpPr>
            <a:xfrm>
              <a:off x="10031177" y="4017610"/>
              <a:ext cx="2062009" cy="733321"/>
              <a:chOff x="10031177" y="3953126"/>
              <a:chExt cx="2062009" cy="733321"/>
            </a:xfrm>
          </p:grpSpPr>
          <p:pic>
            <p:nvPicPr>
              <p:cNvPr id="1130" name="Picture 1129">
                <a:extLst>
                  <a:ext uri="{FF2B5EF4-FFF2-40B4-BE49-F238E27FC236}">
                    <a16:creationId xmlns:a16="http://schemas.microsoft.com/office/drawing/2014/main" id="{8362D7A5-111F-488E-98B8-FC9A5875475E}"/>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6107" y="4518169"/>
                <a:ext cx="184163" cy="145309"/>
              </a:xfrm>
              <a:prstGeom prst="rect">
                <a:avLst/>
              </a:prstGeom>
            </p:spPr>
          </p:pic>
          <p:pic>
            <p:nvPicPr>
              <p:cNvPr id="1131" name="Picture 1130">
                <a:extLst>
                  <a:ext uri="{FF2B5EF4-FFF2-40B4-BE49-F238E27FC236}">
                    <a16:creationId xmlns:a16="http://schemas.microsoft.com/office/drawing/2014/main" id="{E399CFA0-5195-4216-A17B-A3DF55B1908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79054" y="4212147"/>
                <a:ext cx="140386" cy="257327"/>
              </a:xfrm>
              <a:prstGeom prst="rect">
                <a:avLst/>
              </a:prstGeom>
            </p:spPr>
          </p:pic>
          <p:pic>
            <p:nvPicPr>
              <p:cNvPr id="1132" name="Picture 1131">
                <a:extLst>
                  <a:ext uri="{FF2B5EF4-FFF2-40B4-BE49-F238E27FC236}">
                    <a16:creationId xmlns:a16="http://schemas.microsoft.com/office/drawing/2014/main" id="{42967E4E-C67C-4AE1-805D-A39067E7ABD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348446" y="4268315"/>
                <a:ext cx="269515" cy="144991"/>
              </a:xfrm>
              <a:prstGeom prst="ellipse">
                <a:avLst/>
              </a:prstGeom>
            </p:spPr>
          </p:pic>
          <p:pic>
            <p:nvPicPr>
              <p:cNvPr id="1133" name="Picture 1132">
                <a:extLst>
                  <a:ext uri="{FF2B5EF4-FFF2-40B4-BE49-F238E27FC236}">
                    <a16:creationId xmlns:a16="http://schemas.microsoft.com/office/drawing/2014/main" id="{27107E87-3B8B-4718-B165-83459CCF193F}"/>
                  </a:ext>
                </a:extLst>
              </p:cNvPr>
              <p:cNvPicPr>
                <a:picLocks noChangeAspect="1"/>
              </p:cNvPicPr>
              <p:nvPr/>
            </p:nvPicPr>
            <p:blipFill rotWithShape="1">
              <a:blip r:embed="rId35">
                <a:extLst>
                  <a:ext uri="{28A0092B-C50C-407E-A947-70E740481C1C}">
                    <a14:useLocalDpi xmlns:a14="http://schemas.microsoft.com/office/drawing/2010/main" val="0"/>
                  </a:ext>
                </a:extLst>
              </a:blip>
              <a:srcRect l="11609" r="10499"/>
              <a:stretch/>
            </p:blipFill>
            <p:spPr>
              <a:xfrm>
                <a:off x="10082522" y="4495201"/>
                <a:ext cx="148966" cy="191246"/>
              </a:xfrm>
              <a:prstGeom prst="rect">
                <a:avLst/>
              </a:prstGeom>
            </p:spPr>
          </p:pic>
          <p:pic>
            <p:nvPicPr>
              <p:cNvPr id="1134" name="Picture 1133">
                <a:extLst>
                  <a:ext uri="{FF2B5EF4-FFF2-40B4-BE49-F238E27FC236}">
                    <a16:creationId xmlns:a16="http://schemas.microsoft.com/office/drawing/2014/main" id="{B4B5DDD8-4363-4BB9-84F9-DDC0ED4E3B5C}"/>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360" y="4183286"/>
                <a:ext cx="501826" cy="315049"/>
              </a:xfrm>
              <a:prstGeom prst="rect">
                <a:avLst/>
              </a:prstGeom>
            </p:spPr>
          </p:pic>
          <p:pic>
            <p:nvPicPr>
              <p:cNvPr id="1135" name="Picture 1134">
                <a:extLst>
                  <a:ext uri="{FF2B5EF4-FFF2-40B4-BE49-F238E27FC236}">
                    <a16:creationId xmlns:a16="http://schemas.microsoft.com/office/drawing/2014/main" id="{52F8D2F8-065A-4DE9-9BF4-278CE365731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337426" y="4504512"/>
                <a:ext cx="276198" cy="172623"/>
              </a:xfrm>
              <a:prstGeom prst="rect">
                <a:avLst/>
              </a:prstGeom>
            </p:spPr>
          </p:pic>
          <p:grpSp>
            <p:nvGrpSpPr>
              <p:cNvPr id="1136" name="Group 1135">
                <a:extLst>
                  <a:ext uri="{FF2B5EF4-FFF2-40B4-BE49-F238E27FC236}">
                    <a16:creationId xmlns:a16="http://schemas.microsoft.com/office/drawing/2014/main" id="{AA595FC7-44E7-4A21-AECE-447D8EF99C19}"/>
                  </a:ext>
                </a:extLst>
              </p:cNvPr>
              <p:cNvGrpSpPr/>
              <p:nvPr/>
            </p:nvGrpSpPr>
            <p:grpSpPr>
              <a:xfrm>
                <a:off x="11041774" y="4566100"/>
                <a:ext cx="203850" cy="49432"/>
                <a:chOff x="11350052" y="3738399"/>
                <a:chExt cx="343137" cy="83208"/>
              </a:xfrm>
            </p:grpSpPr>
            <p:sp>
              <p:nvSpPr>
                <p:cNvPr id="1140" name="Oval 1139">
                  <a:extLst>
                    <a:ext uri="{FF2B5EF4-FFF2-40B4-BE49-F238E27FC236}">
                      <a16:creationId xmlns:a16="http://schemas.microsoft.com/office/drawing/2014/main" id="{18A62791-0C7C-4E5D-977F-8263ACE9D309}"/>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1" name="Oval 1140">
                  <a:extLst>
                    <a:ext uri="{FF2B5EF4-FFF2-40B4-BE49-F238E27FC236}">
                      <a16:creationId xmlns:a16="http://schemas.microsoft.com/office/drawing/2014/main" id="{9EF41CCA-CDB0-44B4-9F77-CC4751115AF1}"/>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2" name="Oval 1141">
                  <a:extLst>
                    <a:ext uri="{FF2B5EF4-FFF2-40B4-BE49-F238E27FC236}">
                      <a16:creationId xmlns:a16="http://schemas.microsoft.com/office/drawing/2014/main" id="{751E00FA-F877-4237-A8F8-46450566FFC3}"/>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37" name="Picture 1136">
                <a:extLst>
                  <a:ext uri="{FF2B5EF4-FFF2-40B4-BE49-F238E27FC236}">
                    <a16:creationId xmlns:a16="http://schemas.microsoft.com/office/drawing/2014/main" id="{03F31E3B-A985-46FC-8562-926A526F8D09}"/>
                  </a:ext>
                </a:extLst>
              </p:cNvPr>
              <p:cNvPicPr>
                <a:picLocks noChangeAspect="1"/>
              </p:cNvPicPr>
              <p:nvPr/>
            </p:nvPicPr>
            <p:blipFill rotWithShape="1">
              <a:blip r:embed="rId38">
                <a:extLst>
                  <a:ext uri="{28A0092B-C50C-407E-A947-70E740481C1C}">
                    <a14:useLocalDpi xmlns:a14="http://schemas.microsoft.com/office/drawing/2010/main" val="0"/>
                  </a:ext>
                </a:extLst>
              </a:blip>
              <a:srcRect l="13212" t="27676" r="12301" b="27919"/>
              <a:stretch/>
            </p:blipFill>
            <p:spPr>
              <a:xfrm>
                <a:off x="10320828" y="4231207"/>
                <a:ext cx="367709" cy="219207"/>
              </a:xfrm>
              <a:prstGeom prst="rect">
                <a:avLst/>
              </a:prstGeom>
            </p:spPr>
          </p:pic>
          <p:sp>
            <p:nvSpPr>
              <p:cNvPr id="1138" name="Rectangle 1137">
                <a:extLst>
                  <a:ext uri="{FF2B5EF4-FFF2-40B4-BE49-F238E27FC236}">
                    <a16:creationId xmlns:a16="http://schemas.microsoft.com/office/drawing/2014/main" id="{3C452EDD-BC19-4D97-A0C5-ACD83DDA7C4C}"/>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1139" name="TextBox 1138">
                <a:extLst>
                  <a:ext uri="{FF2B5EF4-FFF2-40B4-BE49-F238E27FC236}">
                    <a16:creationId xmlns:a16="http://schemas.microsoft.com/office/drawing/2014/main" id="{CDD3CD94-4604-4AAF-A8DF-6BE2E0CB5000}"/>
                  </a:ext>
                </a:extLst>
              </p:cNvPr>
              <p:cNvSpPr txBox="1"/>
              <p:nvPr/>
            </p:nvSpPr>
            <p:spPr>
              <a:xfrm>
                <a:off x="10810095" y="4180916"/>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pic>
          <p:nvPicPr>
            <p:cNvPr id="1129" name="Picture 1128">
              <a:extLst>
                <a:ext uri="{FF2B5EF4-FFF2-40B4-BE49-F238E27FC236}">
                  <a16:creationId xmlns:a16="http://schemas.microsoft.com/office/drawing/2014/main" id="{2B0613AF-129A-4C67-AA9F-F291344238B1}"/>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9" name="Group 8">
            <a:extLst>
              <a:ext uri="{FF2B5EF4-FFF2-40B4-BE49-F238E27FC236}">
                <a16:creationId xmlns:a16="http://schemas.microsoft.com/office/drawing/2014/main" id="{01E7013C-6E64-4CA8-A7EE-EC364BDFAA02}"/>
              </a:ext>
            </a:extLst>
          </p:cNvPr>
          <p:cNvGrpSpPr/>
          <p:nvPr/>
        </p:nvGrpSpPr>
        <p:grpSpPr>
          <a:xfrm>
            <a:off x="6101128" y="3832588"/>
            <a:ext cx="3924005" cy="437355"/>
            <a:chOff x="6101128" y="3832588"/>
            <a:chExt cx="3924005" cy="437355"/>
          </a:xfrm>
        </p:grpSpPr>
        <p:cxnSp>
          <p:nvCxnSpPr>
            <p:cNvPr id="1102" name="Connector: Elbow 1101">
              <a:extLst>
                <a:ext uri="{FF2B5EF4-FFF2-40B4-BE49-F238E27FC236}">
                  <a16:creationId xmlns:a16="http://schemas.microsoft.com/office/drawing/2014/main" id="{75BE9D94-91BE-4E2B-8374-D03225E58394}"/>
                </a:ext>
              </a:extLst>
            </p:cNvPr>
            <p:cNvCxnSpPr>
              <a:cxnSpLocks/>
            </p:cNvCxnSpPr>
            <p:nvPr/>
          </p:nvCxnSpPr>
          <p:spPr>
            <a:xfrm>
              <a:off x="6101128" y="3832588"/>
              <a:ext cx="3924005" cy="358239"/>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5" name="Group 1124">
              <a:extLst>
                <a:ext uri="{FF2B5EF4-FFF2-40B4-BE49-F238E27FC236}">
                  <a16:creationId xmlns:a16="http://schemas.microsoft.com/office/drawing/2014/main" id="{8FD1365A-6E01-49A3-9838-3509E529110A}"/>
                </a:ext>
              </a:extLst>
            </p:cNvPr>
            <p:cNvGrpSpPr/>
            <p:nvPr/>
          </p:nvGrpSpPr>
          <p:grpSpPr>
            <a:xfrm>
              <a:off x="8177561" y="3995379"/>
              <a:ext cx="1525899" cy="274564"/>
              <a:chOff x="8177561" y="3995379"/>
              <a:chExt cx="1525899" cy="274564"/>
            </a:xfrm>
          </p:grpSpPr>
          <p:sp>
            <p:nvSpPr>
              <p:cNvPr id="1126" name="Flowchart: Alternate Process 1125">
                <a:hlinkClick r:id="rId40" tooltip="Azure Active Directory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4DBD988-BB92-491C-AE7A-F659AFAC5F11}"/>
                  </a:ext>
                </a:extLst>
              </p:cNvPr>
              <p:cNvSpPr/>
              <p:nvPr/>
            </p:nvSpPr>
            <p:spPr bwMode="auto">
              <a:xfrm>
                <a:off x="8177561" y="3995379"/>
                <a:ext cx="1525899" cy="27456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1127" name="Graphic 1126">
                <a:extLst>
                  <a:ext uri="{FF2B5EF4-FFF2-40B4-BE49-F238E27FC236}">
                    <a16:creationId xmlns:a16="http://schemas.microsoft.com/office/drawing/2014/main" id="{580440A7-6B35-4999-B958-AA40FCF868E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307386" y="4054714"/>
                <a:ext cx="183196" cy="183196"/>
              </a:xfrm>
              <a:prstGeom prst="rect">
                <a:avLst/>
              </a:prstGeom>
            </p:spPr>
          </p:pic>
        </p:grpSp>
      </p:grpSp>
      <p:grpSp>
        <p:nvGrpSpPr>
          <p:cNvPr id="14" name="Group 13">
            <a:extLst>
              <a:ext uri="{FF2B5EF4-FFF2-40B4-BE49-F238E27FC236}">
                <a16:creationId xmlns:a16="http://schemas.microsoft.com/office/drawing/2014/main" id="{98F18D2E-CC9B-49AE-9BF9-F02A8BFB30DB}"/>
              </a:ext>
            </a:extLst>
          </p:cNvPr>
          <p:cNvGrpSpPr/>
          <p:nvPr/>
        </p:nvGrpSpPr>
        <p:grpSpPr>
          <a:xfrm>
            <a:off x="6535574" y="3251682"/>
            <a:ext cx="2487263" cy="461417"/>
            <a:chOff x="6535574" y="3251682"/>
            <a:chExt cx="2487263" cy="461417"/>
          </a:xfrm>
        </p:grpSpPr>
        <p:sp>
          <p:nvSpPr>
            <p:cNvPr id="1116" name="Flowchart: Alternate Process 1115">
              <a:hlinkClick r:id="rId43" tooltip="Microsoft Cloud App Security selectively enforce access and session controls on your organization's apps. It integrates with any identity provider (IdP) to deliver these capabilities, including Azure AD for a streamlined and simpler experience. "/>
              <a:extLst>
                <a:ext uri="{FF2B5EF4-FFF2-40B4-BE49-F238E27FC236}">
                  <a16:creationId xmlns:a16="http://schemas.microsoft.com/office/drawing/2014/main" id="{F095B4A8-A170-4BB6-9BCF-85CDB51663EA}"/>
                </a:ext>
              </a:extLst>
            </p:cNvPr>
            <p:cNvSpPr/>
            <p:nvPr/>
          </p:nvSpPr>
          <p:spPr bwMode="auto">
            <a:xfrm>
              <a:off x="6535574" y="3251682"/>
              <a:ext cx="2487263" cy="461417"/>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nn-NO"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01" name="Picture 1100" descr="Icon&#10;&#10;Description automatically generated with medium confidence">
              <a:extLst>
                <a:ext uri="{FF2B5EF4-FFF2-40B4-BE49-F238E27FC236}">
                  <a16:creationId xmlns:a16="http://schemas.microsoft.com/office/drawing/2014/main" id="{5099F818-EC56-4CD3-B480-693AAD31F23F}"/>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860341" y="3371437"/>
              <a:ext cx="318314" cy="200788"/>
            </a:xfrm>
            <a:prstGeom prst="rect">
              <a:avLst/>
            </a:prstGeom>
          </p:spPr>
        </p:pic>
      </p:grpSp>
      <p:grpSp>
        <p:nvGrpSpPr>
          <p:cNvPr id="1233" name="Group 1232">
            <a:extLst>
              <a:ext uri="{FF2B5EF4-FFF2-40B4-BE49-F238E27FC236}">
                <a16:creationId xmlns:a16="http://schemas.microsoft.com/office/drawing/2014/main" id="{DA286DE6-3274-4E54-B8BD-CE8C3F169C32}"/>
              </a:ext>
            </a:extLst>
          </p:cNvPr>
          <p:cNvGrpSpPr/>
          <p:nvPr/>
        </p:nvGrpSpPr>
        <p:grpSpPr>
          <a:xfrm>
            <a:off x="4446167" y="4069215"/>
            <a:ext cx="2088045" cy="1670701"/>
            <a:chOff x="4446167" y="4069215"/>
            <a:chExt cx="2088045" cy="1670701"/>
          </a:xfrm>
        </p:grpSpPr>
        <p:cxnSp>
          <p:nvCxnSpPr>
            <p:cNvPr id="1234" name="Straight Connector 25">
              <a:extLst>
                <a:ext uri="{FF2B5EF4-FFF2-40B4-BE49-F238E27FC236}">
                  <a16:creationId xmlns:a16="http://schemas.microsoft.com/office/drawing/2014/main" id="{3A0294C3-ED08-4558-B289-013FA5673A39}"/>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35" name="Rectangle 1234">
              <a:hlinkClick r:id="rId45" tooltip="Azure Active Directory (Azure AD) self-service password reset (SSPR) gives users the ability to change or reset their password, with no administrator or help desk involvement. "/>
              <a:extLst>
                <a:ext uri="{FF2B5EF4-FFF2-40B4-BE49-F238E27FC236}">
                  <a16:creationId xmlns:a16="http://schemas.microsoft.com/office/drawing/2014/main" id="{6AA138A3-DEE1-4AFA-9BFE-30A507F803F0}"/>
                </a:ext>
              </a:extLst>
            </p:cNvPr>
            <p:cNvSpPr/>
            <p:nvPr/>
          </p:nvSpPr>
          <p:spPr>
            <a:xfrm>
              <a:off x="4883203" y="5200605"/>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grpSp>
          <p:nvGrpSpPr>
            <p:cNvPr id="1236" name="Group 1235">
              <a:extLst>
                <a:ext uri="{FF2B5EF4-FFF2-40B4-BE49-F238E27FC236}">
                  <a16:creationId xmlns:a16="http://schemas.microsoft.com/office/drawing/2014/main" id="{718FC8A4-7D22-4E72-8EDA-1AA0FBB6EAFD}"/>
                </a:ext>
              </a:extLst>
            </p:cNvPr>
            <p:cNvGrpSpPr/>
            <p:nvPr/>
          </p:nvGrpSpPr>
          <p:grpSpPr>
            <a:xfrm>
              <a:off x="4446167" y="4698585"/>
              <a:ext cx="1899343" cy="377976"/>
              <a:chOff x="5060293" y="1254791"/>
              <a:chExt cx="1899343" cy="377976"/>
            </a:xfrm>
          </p:grpSpPr>
          <p:sp>
            <p:nvSpPr>
              <p:cNvPr id="1238" name="Speech Bubble: Rectangle with Corners Rounded 1237">
                <a:extLst>
                  <a:ext uri="{FF2B5EF4-FFF2-40B4-BE49-F238E27FC236}">
                    <a16:creationId xmlns:a16="http://schemas.microsoft.com/office/drawing/2014/main" id="{E7AD1660-A882-44EF-B270-4306C45A9036}"/>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1239" name="Graphic 1238" descr="Chat bubble">
                <a:extLst>
                  <a:ext uri="{FF2B5EF4-FFF2-40B4-BE49-F238E27FC236}">
                    <a16:creationId xmlns:a16="http://schemas.microsoft.com/office/drawing/2014/main" id="{2A9AB835-BE6F-49DA-A8C7-52A70FE147C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09698" y="1332292"/>
                <a:ext cx="244878" cy="244878"/>
              </a:xfrm>
              <a:prstGeom prst="rect">
                <a:avLst/>
              </a:prstGeom>
            </p:spPr>
          </p:pic>
        </p:grpSp>
        <p:pic>
          <p:nvPicPr>
            <p:cNvPr id="1237" name="Graphic 1236">
              <a:extLst>
                <a:ext uri="{FF2B5EF4-FFF2-40B4-BE49-F238E27FC236}">
                  <a16:creationId xmlns:a16="http://schemas.microsoft.com/office/drawing/2014/main" id="{AF7F1D6A-A604-4D46-A0D5-6772F012FD7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32865" y="5252016"/>
              <a:ext cx="257470" cy="257470"/>
            </a:xfrm>
            <a:prstGeom prst="rect">
              <a:avLst/>
            </a:prstGeom>
          </p:spPr>
        </p:pic>
      </p:grpSp>
      <p:grpSp>
        <p:nvGrpSpPr>
          <p:cNvPr id="1241" name="Group 1240">
            <a:extLst>
              <a:ext uri="{FF2B5EF4-FFF2-40B4-BE49-F238E27FC236}">
                <a16:creationId xmlns:a16="http://schemas.microsoft.com/office/drawing/2014/main" id="{17FC7BC2-DA16-4459-9BFB-C6D20B075392}"/>
              </a:ext>
            </a:extLst>
          </p:cNvPr>
          <p:cNvGrpSpPr/>
          <p:nvPr/>
        </p:nvGrpSpPr>
        <p:grpSpPr>
          <a:xfrm>
            <a:off x="4790753" y="6217536"/>
            <a:ext cx="2681767" cy="419516"/>
            <a:chOff x="4812409" y="5847588"/>
            <a:chExt cx="4091724" cy="640080"/>
          </a:xfrm>
        </p:grpSpPr>
        <p:sp>
          <p:nvSpPr>
            <p:cNvPr id="1242" name="TextBox 1241">
              <a:extLst>
                <a:ext uri="{FF2B5EF4-FFF2-40B4-BE49-F238E27FC236}">
                  <a16:creationId xmlns:a16="http://schemas.microsoft.com/office/drawing/2014/main" id="{5492C46E-8F0C-48B9-96D8-5236EFA37633}"/>
                </a:ext>
              </a:extLst>
            </p:cNvPr>
            <p:cNvSpPr txBox="1"/>
            <p:nvPr/>
          </p:nvSpPr>
          <p:spPr>
            <a:xfrm>
              <a:off x="5392811" y="5921407"/>
              <a:ext cx="3511322"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1243" name="Group 1242">
              <a:extLst>
                <a:ext uri="{FF2B5EF4-FFF2-40B4-BE49-F238E27FC236}">
                  <a16:creationId xmlns:a16="http://schemas.microsoft.com/office/drawing/2014/main" id="{E87277DA-EE80-41CD-AE7B-76AFD25D7D9C}"/>
                </a:ext>
              </a:extLst>
            </p:cNvPr>
            <p:cNvGrpSpPr/>
            <p:nvPr/>
          </p:nvGrpSpPr>
          <p:grpSpPr>
            <a:xfrm>
              <a:off x="4812409" y="5847588"/>
              <a:ext cx="640080" cy="640080"/>
              <a:chOff x="4890881" y="5418443"/>
              <a:chExt cx="812414" cy="812410"/>
            </a:xfrm>
          </p:grpSpPr>
          <p:sp>
            <p:nvSpPr>
              <p:cNvPr id="1244" name="Oval 1243">
                <a:extLst>
                  <a:ext uri="{FF2B5EF4-FFF2-40B4-BE49-F238E27FC236}">
                    <a16:creationId xmlns:a16="http://schemas.microsoft.com/office/drawing/2014/main" id="{037B4B2B-73DB-4109-8270-65E1EE133636}"/>
                  </a:ext>
                </a:extLst>
              </p:cNvPr>
              <p:cNvSpPr/>
              <p:nvPr/>
            </p:nvSpPr>
            <p:spPr bwMode="auto">
              <a:xfrm>
                <a:off x="4890881" y="5418443"/>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45" name="Group 1244">
                <a:extLst>
                  <a:ext uri="{FF2B5EF4-FFF2-40B4-BE49-F238E27FC236}">
                    <a16:creationId xmlns:a16="http://schemas.microsoft.com/office/drawing/2014/main" id="{CAA27454-7F43-46C6-9E72-E581AF18803B}"/>
                  </a:ext>
                </a:extLst>
              </p:cNvPr>
              <p:cNvGrpSpPr/>
              <p:nvPr/>
            </p:nvGrpSpPr>
            <p:grpSpPr>
              <a:xfrm>
                <a:off x="5139021" y="5615746"/>
                <a:ext cx="316134" cy="417805"/>
                <a:chOff x="4691309" y="3200453"/>
                <a:chExt cx="768039" cy="1015047"/>
              </a:xfrm>
            </p:grpSpPr>
            <p:sp>
              <p:nvSpPr>
                <p:cNvPr id="1246" name="Freeform 209">
                  <a:extLst>
                    <a:ext uri="{FF2B5EF4-FFF2-40B4-BE49-F238E27FC236}">
                      <a16:creationId xmlns:a16="http://schemas.microsoft.com/office/drawing/2014/main" id="{BB026386-9106-4FE0-84A8-7BE70DF6DB73}"/>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247" name="Freeform 210">
                  <a:extLst>
                    <a:ext uri="{FF2B5EF4-FFF2-40B4-BE49-F238E27FC236}">
                      <a16:creationId xmlns:a16="http://schemas.microsoft.com/office/drawing/2014/main" id="{88DC394D-D86F-4B6A-A765-36AC8DD2A01A}"/>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248" name="Group 1247">
            <a:extLst>
              <a:ext uri="{FF2B5EF4-FFF2-40B4-BE49-F238E27FC236}">
                <a16:creationId xmlns:a16="http://schemas.microsoft.com/office/drawing/2014/main" id="{4AB6A35C-2C84-4DD0-A60A-EB7D7F34EAC2}"/>
              </a:ext>
            </a:extLst>
          </p:cNvPr>
          <p:cNvGrpSpPr/>
          <p:nvPr/>
        </p:nvGrpSpPr>
        <p:grpSpPr>
          <a:xfrm>
            <a:off x="842934" y="6217536"/>
            <a:ext cx="2671496" cy="419516"/>
            <a:chOff x="846655" y="5847588"/>
            <a:chExt cx="4076053" cy="640080"/>
          </a:xfrm>
        </p:grpSpPr>
        <p:sp>
          <p:nvSpPr>
            <p:cNvPr id="1249" name="TextBox 1248">
              <a:extLst>
                <a:ext uri="{FF2B5EF4-FFF2-40B4-BE49-F238E27FC236}">
                  <a16:creationId xmlns:a16="http://schemas.microsoft.com/office/drawing/2014/main" id="{CF759800-A405-4B64-A03D-A3F43A0C7A53}"/>
                </a:ext>
              </a:extLst>
            </p:cNvPr>
            <p:cNvSpPr txBox="1"/>
            <p:nvPr/>
          </p:nvSpPr>
          <p:spPr>
            <a:xfrm>
              <a:off x="1424743" y="5921407"/>
              <a:ext cx="3497965"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1250" name="Group 1249">
              <a:extLst>
                <a:ext uri="{FF2B5EF4-FFF2-40B4-BE49-F238E27FC236}">
                  <a16:creationId xmlns:a16="http://schemas.microsoft.com/office/drawing/2014/main" id="{376B9B8C-D71A-4925-95B3-5BC4E8714A7D}"/>
                </a:ext>
              </a:extLst>
            </p:cNvPr>
            <p:cNvGrpSpPr/>
            <p:nvPr/>
          </p:nvGrpSpPr>
          <p:grpSpPr>
            <a:xfrm>
              <a:off x="846655" y="5847588"/>
              <a:ext cx="640080" cy="640080"/>
              <a:chOff x="529858" y="5558104"/>
              <a:chExt cx="812414" cy="812410"/>
            </a:xfrm>
          </p:grpSpPr>
          <p:sp>
            <p:nvSpPr>
              <p:cNvPr id="1251" name="Oval 1250">
                <a:extLst>
                  <a:ext uri="{FF2B5EF4-FFF2-40B4-BE49-F238E27FC236}">
                    <a16:creationId xmlns:a16="http://schemas.microsoft.com/office/drawing/2014/main" id="{9B8B2AE9-85CB-4693-8521-106F579673ED}"/>
                  </a:ext>
                </a:extLst>
              </p:cNvPr>
              <p:cNvSpPr/>
              <p:nvPr/>
            </p:nvSpPr>
            <p:spPr bwMode="auto">
              <a:xfrm>
                <a:off x="529858" y="5558104"/>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52" name="Group 1251">
                <a:extLst>
                  <a:ext uri="{FF2B5EF4-FFF2-40B4-BE49-F238E27FC236}">
                    <a16:creationId xmlns:a16="http://schemas.microsoft.com/office/drawing/2014/main" id="{A4C9EA58-10D5-4EFF-B297-0D73C0EED22C}"/>
                  </a:ext>
                </a:extLst>
              </p:cNvPr>
              <p:cNvGrpSpPr/>
              <p:nvPr/>
            </p:nvGrpSpPr>
            <p:grpSpPr>
              <a:xfrm>
                <a:off x="673870" y="5746604"/>
                <a:ext cx="524389" cy="369332"/>
                <a:chOff x="1569824" y="2493431"/>
                <a:chExt cx="1534468" cy="1080738"/>
              </a:xfrm>
            </p:grpSpPr>
            <p:sp>
              <p:nvSpPr>
                <p:cNvPr id="1253" name="Freeform: Shape 1252">
                  <a:extLst>
                    <a:ext uri="{FF2B5EF4-FFF2-40B4-BE49-F238E27FC236}">
                      <a16:creationId xmlns:a16="http://schemas.microsoft.com/office/drawing/2014/main" id="{244F533C-2AAF-4319-A901-DCEC4A3264E7}"/>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4" name="Freeform: Shape 1253">
                  <a:extLst>
                    <a:ext uri="{FF2B5EF4-FFF2-40B4-BE49-F238E27FC236}">
                      <a16:creationId xmlns:a16="http://schemas.microsoft.com/office/drawing/2014/main" id="{4F17CDE2-DFFC-4820-8EF5-AFF4F6B29EA8}"/>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5" name="Freeform: Shape 1254">
                  <a:extLst>
                    <a:ext uri="{FF2B5EF4-FFF2-40B4-BE49-F238E27FC236}">
                      <a16:creationId xmlns:a16="http://schemas.microsoft.com/office/drawing/2014/main" id="{84207FE2-31A0-49EC-BFA5-A06CFC1CE34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256" name="Group 1255">
            <a:extLst>
              <a:ext uri="{FF2B5EF4-FFF2-40B4-BE49-F238E27FC236}">
                <a16:creationId xmlns:a16="http://schemas.microsoft.com/office/drawing/2014/main" id="{839CE579-4B0A-4495-8561-67D365B4463D}"/>
              </a:ext>
            </a:extLst>
          </p:cNvPr>
          <p:cNvGrpSpPr/>
          <p:nvPr/>
        </p:nvGrpSpPr>
        <p:grpSpPr>
          <a:xfrm>
            <a:off x="5566687" y="430239"/>
            <a:ext cx="4065165" cy="640080"/>
            <a:chOff x="5945505" y="313749"/>
            <a:chExt cx="4065165" cy="640080"/>
          </a:xfrm>
        </p:grpSpPr>
        <p:sp>
          <p:nvSpPr>
            <p:cNvPr id="1257" name="Rectangle 1256">
              <a:extLst>
                <a:ext uri="{FF2B5EF4-FFF2-40B4-BE49-F238E27FC236}">
                  <a16:creationId xmlns:a16="http://schemas.microsoft.com/office/drawing/2014/main" id="{42015A83-AA67-4D01-878C-6BB7602BFE54}"/>
                </a:ext>
              </a:extLst>
            </p:cNvPr>
            <p:cNvSpPr/>
            <p:nvPr/>
          </p:nvSpPr>
          <p:spPr bwMode="auto">
            <a:xfrm>
              <a:off x="5945505" y="313749"/>
              <a:ext cx="4065165" cy="640080"/>
            </a:xfrm>
            <a:prstGeom prst="rect">
              <a:avLst/>
            </a:prstGeom>
            <a:solidFill>
              <a:schemeClr val="bg1"/>
            </a:solidFill>
            <a:ln w="19050">
              <a:noFill/>
              <a:headEnd type="none" w="med" len="med"/>
              <a:tailEnd type="none" w="med" len="med"/>
            </a:ln>
            <a:effectLst>
              <a:outerShdw blurRad="1905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1258" name="Straight Connector 1257">
              <a:extLst>
                <a:ext uri="{FF2B5EF4-FFF2-40B4-BE49-F238E27FC236}">
                  <a16:creationId xmlns:a16="http://schemas.microsoft.com/office/drawing/2014/main" id="{65491D0D-A63E-42DB-8D34-174D7E788AC0}"/>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779BDFA5-F9AF-4C63-97E0-34C4803F13B2}"/>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0" name="TextBox 1259">
              <a:extLst>
                <a:ext uri="{FF2B5EF4-FFF2-40B4-BE49-F238E27FC236}">
                  <a16:creationId xmlns:a16="http://schemas.microsoft.com/office/drawing/2014/main" id="{4E1124DC-E88A-4D5F-8024-7ECA5E6A45DD}"/>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1261" name="TextBox 1260">
              <a:extLst>
                <a:ext uri="{FF2B5EF4-FFF2-40B4-BE49-F238E27FC236}">
                  <a16:creationId xmlns:a16="http://schemas.microsoft.com/office/drawing/2014/main" id="{2DAFDB7F-CA65-4CDB-A9E6-707929F1AF6D}"/>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1262" name="TextBox 1261">
              <a:extLst>
                <a:ext uri="{FF2B5EF4-FFF2-40B4-BE49-F238E27FC236}">
                  <a16:creationId xmlns:a16="http://schemas.microsoft.com/office/drawing/2014/main" id="{2197D1ED-B022-41A2-B0AF-6BE803EE3C45}"/>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1263" name="Graphic 1262" descr="Chat bubble">
              <a:extLst>
                <a:ext uri="{FF2B5EF4-FFF2-40B4-BE49-F238E27FC236}">
                  <a16:creationId xmlns:a16="http://schemas.microsoft.com/office/drawing/2014/main" id="{87D3DE2C-E21A-478F-817A-A22BD3864F7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421865" y="631861"/>
              <a:ext cx="244878" cy="244878"/>
            </a:xfrm>
            <a:prstGeom prst="rect">
              <a:avLst/>
            </a:prstGeom>
          </p:spPr>
        </p:pic>
        <p:cxnSp>
          <p:nvCxnSpPr>
            <p:cNvPr id="1264" name="Straight Connector 1263">
              <a:extLst>
                <a:ext uri="{FF2B5EF4-FFF2-40B4-BE49-F238E27FC236}">
                  <a16:creationId xmlns:a16="http://schemas.microsoft.com/office/drawing/2014/main" id="{81DF01E7-EEAA-4E57-AB07-14A7E288A127}"/>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5" name="TextBox 1264">
              <a:extLst>
                <a:ext uri="{FF2B5EF4-FFF2-40B4-BE49-F238E27FC236}">
                  <a16:creationId xmlns:a16="http://schemas.microsoft.com/office/drawing/2014/main" id="{E8497729-7625-4566-A18E-C1A935266DB7}"/>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sp>
        <p:nvSpPr>
          <p:cNvPr id="1266" name="TextBox 1265">
            <a:extLst>
              <a:ext uri="{FF2B5EF4-FFF2-40B4-BE49-F238E27FC236}">
                <a16:creationId xmlns:a16="http://schemas.microsoft.com/office/drawing/2014/main" id="{BDB5C601-62DB-45C6-8577-E9307E11E5D8}"/>
              </a:ext>
            </a:extLst>
          </p:cNvPr>
          <p:cNvSpPr txBox="1"/>
          <p:nvPr/>
        </p:nvSpPr>
        <p:spPr>
          <a:xfrm rot="16200000">
            <a:off x="-120802" y="5141832"/>
            <a:ext cx="130426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1267" name="TextBox 1266">
            <a:extLst>
              <a:ext uri="{FF2B5EF4-FFF2-40B4-BE49-F238E27FC236}">
                <a16:creationId xmlns:a16="http://schemas.microsoft.com/office/drawing/2014/main" id="{9D8F8025-65B7-4AB5-BEC0-78B040A70EC1}"/>
              </a:ext>
            </a:extLst>
          </p:cNvPr>
          <p:cNvSpPr txBox="1"/>
          <p:nvPr/>
        </p:nvSpPr>
        <p:spPr>
          <a:xfrm rot="16200000">
            <a:off x="21403" y="2467089"/>
            <a:ext cx="1041375"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1268" name="Group 4">
            <a:extLst>
              <a:ext uri="{FF2B5EF4-FFF2-40B4-BE49-F238E27FC236}">
                <a16:creationId xmlns:a16="http://schemas.microsoft.com/office/drawing/2014/main" id="{50457ED0-FEE9-40D8-B85E-13D6DEB8FFED}"/>
              </a:ext>
            </a:extLst>
          </p:cNvPr>
          <p:cNvGrpSpPr>
            <a:grpSpLocks noChangeAspect="1"/>
          </p:cNvGrpSpPr>
          <p:nvPr/>
        </p:nvGrpSpPr>
        <p:grpSpPr bwMode="auto">
          <a:xfrm>
            <a:off x="315078" y="3648438"/>
            <a:ext cx="454025" cy="454025"/>
            <a:chOff x="380" y="3325"/>
            <a:chExt cx="286" cy="286"/>
          </a:xfrm>
          <a:solidFill>
            <a:schemeClr val="accent2"/>
          </a:solidFill>
        </p:grpSpPr>
        <p:sp>
          <p:nvSpPr>
            <p:cNvPr id="1269" name="Freeform 5">
              <a:extLst>
                <a:ext uri="{FF2B5EF4-FFF2-40B4-BE49-F238E27FC236}">
                  <a16:creationId xmlns:a16="http://schemas.microsoft.com/office/drawing/2014/main" id="{597BC0C9-AC1B-4AEB-83D3-AB6BA50ECEB5}"/>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0" name="Oval 6">
              <a:extLst>
                <a:ext uri="{FF2B5EF4-FFF2-40B4-BE49-F238E27FC236}">
                  <a16:creationId xmlns:a16="http://schemas.microsoft.com/office/drawing/2014/main" id="{19AC7738-0B70-4A66-84B2-E093A670BA52}"/>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1" name="Oval 7">
              <a:extLst>
                <a:ext uri="{FF2B5EF4-FFF2-40B4-BE49-F238E27FC236}">
                  <a16:creationId xmlns:a16="http://schemas.microsoft.com/office/drawing/2014/main" id="{9A913AC7-9003-4635-AFB9-065BA28C10B5}"/>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Oval 8">
              <a:extLst>
                <a:ext uri="{FF2B5EF4-FFF2-40B4-BE49-F238E27FC236}">
                  <a16:creationId xmlns:a16="http://schemas.microsoft.com/office/drawing/2014/main" id="{0EF52C5D-7365-46B1-9746-6BB7B26B9B32}"/>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Oval 9">
              <a:extLst>
                <a:ext uri="{FF2B5EF4-FFF2-40B4-BE49-F238E27FC236}">
                  <a16:creationId xmlns:a16="http://schemas.microsoft.com/office/drawing/2014/main" id="{E53A7F6B-1686-4BAA-9694-3E40B53F21BC}"/>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Oval 10">
              <a:extLst>
                <a:ext uri="{FF2B5EF4-FFF2-40B4-BE49-F238E27FC236}">
                  <a16:creationId xmlns:a16="http://schemas.microsoft.com/office/drawing/2014/main" id="{227D2176-F27F-4D3A-BA05-9549A8A91F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5" name="Oval 11">
              <a:extLst>
                <a:ext uri="{FF2B5EF4-FFF2-40B4-BE49-F238E27FC236}">
                  <a16:creationId xmlns:a16="http://schemas.microsoft.com/office/drawing/2014/main" id="{DCB949F2-81AB-4C00-AE39-4E592A0C8A4B}"/>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6" name="Oval 12">
              <a:extLst>
                <a:ext uri="{FF2B5EF4-FFF2-40B4-BE49-F238E27FC236}">
                  <a16:creationId xmlns:a16="http://schemas.microsoft.com/office/drawing/2014/main" id="{D6346F3D-2E54-4381-ACD9-3B26E52803C2}"/>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77" name="Straight Connector 1276">
            <a:extLst>
              <a:ext uri="{FF2B5EF4-FFF2-40B4-BE49-F238E27FC236}">
                <a16:creationId xmlns:a16="http://schemas.microsoft.com/office/drawing/2014/main" id="{6F2A538A-100C-444F-B3BB-F8CCEC825B10}"/>
              </a:ext>
            </a:extLst>
          </p:cNvPr>
          <p:cNvCxnSpPr>
            <a:cxnSpLocks/>
          </p:cNvCxnSpPr>
          <p:nvPr/>
        </p:nvCxnSpPr>
        <p:spPr>
          <a:xfrm>
            <a:off x="378987" y="6136024"/>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DEF11396-8EB4-451E-8115-4DB737725EE8}"/>
              </a:ext>
            </a:extLst>
          </p:cNvPr>
          <p:cNvCxnSpPr>
            <a:cxnSpLocks/>
          </p:cNvCxnSpPr>
          <p:nvPr/>
        </p:nvCxnSpPr>
        <p:spPr>
          <a:xfrm>
            <a:off x="4313739" y="6136024"/>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Arrow Connector 1279">
            <a:extLst>
              <a:ext uri="{FF2B5EF4-FFF2-40B4-BE49-F238E27FC236}">
                <a16:creationId xmlns:a16="http://schemas.microsoft.com/office/drawing/2014/main" id="{BC4B9FDC-175D-45A1-A93C-2DEA5D4F14D3}"/>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281" name="Group 1280">
            <a:extLst>
              <a:ext uri="{FF2B5EF4-FFF2-40B4-BE49-F238E27FC236}">
                <a16:creationId xmlns:a16="http://schemas.microsoft.com/office/drawing/2014/main" id="{8939789A-DA2B-469F-B8B0-D7E4DBE5251E}"/>
              </a:ext>
            </a:extLst>
          </p:cNvPr>
          <p:cNvGrpSpPr/>
          <p:nvPr/>
        </p:nvGrpSpPr>
        <p:grpSpPr>
          <a:xfrm>
            <a:off x="2338232" y="2728041"/>
            <a:ext cx="2560320" cy="490009"/>
            <a:chOff x="2338232" y="2728041"/>
            <a:chExt cx="2560320" cy="490009"/>
          </a:xfrm>
        </p:grpSpPr>
        <p:cxnSp>
          <p:nvCxnSpPr>
            <p:cNvPr id="1282" name="Straight Connector 25">
              <a:extLst>
                <a:ext uri="{FF2B5EF4-FFF2-40B4-BE49-F238E27FC236}">
                  <a16:creationId xmlns:a16="http://schemas.microsoft.com/office/drawing/2014/main" id="{01BB3608-917B-425A-B1DB-EEBE6E5A5C36}"/>
                </a:ext>
              </a:extLst>
            </p:cNvPr>
            <p:cNvCxnSpPr>
              <a:cxnSpLocks/>
            </p:cNvCxnSpPr>
            <p:nvPr/>
          </p:nvCxnSpPr>
          <p:spPr>
            <a:xfrm rot="10800000" flipV="1">
              <a:off x="2338232" y="3035170"/>
              <a:ext cx="2560320"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3" name="Speech Bubble: Rectangle with Corners Rounded 1282">
              <a:extLst>
                <a:ext uri="{FF2B5EF4-FFF2-40B4-BE49-F238E27FC236}">
                  <a16:creationId xmlns:a16="http://schemas.microsoft.com/office/drawing/2014/main" id="{29C5B947-9348-4FA0-A96B-B62B2DD1C27B}"/>
                </a:ext>
              </a:extLst>
            </p:cNvPr>
            <p:cNvSpPr/>
            <p:nvPr/>
          </p:nvSpPr>
          <p:spPr bwMode="auto">
            <a:xfrm>
              <a:off x="2404660" y="2757514"/>
              <a:ext cx="1333008" cy="327454"/>
            </a:xfrm>
            <a:prstGeom prst="wedgeRoundRectCallout">
              <a:avLst>
                <a:gd name="adj1" fmla="val 54698"/>
                <a:gd name="adj2" fmla="val 34488"/>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84" name="Graphic 1283" descr="Chat bubble">
              <a:extLst>
                <a:ext uri="{FF2B5EF4-FFF2-40B4-BE49-F238E27FC236}">
                  <a16:creationId xmlns:a16="http://schemas.microsoft.com/office/drawing/2014/main" id="{AA5AEBE8-89EF-4D44-B4A5-DCEBEB291C1D}"/>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421893" y="2803114"/>
              <a:ext cx="244878" cy="244878"/>
            </a:xfrm>
            <a:prstGeom prst="rect">
              <a:avLst/>
            </a:prstGeom>
          </p:spPr>
        </p:pic>
        <p:sp>
          <p:nvSpPr>
            <p:cNvPr id="1285" name="Rectangle 1284">
              <a:extLst>
                <a:ext uri="{FF2B5EF4-FFF2-40B4-BE49-F238E27FC236}">
                  <a16:creationId xmlns:a16="http://schemas.microsoft.com/office/drawing/2014/main" id="{F44BED09-3C65-4C0F-AD29-642743C521BA}"/>
                </a:ext>
              </a:extLst>
            </p:cNvPr>
            <p:cNvSpPr/>
            <p:nvPr/>
          </p:nvSpPr>
          <p:spPr>
            <a:xfrm>
              <a:off x="2607606" y="2728041"/>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86" name="Group 1285">
            <a:extLst>
              <a:ext uri="{FF2B5EF4-FFF2-40B4-BE49-F238E27FC236}">
                <a16:creationId xmlns:a16="http://schemas.microsoft.com/office/drawing/2014/main" id="{047857F7-A937-4944-9B4B-7635F6FA25B5}"/>
              </a:ext>
            </a:extLst>
          </p:cNvPr>
          <p:cNvGrpSpPr/>
          <p:nvPr/>
        </p:nvGrpSpPr>
        <p:grpSpPr>
          <a:xfrm>
            <a:off x="4580772" y="1284677"/>
            <a:ext cx="2505767" cy="1244083"/>
            <a:chOff x="4580772" y="1284677"/>
            <a:chExt cx="2505767" cy="1244083"/>
          </a:xfrm>
        </p:grpSpPr>
        <p:grpSp>
          <p:nvGrpSpPr>
            <p:cNvPr id="1287" name="Group 1286">
              <a:extLst>
                <a:ext uri="{FF2B5EF4-FFF2-40B4-BE49-F238E27FC236}">
                  <a16:creationId xmlns:a16="http://schemas.microsoft.com/office/drawing/2014/main" id="{ABF8C1ED-00A2-4805-B65E-CD5720F3B9A0}"/>
                </a:ext>
              </a:extLst>
            </p:cNvPr>
            <p:cNvGrpSpPr/>
            <p:nvPr/>
          </p:nvGrpSpPr>
          <p:grpSpPr>
            <a:xfrm>
              <a:off x="4580772" y="1284677"/>
              <a:ext cx="2214040" cy="1244083"/>
              <a:chOff x="4580772" y="1284677"/>
              <a:chExt cx="2214040" cy="1244083"/>
            </a:xfrm>
          </p:grpSpPr>
          <p:grpSp>
            <p:nvGrpSpPr>
              <p:cNvPr id="1290" name="Group 1289">
                <a:extLst>
                  <a:ext uri="{FF2B5EF4-FFF2-40B4-BE49-F238E27FC236}">
                    <a16:creationId xmlns:a16="http://schemas.microsoft.com/office/drawing/2014/main" id="{D3DEA29A-83C3-422C-BD75-28BDCADD9007}"/>
                  </a:ext>
                </a:extLst>
              </p:cNvPr>
              <p:cNvGrpSpPr/>
              <p:nvPr/>
            </p:nvGrpSpPr>
            <p:grpSpPr>
              <a:xfrm>
                <a:off x="4580772" y="1284677"/>
                <a:ext cx="2214040" cy="760970"/>
                <a:chOff x="4532928" y="4630046"/>
                <a:chExt cx="2214040" cy="760970"/>
              </a:xfrm>
            </p:grpSpPr>
            <p:sp>
              <p:nvSpPr>
                <p:cNvPr id="1292" name="Rectangle 1291">
                  <a:hlinkClick r:id="rId49" tooltip="Continuous Access Evaluation (CAE) provides timely response to policy violations or security issues for applications that support it "/>
                  <a:extLst>
                    <a:ext uri="{FF2B5EF4-FFF2-40B4-BE49-F238E27FC236}">
                      <a16:creationId xmlns:a16="http://schemas.microsoft.com/office/drawing/2014/main" id="{D6676DA2-BF3C-492B-8486-3F416FDD5D09}"/>
                    </a:ext>
                  </a:extLst>
                </p:cNvPr>
                <p:cNvSpPr/>
                <p:nvPr/>
              </p:nvSpPr>
              <p:spPr bwMode="auto">
                <a:xfrm>
                  <a:off x="4532928" y="4630046"/>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 Token Refresh</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security posture</a:t>
                  </a:r>
                </a:p>
              </p:txBody>
            </p:sp>
            <p:pic>
              <p:nvPicPr>
                <p:cNvPr id="1293" name="Graphic 1292" descr="Arrow circle">
                  <a:extLst>
                    <a:ext uri="{FF2B5EF4-FFF2-40B4-BE49-F238E27FC236}">
                      <a16:creationId xmlns:a16="http://schemas.microsoft.com/office/drawing/2014/main" id="{4613EEC7-654A-4B29-BB10-51B4FC6E623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37237" y="5092807"/>
                  <a:ext cx="261659" cy="261659"/>
                </a:xfrm>
                <a:prstGeom prst="rect">
                  <a:avLst/>
                </a:prstGeom>
              </p:spPr>
            </p:pic>
            <p:pic>
              <p:nvPicPr>
                <p:cNvPr id="1294" name="Graphic 1293" descr="Line arrow: Slight curve">
                  <a:extLst>
                    <a:ext uri="{FF2B5EF4-FFF2-40B4-BE49-F238E27FC236}">
                      <a16:creationId xmlns:a16="http://schemas.microsoft.com/office/drawing/2014/main" id="{8409666C-02F9-4216-ABA9-B907F3A7DF2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675833" y="4919216"/>
                  <a:ext cx="181356" cy="181356"/>
                </a:xfrm>
                <a:prstGeom prst="rect">
                  <a:avLst/>
                </a:prstGeom>
              </p:spPr>
            </p:pic>
          </p:grpSp>
          <p:cxnSp>
            <p:nvCxnSpPr>
              <p:cNvPr id="1291" name="Connector: Elbow 1290">
                <a:extLst>
                  <a:ext uri="{FF2B5EF4-FFF2-40B4-BE49-F238E27FC236}">
                    <a16:creationId xmlns:a16="http://schemas.microsoft.com/office/drawing/2014/main" id="{190E16DC-C781-4CD0-9E77-DBF2E5E8AD11}"/>
                  </a:ext>
                </a:extLst>
              </p:cNvPr>
              <p:cNvCxnSpPr>
                <a:cxnSpLocks/>
              </p:cNvCxnSpPr>
              <p:nvPr/>
            </p:nvCxnSpPr>
            <p:spPr>
              <a:xfrm flipH="1">
                <a:off x="5576867" y="2281872"/>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88" name="Freeform 124">
              <a:extLst>
                <a:ext uri="{FF2B5EF4-FFF2-40B4-BE49-F238E27FC236}">
                  <a16:creationId xmlns:a16="http://schemas.microsoft.com/office/drawing/2014/main" id="{B6B61564-697B-4415-A77F-E547F10F503E}"/>
                </a:ext>
              </a:extLst>
            </p:cNvPr>
            <p:cNvSpPr>
              <a:spLocks noEditPoints="1"/>
            </p:cNvSpPr>
            <p:nvPr/>
          </p:nvSpPr>
          <p:spPr bwMode="auto">
            <a:xfrm>
              <a:off x="5937307" y="2151742"/>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89" name="Rectangle 1288">
              <a:extLst>
                <a:ext uri="{FF2B5EF4-FFF2-40B4-BE49-F238E27FC236}">
                  <a16:creationId xmlns:a16="http://schemas.microsoft.com/office/drawing/2014/main" id="{2AEB9135-B2F1-4DF1-B62A-45E4A880C32F}"/>
                </a:ext>
              </a:extLst>
            </p:cNvPr>
            <p:cNvSpPr/>
            <p:nvPr/>
          </p:nvSpPr>
          <p:spPr>
            <a:xfrm>
              <a:off x="6165870" y="2137981"/>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
        <p:nvSpPr>
          <p:cNvPr id="1417" name="Rectangle 1416">
            <a:extLst>
              <a:ext uri="{FF2B5EF4-FFF2-40B4-BE49-F238E27FC236}">
                <a16:creationId xmlns:a16="http://schemas.microsoft.com/office/drawing/2014/main" id="{6F95D2BC-A38B-45C4-B088-877233F613DF}"/>
              </a:ext>
            </a:extLst>
          </p:cNvPr>
          <p:cNvSpPr/>
          <p:nvPr/>
        </p:nvSpPr>
        <p:spPr>
          <a:xfrm>
            <a:off x="588263" y="988008"/>
            <a:ext cx="2982163" cy="338554"/>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sp>
        <p:nvSpPr>
          <p:cNvPr id="1418" name="TextBox 1417">
            <a:extLst>
              <a:ext uri="{FF2B5EF4-FFF2-40B4-BE49-F238E27FC236}">
                <a16:creationId xmlns:a16="http://schemas.microsoft.com/office/drawing/2014/main" id="{1612975F-0035-4D7E-AAA1-59F286CBBBF5}"/>
              </a:ext>
            </a:extLst>
          </p:cNvPr>
          <p:cNvSpPr txBox="1"/>
          <p:nvPr/>
        </p:nvSpPr>
        <p:spPr>
          <a:xfrm>
            <a:off x="10055311" y="867186"/>
            <a:ext cx="1990778"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54"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452" name="Picture 1451">
            <a:extLst>
              <a:ext uri="{FF2B5EF4-FFF2-40B4-BE49-F238E27FC236}">
                <a16:creationId xmlns:a16="http://schemas.microsoft.com/office/drawing/2014/main" id="{EDDD7F74-2771-40AA-A3A2-A1380E14F0EA}"/>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bwMode="invGray">
          <a:xfrm>
            <a:off x="10055311" y="492073"/>
            <a:ext cx="1038388" cy="222436"/>
          </a:xfrm>
          <a:prstGeom prst="rect">
            <a:avLst/>
          </a:prstGeom>
        </p:spPr>
      </p:pic>
      <p:grpSp>
        <p:nvGrpSpPr>
          <p:cNvPr id="1453" name="Group 1452">
            <a:extLst>
              <a:ext uri="{FF2B5EF4-FFF2-40B4-BE49-F238E27FC236}">
                <a16:creationId xmlns:a16="http://schemas.microsoft.com/office/drawing/2014/main" id="{CA24F7E6-5DF8-47A8-A39C-69AC5C3866D5}"/>
              </a:ext>
            </a:extLst>
          </p:cNvPr>
          <p:cNvGrpSpPr/>
          <p:nvPr/>
        </p:nvGrpSpPr>
        <p:grpSpPr>
          <a:xfrm>
            <a:off x="6896617" y="4276631"/>
            <a:ext cx="811360" cy="1202467"/>
            <a:chOff x="6896617" y="4276631"/>
            <a:chExt cx="811360" cy="1202467"/>
          </a:xfrm>
        </p:grpSpPr>
        <p:sp>
          <p:nvSpPr>
            <p:cNvPr id="1454" name="Flowchart: Alternate Process 1453">
              <a:hlinkClick r:id="rId56"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F7E271A4-8F5B-4B49-96EC-0D176E25219C}"/>
                </a:ext>
              </a:extLst>
            </p:cNvPr>
            <p:cNvSpPr/>
            <p:nvPr/>
          </p:nvSpPr>
          <p:spPr bwMode="auto">
            <a:xfrm>
              <a:off x="6896617" y="4276631"/>
              <a:ext cx="811360" cy="120246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VPN and Remote Access Devices</a:t>
              </a:r>
            </a:p>
          </p:txBody>
        </p:sp>
        <p:pic>
          <p:nvPicPr>
            <p:cNvPr id="1455" name="Picture 2" descr="See the source image">
              <a:extLst>
                <a:ext uri="{FF2B5EF4-FFF2-40B4-BE49-F238E27FC236}">
                  <a16:creationId xmlns:a16="http://schemas.microsoft.com/office/drawing/2014/main" id="{0C626DD5-9269-451B-8882-D1B57EEECF40}"/>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958021" y="4584577"/>
              <a:ext cx="251102" cy="132286"/>
            </a:xfrm>
            <a:prstGeom prst="rect">
              <a:avLst/>
            </a:prstGeom>
            <a:noFill/>
            <a:extLst>
              <a:ext uri="{909E8E84-426E-40DD-AFC4-6F175D3DCCD1}">
                <a14:hiddenFill xmlns:a14="http://schemas.microsoft.com/office/drawing/2010/main">
                  <a:solidFill>
                    <a:srgbClr val="FFFFFF"/>
                  </a:solidFill>
                </a14:hiddenFill>
              </a:ext>
            </a:extLst>
          </p:spPr>
        </p:pic>
        <p:pic>
          <p:nvPicPr>
            <p:cNvPr id="1456" name="Picture 1455">
              <a:extLst>
                <a:ext uri="{FF2B5EF4-FFF2-40B4-BE49-F238E27FC236}">
                  <a16:creationId xmlns:a16="http://schemas.microsoft.com/office/drawing/2014/main" id="{E8F772E7-345F-435E-988B-4B03ABC75476}"/>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7496225" y="4590686"/>
              <a:ext cx="135822" cy="135824"/>
            </a:xfrm>
            <a:prstGeom prst="rect">
              <a:avLst/>
            </a:prstGeom>
          </p:spPr>
        </p:pic>
        <p:pic>
          <p:nvPicPr>
            <p:cNvPr id="1457" name="Picture 1456">
              <a:extLst>
                <a:ext uri="{FF2B5EF4-FFF2-40B4-BE49-F238E27FC236}">
                  <a16:creationId xmlns:a16="http://schemas.microsoft.com/office/drawing/2014/main" id="{DA64A8F6-BC3F-4053-8E47-0071FD2D7044}"/>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090939" y="4799091"/>
              <a:ext cx="162774" cy="162774"/>
            </a:xfrm>
            <a:prstGeom prst="rect">
              <a:avLst/>
            </a:prstGeom>
          </p:spPr>
        </p:pic>
        <p:pic>
          <p:nvPicPr>
            <p:cNvPr id="1458" name="Picture 2" descr="See the source image">
              <a:extLst>
                <a:ext uri="{FF2B5EF4-FFF2-40B4-BE49-F238E27FC236}">
                  <a16:creationId xmlns:a16="http://schemas.microsoft.com/office/drawing/2014/main" id="{42B2AA2E-393C-4D0D-BF9D-8BB90EB24EF5}"/>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265369" y="4569654"/>
              <a:ext cx="172548" cy="158462"/>
            </a:xfrm>
            <a:prstGeom prst="rect">
              <a:avLst/>
            </a:prstGeom>
            <a:noFill/>
            <a:extLst>
              <a:ext uri="{909E8E84-426E-40DD-AFC4-6F175D3DCCD1}">
                <a14:hiddenFill xmlns:a14="http://schemas.microsoft.com/office/drawing/2010/main">
                  <a:solidFill>
                    <a:srgbClr val="FFFFFF"/>
                  </a:solidFill>
                </a14:hiddenFill>
              </a:ext>
            </a:extLst>
          </p:spPr>
        </p:pic>
        <p:pic>
          <p:nvPicPr>
            <p:cNvPr id="1459" name="Picture 1458" descr="Shape&#10;&#10;Description automatically generated with medium confidence">
              <a:extLst>
                <a:ext uri="{FF2B5EF4-FFF2-40B4-BE49-F238E27FC236}">
                  <a16:creationId xmlns:a16="http://schemas.microsoft.com/office/drawing/2014/main" id="{DD327EF8-8244-4C8F-8744-970BC145B5A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293115" y="4375654"/>
              <a:ext cx="293690" cy="91256"/>
            </a:xfrm>
            <a:prstGeom prst="rect">
              <a:avLst/>
            </a:prstGeom>
          </p:spPr>
        </p:pic>
        <p:grpSp>
          <p:nvGrpSpPr>
            <p:cNvPr id="1460" name="Group 1459">
              <a:extLst>
                <a:ext uri="{FF2B5EF4-FFF2-40B4-BE49-F238E27FC236}">
                  <a16:creationId xmlns:a16="http://schemas.microsoft.com/office/drawing/2014/main" id="{C6E6CAF8-B605-4849-8274-8E31C980D318}"/>
                </a:ext>
              </a:extLst>
            </p:cNvPr>
            <p:cNvGrpSpPr/>
            <p:nvPr/>
          </p:nvGrpSpPr>
          <p:grpSpPr>
            <a:xfrm>
              <a:off x="7344316" y="4860672"/>
              <a:ext cx="196537" cy="47629"/>
              <a:chOff x="10639526" y="5971518"/>
              <a:chExt cx="196537" cy="47629"/>
            </a:xfrm>
          </p:grpSpPr>
          <p:sp>
            <p:nvSpPr>
              <p:cNvPr id="1462" name="Oval 1461">
                <a:extLst>
                  <a:ext uri="{FF2B5EF4-FFF2-40B4-BE49-F238E27FC236}">
                    <a16:creationId xmlns:a16="http://schemas.microsoft.com/office/drawing/2014/main" id="{92E182E7-2444-488A-BBC5-AF2DD40FA017}"/>
                  </a:ext>
                </a:extLst>
              </p:cNvPr>
              <p:cNvSpPr/>
              <p:nvPr/>
            </p:nvSpPr>
            <p:spPr bwMode="auto">
              <a:xfrm>
                <a:off x="10639526"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3" name="Oval 1462">
                <a:extLst>
                  <a:ext uri="{FF2B5EF4-FFF2-40B4-BE49-F238E27FC236}">
                    <a16:creationId xmlns:a16="http://schemas.microsoft.com/office/drawing/2014/main" id="{50119B32-778D-41BA-BA37-6CB6386D10C9}"/>
                  </a:ext>
                </a:extLst>
              </p:cNvPr>
              <p:cNvSpPr/>
              <p:nvPr/>
            </p:nvSpPr>
            <p:spPr bwMode="auto">
              <a:xfrm>
                <a:off x="1071397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4" name="Oval 1463">
                <a:extLst>
                  <a:ext uri="{FF2B5EF4-FFF2-40B4-BE49-F238E27FC236}">
                    <a16:creationId xmlns:a16="http://schemas.microsoft.com/office/drawing/2014/main" id="{62698BCF-020B-421D-B026-5A49530F9A2F}"/>
                  </a:ext>
                </a:extLst>
              </p:cNvPr>
              <p:cNvSpPr/>
              <p:nvPr/>
            </p:nvSpPr>
            <p:spPr bwMode="auto">
              <a:xfrm>
                <a:off x="1078843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461" name="Picture 2" descr="logo">
              <a:extLst>
                <a:ext uri="{FF2B5EF4-FFF2-40B4-BE49-F238E27FC236}">
                  <a16:creationId xmlns:a16="http://schemas.microsoft.com/office/drawing/2014/main" id="{7250C508-C67E-46EA-9B31-2E833F4D4F1C}"/>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r="66101"/>
            <a:stretch/>
          </p:blipFill>
          <p:spPr bwMode="auto">
            <a:xfrm>
              <a:off x="7012540" y="4349094"/>
              <a:ext cx="218445" cy="138464"/>
            </a:xfrm>
            <a:prstGeom prst="rect">
              <a:avLst/>
            </a:prstGeom>
            <a:noFill/>
            <a:extLst>
              <a:ext uri="{909E8E84-426E-40DD-AFC4-6F175D3DCCD1}">
                <a14:hiddenFill xmlns:a14="http://schemas.microsoft.com/office/drawing/2010/main">
                  <a:solidFill>
                    <a:srgbClr val="FFFFFF"/>
                  </a:solidFill>
                </a14:hiddenFill>
              </a:ext>
            </a:extLst>
          </p:spPr>
        </p:pic>
      </p:grpSp>
      <p:sp>
        <p:nvSpPr>
          <p:cNvPr id="1465" name="Rectangle: Rounded Corners 1464">
            <a:hlinkClick r:id="rId63" tooltip="Azure AD can be integrated with your existing remote access applications with Azure Active Directory (Azure AD) and Conditional Access using these tutorials."/>
            <a:extLst>
              <a:ext uri="{FF2B5EF4-FFF2-40B4-BE49-F238E27FC236}">
                <a16:creationId xmlns:a16="http://schemas.microsoft.com/office/drawing/2014/main" id="{FE2F86B5-F380-473D-BCFF-2E84A1902610}"/>
              </a:ext>
            </a:extLst>
          </p:cNvPr>
          <p:cNvSpPr/>
          <p:nvPr/>
        </p:nvSpPr>
        <p:spPr bwMode="auto">
          <a:xfrm>
            <a:off x="6881940" y="4296258"/>
            <a:ext cx="839732" cy="11840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66" name="Rectangle: Rounded Corners 1465">
            <a:hlinkClick r:id="rId64"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BCBCB1EC-BCA0-4665-A395-D55CBE1FECC2}"/>
              </a:ext>
            </a:extLst>
          </p:cNvPr>
          <p:cNvSpPr/>
          <p:nvPr/>
        </p:nvSpPr>
        <p:spPr bwMode="auto">
          <a:xfrm>
            <a:off x="6051484" y="4045312"/>
            <a:ext cx="604846" cy="24972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7" name="Rectangle 1466">
            <a:hlinkClick r:id="rId65"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040B93B8-6D43-4E8B-BEAA-89A974C2FE3C}"/>
              </a:ext>
            </a:extLst>
          </p:cNvPr>
          <p:cNvSpPr/>
          <p:nvPr/>
        </p:nvSpPr>
        <p:spPr>
          <a:xfrm>
            <a:off x="797591" y="3660321"/>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endParaRPr>
          </a:p>
        </p:txBody>
      </p:sp>
      <p:grpSp>
        <p:nvGrpSpPr>
          <p:cNvPr id="1468" name="Group 1467">
            <a:extLst>
              <a:ext uri="{FF2B5EF4-FFF2-40B4-BE49-F238E27FC236}">
                <a16:creationId xmlns:a16="http://schemas.microsoft.com/office/drawing/2014/main" id="{86FB9179-37B0-4E18-BF15-448675594F33}"/>
              </a:ext>
            </a:extLst>
          </p:cNvPr>
          <p:cNvGrpSpPr/>
          <p:nvPr/>
        </p:nvGrpSpPr>
        <p:grpSpPr>
          <a:xfrm>
            <a:off x="6144080" y="1224191"/>
            <a:ext cx="5421156" cy="1526310"/>
            <a:chOff x="6144080" y="1224191"/>
            <a:chExt cx="5421156" cy="1526310"/>
          </a:xfrm>
        </p:grpSpPr>
        <p:pic>
          <p:nvPicPr>
            <p:cNvPr id="1469" name="Picture 1468">
              <a:extLst>
                <a:ext uri="{FF2B5EF4-FFF2-40B4-BE49-F238E27FC236}">
                  <a16:creationId xmlns:a16="http://schemas.microsoft.com/office/drawing/2014/main" id="{43BF1206-5877-4973-88DF-ED8E3CFE93DF}"/>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050456" y="1537864"/>
              <a:ext cx="93267" cy="121670"/>
            </a:xfrm>
            <a:prstGeom prst="rect">
              <a:avLst/>
            </a:prstGeom>
            <a:solidFill>
              <a:schemeClr val="bg1"/>
            </a:solidFill>
          </p:spPr>
        </p:pic>
        <p:sp>
          <p:nvSpPr>
            <p:cNvPr id="1470" name="Rectangle 1469">
              <a:extLst>
                <a:ext uri="{FF2B5EF4-FFF2-40B4-BE49-F238E27FC236}">
                  <a16:creationId xmlns:a16="http://schemas.microsoft.com/office/drawing/2014/main" id="{8BC6E02C-37D0-4B70-A8F0-BCAB6AD742A3}"/>
                </a:ext>
              </a:extLst>
            </p:cNvPr>
            <p:cNvSpPr/>
            <p:nvPr/>
          </p:nvSpPr>
          <p:spPr>
            <a:xfrm>
              <a:off x="1009720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1471" name="Rectangle 1470">
              <a:extLst>
                <a:ext uri="{FF2B5EF4-FFF2-40B4-BE49-F238E27FC236}">
                  <a16:creationId xmlns:a16="http://schemas.microsoft.com/office/drawing/2014/main" id="{3D1C11A3-7D5B-4B64-AABB-E0B15EFAE343}"/>
                </a:ext>
              </a:extLst>
            </p:cNvPr>
            <p:cNvSpPr/>
            <p:nvPr/>
          </p:nvSpPr>
          <p:spPr>
            <a:xfrm>
              <a:off x="10089768" y="1654788"/>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1472" name="Picture 1471">
              <a:extLst>
                <a:ext uri="{FF2B5EF4-FFF2-40B4-BE49-F238E27FC236}">
                  <a16:creationId xmlns:a16="http://schemas.microsoft.com/office/drawing/2014/main" id="{E0572D0F-30A5-46F0-8CBE-09490FF12D10}"/>
                </a:ext>
              </a:extLst>
            </p:cNvPr>
            <p:cNvPicPr>
              <a:picLocks noChangeAspect="1"/>
            </p:cNvPicPr>
            <p:nvPr/>
          </p:nvPicPr>
          <p:blipFill rotWithShape="1">
            <a:blip r:embed="rId67">
              <a:extLst>
                <a:ext uri="{28A0092B-C50C-407E-A947-70E740481C1C}">
                  <a14:useLocalDpi xmlns:a14="http://schemas.microsoft.com/office/drawing/2010/main" val="0"/>
                </a:ext>
              </a:extLst>
            </a:blip>
            <a:srcRect l="24842" r="29173" b="35506"/>
            <a:stretch/>
          </p:blipFill>
          <p:spPr>
            <a:xfrm>
              <a:off x="10040531" y="1710019"/>
              <a:ext cx="113442" cy="151148"/>
            </a:xfrm>
            <a:prstGeom prst="rect">
              <a:avLst/>
            </a:prstGeom>
          </p:spPr>
        </p:pic>
        <p:sp>
          <p:nvSpPr>
            <p:cNvPr id="1473" name="Rectangle 1472">
              <a:extLst>
                <a:ext uri="{FF2B5EF4-FFF2-40B4-BE49-F238E27FC236}">
                  <a16:creationId xmlns:a16="http://schemas.microsoft.com/office/drawing/2014/main" id="{DC1FCE42-561E-43D3-828A-3CF8435255C7}"/>
                </a:ext>
              </a:extLst>
            </p:cNvPr>
            <p:cNvSpPr/>
            <p:nvPr/>
          </p:nvSpPr>
          <p:spPr>
            <a:xfrm>
              <a:off x="10031177" y="1224191"/>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cxnSp>
          <p:nvCxnSpPr>
            <p:cNvPr id="1474" name="Connector: Elbow 1473">
              <a:extLst>
                <a:ext uri="{FF2B5EF4-FFF2-40B4-BE49-F238E27FC236}">
                  <a16:creationId xmlns:a16="http://schemas.microsoft.com/office/drawing/2014/main" id="{372555C9-EC6D-4578-AB3B-1DF0BF7C9050}"/>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5" name="Connector: Elbow 1474">
              <a:extLst>
                <a:ext uri="{FF2B5EF4-FFF2-40B4-BE49-F238E27FC236}">
                  <a16:creationId xmlns:a16="http://schemas.microsoft.com/office/drawing/2014/main" id="{D675D5FD-08F1-4B48-B031-446C772A20E7}"/>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6" name="Speech Bubble: Rectangle with Corners Rounded 1475">
              <a:extLst>
                <a:ext uri="{FF2B5EF4-FFF2-40B4-BE49-F238E27FC236}">
                  <a16:creationId xmlns:a16="http://schemas.microsoft.com/office/drawing/2014/main" id="{87D09D1B-1370-4412-8E7D-7E8E9AC505E2}"/>
                </a:ext>
              </a:extLst>
            </p:cNvPr>
            <p:cNvSpPr/>
            <p:nvPr/>
          </p:nvSpPr>
          <p:spPr bwMode="auto">
            <a:xfrm>
              <a:off x="7385939" y="1465127"/>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1477" name="Graphic 1476" descr="Chat bubble">
              <a:extLst>
                <a:ext uri="{FF2B5EF4-FFF2-40B4-BE49-F238E27FC236}">
                  <a16:creationId xmlns:a16="http://schemas.microsoft.com/office/drawing/2014/main" id="{EF2440B5-CE88-4351-9F35-A97CD49CE6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435127" y="1526444"/>
              <a:ext cx="244878" cy="244878"/>
            </a:xfrm>
            <a:prstGeom prst="rect">
              <a:avLst/>
            </a:prstGeom>
          </p:spPr>
        </p:pic>
      </p:grpSp>
      <p:grpSp>
        <p:nvGrpSpPr>
          <p:cNvPr id="1478" name="Group 1477">
            <a:extLst>
              <a:ext uri="{FF2B5EF4-FFF2-40B4-BE49-F238E27FC236}">
                <a16:creationId xmlns:a16="http://schemas.microsoft.com/office/drawing/2014/main" id="{DAF00C54-D6F3-4C3E-BAD2-3A4C6EE1756A}"/>
              </a:ext>
            </a:extLst>
          </p:cNvPr>
          <p:cNvGrpSpPr/>
          <p:nvPr/>
        </p:nvGrpSpPr>
        <p:grpSpPr>
          <a:xfrm>
            <a:off x="4730870" y="2532601"/>
            <a:ext cx="2035922" cy="2035922"/>
            <a:chOff x="4730870" y="2532601"/>
            <a:chExt cx="2035922" cy="2035922"/>
          </a:xfrm>
        </p:grpSpPr>
        <p:grpSp>
          <p:nvGrpSpPr>
            <p:cNvPr id="1479" name="Group 1478">
              <a:extLst>
                <a:ext uri="{FF2B5EF4-FFF2-40B4-BE49-F238E27FC236}">
                  <a16:creationId xmlns:a16="http://schemas.microsoft.com/office/drawing/2014/main" id="{AAD363CC-D03F-4CFF-81BA-39CE3C1419C1}"/>
                </a:ext>
              </a:extLst>
            </p:cNvPr>
            <p:cNvGrpSpPr/>
            <p:nvPr/>
          </p:nvGrpSpPr>
          <p:grpSpPr>
            <a:xfrm>
              <a:off x="4730870" y="2532601"/>
              <a:ext cx="2035922" cy="2035922"/>
              <a:chOff x="4730870" y="2532601"/>
              <a:chExt cx="2035922" cy="2035922"/>
            </a:xfrm>
          </p:grpSpPr>
          <p:sp>
            <p:nvSpPr>
              <p:cNvPr id="1482" name="Oval 1481">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D854795-F986-427C-895B-5BB06D1DEA8F}"/>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1483" name="Group 1482">
                <a:extLst>
                  <a:ext uri="{FF2B5EF4-FFF2-40B4-BE49-F238E27FC236}">
                    <a16:creationId xmlns:a16="http://schemas.microsoft.com/office/drawing/2014/main" id="{9C6A4AFC-0C82-4084-A6D1-D3171B383A2D}"/>
                  </a:ext>
                </a:extLst>
              </p:cNvPr>
              <p:cNvGrpSpPr/>
              <p:nvPr/>
            </p:nvGrpSpPr>
            <p:grpSpPr>
              <a:xfrm>
                <a:off x="5610959" y="2697970"/>
                <a:ext cx="716814" cy="328712"/>
                <a:chOff x="4841248" y="2536588"/>
                <a:chExt cx="1278249" cy="586170"/>
              </a:xfrm>
            </p:grpSpPr>
            <p:sp>
              <p:nvSpPr>
                <p:cNvPr id="1491" name="Flowchart: Decision 1490">
                  <a:extLst>
                    <a:ext uri="{FF2B5EF4-FFF2-40B4-BE49-F238E27FC236}">
                      <a16:creationId xmlns:a16="http://schemas.microsoft.com/office/drawing/2014/main" id="{2AF77195-04D1-4EEC-8C5A-E920027CFC90}"/>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2" name="Straight Arrow Connector 1491">
                  <a:extLst>
                    <a:ext uri="{FF2B5EF4-FFF2-40B4-BE49-F238E27FC236}">
                      <a16:creationId xmlns:a16="http://schemas.microsoft.com/office/drawing/2014/main" id="{20786B6F-8C2E-4556-B336-ED0B5237BFC2}"/>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93" name="Rectangle 1492">
                  <a:extLst>
                    <a:ext uri="{FF2B5EF4-FFF2-40B4-BE49-F238E27FC236}">
                      <a16:creationId xmlns:a16="http://schemas.microsoft.com/office/drawing/2014/main" id="{89739DA6-D044-4142-8E39-BB140319374E}"/>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4" name="Group 1493">
                  <a:extLst>
                    <a:ext uri="{FF2B5EF4-FFF2-40B4-BE49-F238E27FC236}">
                      <a16:creationId xmlns:a16="http://schemas.microsoft.com/office/drawing/2014/main" id="{70374D6B-09EF-4866-9E78-7D37BCC16FF0}"/>
                    </a:ext>
                  </a:extLst>
                </p:cNvPr>
                <p:cNvGrpSpPr/>
                <p:nvPr/>
              </p:nvGrpSpPr>
              <p:grpSpPr>
                <a:xfrm>
                  <a:off x="5184128" y="2729796"/>
                  <a:ext cx="246315" cy="202204"/>
                  <a:chOff x="5226988" y="2702783"/>
                  <a:chExt cx="318420" cy="202204"/>
                </a:xfrm>
              </p:grpSpPr>
              <p:sp>
                <p:nvSpPr>
                  <p:cNvPr id="1498" name="Rectangle 1497">
                    <a:extLst>
                      <a:ext uri="{FF2B5EF4-FFF2-40B4-BE49-F238E27FC236}">
                        <a16:creationId xmlns:a16="http://schemas.microsoft.com/office/drawing/2014/main" id="{9A734029-6650-47A6-ACC8-7EE977B3AEBF}"/>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9" name="Rectangle 1498">
                    <a:extLst>
                      <a:ext uri="{FF2B5EF4-FFF2-40B4-BE49-F238E27FC236}">
                        <a16:creationId xmlns:a16="http://schemas.microsoft.com/office/drawing/2014/main" id="{8F11E79F-351D-485E-9C06-4319348DE1DA}"/>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5" name="Oval 1494">
                  <a:extLst>
                    <a:ext uri="{FF2B5EF4-FFF2-40B4-BE49-F238E27FC236}">
                      <a16:creationId xmlns:a16="http://schemas.microsoft.com/office/drawing/2014/main" id="{DE3F7E39-9EA9-4166-853B-742EB955719D}"/>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6" name="Oval 1495">
                  <a:extLst>
                    <a:ext uri="{FF2B5EF4-FFF2-40B4-BE49-F238E27FC236}">
                      <a16:creationId xmlns:a16="http://schemas.microsoft.com/office/drawing/2014/main" id="{08A57ADB-2112-48A4-B605-1E6853214A71}"/>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7" name="Oval 1496">
                  <a:extLst>
                    <a:ext uri="{FF2B5EF4-FFF2-40B4-BE49-F238E27FC236}">
                      <a16:creationId xmlns:a16="http://schemas.microsoft.com/office/drawing/2014/main" id="{11BDE473-F4E4-4F0D-9717-7DB313FF24C9}"/>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84" name="Freeform: Shape 1483">
                <a:hlinkClick r:id="rId69"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64A0CF0-D3AB-4BC8-BE53-9EEA733FC456}"/>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1485" name="Freeform: Shape 1484">
                <a:hlinkClick r:id="rId70"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E96D17F-E239-4892-85BD-0E8DE62366CE}"/>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1486" name="Group 1485">
                <a:extLst>
                  <a:ext uri="{FF2B5EF4-FFF2-40B4-BE49-F238E27FC236}">
                    <a16:creationId xmlns:a16="http://schemas.microsoft.com/office/drawing/2014/main" id="{DFF3B82A-B13D-4E17-AA00-591102EB84F3}"/>
                  </a:ext>
                </a:extLst>
              </p:cNvPr>
              <p:cNvGrpSpPr/>
              <p:nvPr/>
            </p:nvGrpSpPr>
            <p:grpSpPr>
              <a:xfrm>
                <a:off x="5183887" y="2697096"/>
                <a:ext cx="346347" cy="346347"/>
                <a:chOff x="6364588" y="5695686"/>
                <a:chExt cx="516315" cy="516315"/>
              </a:xfrm>
            </p:grpSpPr>
            <p:sp>
              <p:nvSpPr>
                <p:cNvPr id="1487" name="Oval 1486">
                  <a:extLst>
                    <a:ext uri="{FF2B5EF4-FFF2-40B4-BE49-F238E27FC236}">
                      <a16:creationId xmlns:a16="http://schemas.microsoft.com/office/drawing/2014/main" id="{1570D847-59EA-40C0-9605-F465328C174F}"/>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8" name="Group 1487">
                  <a:extLst>
                    <a:ext uri="{FF2B5EF4-FFF2-40B4-BE49-F238E27FC236}">
                      <a16:creationId xmlns:a16="http://schemas.microsoft.com/office/drawing/2014/main" id="{802FE391-EE70-4F1F-A5E5-8213492998DE}"/>
                    </a:ext>
                  </a:extLst>
                </p:cNvPr>
                <p:cNvGrpSpPr/>
                <p:nvPr/>
              </p:nvGrpSpPr>
              <p:grpSpPr>
                <a:xfrm>
                  <a:off x="6497358" y="5795347"/>
                  <a:ext cx="250774" cy="280274"/>
                  <a:chOff x="5593458" y="2766299"/>
                  <a:chExt cx="268374" cy="299948"/>
                </a:xfrm>
                <a:solidFill>
                  <a:schemeClr val="bg1"/>
                </a:solidFill>
              </p:grpSpPr>
              <p:sp>
                <p:nvSpPr>
                  <p:cNvPr id="1489" name="Freeform 1059">
                    <a:extLst>
                      <a:ext uri="{FF2B5EF4-FFF2-40B4-BE49-F238E27FC236}">
                        <a16:creationId xmlns:a16="http://schemas.microsoft.com/office/drawing/2014/main" id="{C8AB4894-EEE2-4672-B613-A8B49A46F26A}"/>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490" name="Oval 1060">
                    <a:extLst>
                      <a:ext uri="{FF2B5EF4-FFF2-40B4-BE49-F238E27FC236}">
                        <a16:creationId xmlns:a16="http://schemas.microsoft.com/office/drawing/2014/main" id="{22A8DB93-875D-4AD8-BD98-2C02545D81E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1480" name="Graphic 1479">
              <a:extLst>
                <a:ext uri="{FF2B5EF4-FFF2-40B4-BE49-F238E27FC236}">
                  <a16:creationId xmlns:a16="http://schemas.microsoft.com/office/drawing/2014/main" id="{70D75720-F9BE-453B-BFA9-93AC6D047A6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42737" y="3712276"/>
              <a:ext cx="183196" cy="183196"/>
            </a:xfrm>
            <a:prstGeom prst="rect">
              <a:avLst/>
            </a:prstGeom>
          </p:spPr>
        </p:pic>
        <p:pic>
          <p:nvPicPr>
            <p:cNvPr id="1481" name="Graphic 1480">
              <a:extLst>
                <a:ext uri="{FF2B5EF4-FFF2-40B4-BE49-F238E27FC236}">
                  <a16:creationId xmlns:a16="http://schemas.microsoft.com/office/drawing/2014/main" id="{3F8C73FF-015E-4251-94CD-F1016511462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50841" y="4073888"/>
              <a:ext cx="183196" cy="183196"/>
            </a:xfrm>
            <a:prstGeom prst="rect">
              <a:avLst/>
            </a:prstGeom>
          </p:spPr>
        </p:pic>
      </p:grpSp>
      <p:grpSp>
        <p:nvGrpSpPr>
          <p:cNvPr id="6" name="Group 5">
            <a:extLst>
              <a:ext uri="{FF2B5EF4-FFF2-40B4-BE49-F238E27FC236}">
                <a16:creationId xmlns:a16="http://schemas.microsoft.com/office/drawing/2014/main" id="{5399013E-E381-47B8-904C-A256055D162E}"/>
              </a:ext>
            </a:extLst>
          </p:cNvPr>
          <p:cNvGrpSpPr/>
          <p:nvPr/>
        </p:nvGrpSpPr>
        <p:grpSpPr>
          <a:xfrm>
            <a:off x="9997313" y="1958799"/>
            <a:ext cx="1737487" cy="543566"/>
            <a:chOff x="9997313" y="1958799"/>
            <a:chExt cx="1737487" cy="543566"/>
          </a:xfrm>
        </p:grpSpPr>
        <p:sp>
          <p:nvSpPr>
            <p:cNvPr id="1222" name="Rectangle 1221">
              <a:extLst>
                <a:ext uri="{FF2B5EF4-FFF2-40B4-BE49-F238E27FC236}">
                  <a16:creationId xmlns:a16="http://schemas.microsoft.com/office/drawing/2014/main" id="{675EFEBF-B0F9-41F8-854F-31CACC7503AB}"/>
                </a:ext>
              </a:extLst>
            </p:cNvPr>
            <p:cNvSpPr/>
            <p:nvPr/>
          </p:nvSpPr>
          <p:spPr>
            <a:xfrm>
              <a:off x="10031177" y="1958799"/>
              <a:ext cx="170362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sp>
          <p:nvSpPr>
            <p:cNvPr id="1225" name="Freeform 6">
              <a:extLst>
                <a:ext uri="{FF2B5EF4-FFF2-40B4-BE49-F238E27FC236}">
                  <a16:creationId xmlns:a16="http://schemas.microsoft.com/office/drawing/2014/main" id="{48E66C1C-B886-43A2-A356-73EAB1E1196F}"/>
                </a:ext>
              </a:extLst>
            </p:cNvPr>
            <p:cNvSpPr>
              <a:spLocks noEditPoints="1"/>
            </p:cNvSpPr>
            <p:nvPr/>
          </p:nvSpPr>
          <p:spPr bwMode="auto">
            <a:xfrm>
              <a:off x="10364941" y="2373095"/>
              <a:ext cx="86873" cy="8595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226" name="Picture 1225">
              <a:extLst>
                <a:ext uri="{FF2B5EF4-FFF2-40B4-BE49-F238E27FC236}">
                  <a16:creationId xmlns:a16="http://schemas.microsoft.com/office/drawing/2014/main" id="{640177C5-53A3-4D50-9EAE-590828D91AD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7313" y="2221118"/>
              <a:ext cx="340113" cy="253610"/>
            </a:xfrm>
            <a:prstGeom prst="rect">
              <a:avLst/>
            </a:prstGeom>
          </p:spPr>
        </p:pic>
        <p:sp>
          <p:nvSpPr>
            <p:cNvPr id="1227" name="Rectangle 1226">
              <a:hlinkClick r:id="rId71" tooltip="Login to a Linux virtual machine in Azure with Azure Active Directory using SSH certificate-based authentication"/>
              <a:extLst>
                <a:ext uri="{FF2B5EF4-FFF2-40B4-BE49-F238E27FC236}">
                  <a16:creationId xmlns:a16="http://schemas.microsoft.com/office/drawing/2014/main" id="{3DF91426-E531-44CD-944C-A0FDC9CC2CAC}"/>
                </a:ext>
              </a:extLst>
            </p:cNvPr>
            <p:cNvSpPr/>
            <p:nvPr/>
          </p:nvSpPr>
          <p:spPr>
            <a:xfrm>
              <a:off x="10343280" y="2354940"/>
              <a:ext cx="562283" cy="110800"/>
            </a:xfrm>
            <a:prstGeom prst="rect">
              <a:avLst/>
            </a:prstGeom>
            <a:ln>
              <a:solidFill>
                <a:schemeClr val="accent1"/>
              </a:solidFill>
            </a:ln>
          </p:spPr>
          <p:txBody>
            <a:bodyPr wrap="square" lIns="91440" tIns="9144" rIns="0" bIns="9144">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6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1228" name="Rectangle 1227">
              <a:extLst>
                <a:ext uri="{FF2B5EF4-FFF2-40B4-BE49-F238E27FC236}">
                  <a16:creationId xmlns:a16="http://schemas.microsoft.com/office/drawing/2014/main" id="{7C1D93EE-5155-4FE2-A241-0A33BB592682}"/>
                </a:ext>
              </a:extLst>
            </p:cNvPr>
            <p:cNvSpPr/>
            <p:nvPr/>
          </p:nvSpPr>
          <p:spPr>
            <a:xfrm>
              <a:off x="10212152" y="2187884"/>
              <a:ext cx="660758" cy="20005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pic>
          <p:nvPicPr>
            <p:cNvPr id="3" name="Picture 2">
              <a:hlinkClick r:id="rId72" tooltip="Documentation on Integrating Azure AD and AWS"/>
              <a:extLst>
                <a:ext uri="{FF2B5EF4-FFF2-40B4-BE49-F238E27FC236}">
                  <a16:creationId xmlns:a16="http://schemas.microsoft.com/office/drawing/2014/main" id="{0294AFCC-5BF6-4FCC-AC43-457B6819A1E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974965" y="2271681"/>
              <a:ext cx="330074" cy="197334"/>
            </a:xfrm>
            <a:prstGeom prst="rect">
              <a:avLst/>
            </a:prstGeom>
          </p:spPr>
        </p:pic>
        <p:pic>
          <p:nvPicPr>
            <p:cNvPr id="416" name="Shape 806">
              <a:hlinkClick r:id="rId74" tooltip="Federating Google Cloud with Azure Active Directory"/>
              <a:extLst>
                <a:ext uri="{FF2B5EF4-FFF2-40B4-BE49-F238E27FC236}">
                  <a16:creationId xmlns:a16="http://schemas.microsoft.com/office/drawing/2014/main" id="{823C7289-A89B-488D-A4AE-4E61936242D8}"/>
                </a:ext>
              </a:extLst>
            </p:cNvPr>
            <p:cNvPicPr preferRelativeResize="0"/>
            <p:nvPr/>
          </p:nvPicPr>
          <p:blipFill rotWithShape="1">
            <a:blip r:embed="rId75">
              <a:alphaModFix/>
            </a:blip>
            <a:srcRect t="1" r="85759" b="-1"/>
            <a:stretch/>
          </p:blipFill>
          <p:spPr>
            <a:xfrm>
              <a:off x="11355521" y="2218093"/>
              <a:ext cx="309855" cy="284272"/>
            </a:xfrm>
            <a:prstGeom prst="rect">
              <a:avLst/>
            </a:prstGeom>
            <a:noFill/>
            <a:ln>
              <a:noFill/>
            </a:ln>
          </p:spPr>
        </p:pic>
      </p:grpSp>
      <p:grpSp>
        <p:nvGrpSpPr>
          <p:cNvPr id="25" name="Group 24">
            <a:extLst>
              <a:ext uri="{FF2B5EF4-FFF2-40B4-BE49-F238E27FC236}">
                <a16:creationId xmlns:a16="http://schemas.microsoft.com/office/drawing/2014/main" id="{5E847632-CC58-452C-A29D-4347AFE620C1}"/>
              </a:ext>
            </a:extLst>
          </p:cNvPr>
          <p:cNvGrpSpPr/>
          <p:nvPr/>
        </p:nvGrpSpPr>
        <p:grpSpPr>
          <a:xfrm>
            <a:off x="928646" y="3663124"/>
            <a:ext cx="3767480" cy="2293876"/>
            <a:chOff x="928646" y="3663124"/>
            <a:chExt cx="3767480" cy="2293876"/>
          </a:xfrm>
        </p:grpSpPr>
        <p:grpSp>
          <p:nvGrpSpPr>
            <p:cNvPr id="1295" name="Group 1294">
              <a:extLst>
                <a:ext uri="{FF2B5EF4-FFF2-40B4-BE49-F238E27FC236}">
                  <a16:creationId xmlns:a16="http://schemas.microsoft.com/office/drawing/2014/main" id="{C83F2518-F694-4CFC-BEF7-C9F7EA12D03C}"/>
                </a:ext>
              </a:extLst>
            </p:cNvPr>
            <p:cNvGrpSpPr/>
            <p:nvPr/>
          </p:nvGrpSpPr>
          <p:grpSpPr>
            <a:xfrm>
              <a:off x="928646" y="3663124"/>
              <a:ext cx="3767480" cy="2293876"/>
              <a:chOff x="928646" y="3663124"/>
              <a:chExt cx="3767480" cy="2293876"/>
            </a:xfrm>
          </p:grpSpPr>
          <p:cxnSp>
            <p:nvCxnSpPr>
              <p:cNvPr id="1296" name="Straight Connector 1295">
                <a:extLst>
                  <a:ext uri="{FF2B5EF4-FFF2-40B4-BE49-F238E27FC236}">
                    <a16:creationId xmlns:a16="http://schemas.microsoft.com/office/drawing/2014/main" id="{C65FF505-0134-4904-89DC-35888872EE59}"/>
                  </a:ext>
                </a:extLst>
              </p:cNvPr>
              <p:cNvCxnSpPr>
                <a:cxnSpLocks/>
              </p:cNvCxnSpPr>
              <p:nvPr/>
            </p:nvCxnSpPr>
            <p:spPr>
              <a:xfrm>
                <a:off x="2313384" y="5200605"/>
                <a:ext cx="486547"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97" name="Group 1296">
                <a:extLst>
                  <a:ext uri="{FF2B5EF4-FFF2-40B4-BE49-F238E27FC236}">
                    <a16:creationId xmlns:a16="http://schemas.microsoft.com/office/drawing/2014/main" id="{EB0E93FB-DC07-45BF-A99F-ABC405A5EABC}"/>
                  </a:ext>
                </a:extLst>
              </p:cNvPr>
              <p:cNvGrpSpPr/>
              <p:nvPr/>
            </p:nvGrpSpPr>
            <p:grpSpPr>
              <a:xfrm>
                <a:off x="928646" y="4904481"/>
                <a:ext cx="1500821" cy="658491"/>
                <a:chOff x="297225" y="4413921"/>
                <a:chExt cx="1500821" cy="658491"/>
              </a:xfrm>
            </p:grpSpPr>
            <p:grpSp>
              <p:nvGrpSpPr>
                <p:cNvPr id="1362" name="Group 1361">
                  <a:extLst>
                    <a:ext uri="{FF2B5EF4-FFF2-40B4-BE49-F238E27FC236}">
                      <a16:creationId xmlns:a16="http://schemas.microsoft.com/office/drawing/2014/main" id="{E16910C6-5C22-493B-BB2D-4B9AA98D9BFC}"/>
                    </a:ext>
                  </a:extLst>
                </p:cNvPr>
                <p:cNvGrpSpPr/>
                <p:nvPr/>
              </p:nvGrpSpPr>
              <p:grpSpPr>
                <a:xfrm>
                  <a:off x="297225" y="4413921"/>
                  <a:ext cx="1500821" cy="658491"/>
                  <a:chOff x="673937" y="5948706"/>
                  <a:chExt cx="1500821" cy="658491"/>
                </a:xfrm>
              </p:grpSpPr>
              <p:sp>
                <p:nvSpPr>
                  <p:cNvPr id="1415" name="Rectangle 1414">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056A3CE3-0581-40D6-9E54-AA31D5D021E6}"/>
                      </a:ext>
                    </a:extLst>
                  </p:cNvPr>
                  <p:cNvSpPr/>
                  <p:nvPr/>
                </p:nvSpPr>
                <p:spPr>
                  <a:xfrm>
                    <a:off x="673937" y="5948706"/>
                    <a:ext cx="1500821" cy="658491"/>
                  </a:xfrm>
                  <a:prstGeom prst="rect">
                    <a:avLst/>
                  </a:prstGeom>
                  <a:solidFill>
                    <a:schemeClr val="bg1"/>
                  </a:solid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for Endpoint</a:t>
                    </a:r>
                  </a:p>
                </p:txBody>
              </p:sp>
              <p:pic>
                <p:nvPicPr>
                  <p:cNvPr id="1416" name="Picture 1415">
                    <a:extLst>
                      <a:ext uri="{FF2B5EF4-FFF2-40B4-BE49-F238E27FC236}">
                        <a16:creationId xmlns:a16="http://schemas.microsoft.com/office/drawing/2014/main" id="{D992A489-96A6-46C6-92E3-11BB76EBB94B}"/>
                      </a:ext>
                    </a:extLst>
                  </p:cNvPr>
                  <p:cNvPicPr>
                    <a:picLocks noChangeAspect="1"/>
                  </p:cNvPicPr>
                  <p:nvPr/>
                </p:nvPicPr>
                <p:blipFill>
                  <a:blip r:embed="rId7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690" y="6018913"/>
                    <a:ext cx="117209" cy="117209"/>
                  </a:xfrm>
                  <a:prstGeom prst="rect">
                    <a:avLst/>
                  </a:prstGeom>
                </p:spPr>
              </p:pic>
            </p:grpSp>
            <p:pic>
              <p:nvPicPr>
                <p:cNvPr id="1363" name="Picture 1362">
                  <a:extLst>
                    <a:ext uri="{FF2B5EF4-FFF2-40B4-BE49-F238E27FC236}">
                      <a16:creationId xmlns:a16="http://schemas.microsoft.com/office/drawing/2014/main" id="{3EF20DA3-EBF3-49F5-A90F-BE5CFF45D83C}"/>
                    </a:ext>
                  </a:extLst>
                </p:cNvPr>
                <p:cNvPicPr>
                  <a:picLocks noChangeAspect="1"/>
                </p:cNvPicPr>
                <p:nvPr/>
              </p:nvPicPr>
              <p:blipFill rotWithShape="1">
                <a:blip r:embed="rId78"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1364" name="Group 1363">
                  <a:extLst>
                    <a:ext uri="{FF2B5EF4-FFF2-40B4-BE49-F238E27FC236}">
                      <a16:creationId xmlns:a16="http://schemas.microsoft.com/office/drawing/2014/main" id="{44967D09-4AF3-4F6C-857B-156790960A4F}"/>
                    </a:ext>
                  </a:extLst>
                </p:cNvPr>
                <p:cNvGrpSpPr/>
                <p:nvPr/>
              </p:nvGrpSpPr>
              <p:grpSpPr>
                <a:xfrm>
                  <a:off x="1434370" y="4744861"/>
                  <a:ext cx="116598" cy="222844"/>
                  <a:chOff x="2136298" y="4226790"/>
                  <a:chExt cx="196678" cy="375893"/>
                </a:xfrm>
              </p:grpSpPr>
              <p:sp>
                <p:nvSpPr>
                  <p:cNvPr id="1413" name="Rectangle 1412">
                    <a:extLst>
                      <a:ext uri="{FF2B5EF4-FFF2-40B4-BE49-F238E27FC236}">
                        <a16:creationId xmlns:a16="http://schemas.microsoft.com/office/drawing/2014/main" id="{B342E5EA-9709-4980-8F5E-99485822C9C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server">
                    <a:extLst>
                      <a:ext uri="{FF2B5EF4-FFF2-40B4-BE49-F238E27FC236}">
                        <a16:creationId xmlns:a16="http://schemas.microsoft.com/office/drawing/2014/main" id="{968007F7-4788-44FE-8E5B-EB97E6198E2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65" name="Oval 1364">
                  <a:extLst>
                    <a:ext uri="{FF2B5EF4-FFF2-40B4-BE49-F238E27FC236}">
                      <a16:creationId xmlns:a16="http://schemas.microsoft.com/office/drawing/2014/main" id="{0915422C-3A2E-48D5-A3A3-0635F8CD8F16}"/>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6" name="Picture 1365">
                  <a:extLst>
                    <a:ext uri="{FF2B5EF4-FFF2-40B4-BE49-F238E27FC236}">
                      <a16:creationId xmlns:a16="http://schemas.microsoft.com/office/drawing/2014/main" id="{5743B996-21C5-4978-8AC9-952DA19A94C8}"/>
                    </a:ext>
                  </a:extLst>
                </p:cNvPr>
                <p:cNvPicPr>
                  <a:picLocks noChangeAspect="1"/>
                </p:cNvPicPr>
                <p:nvPr/>
              </p:nvPicPr>
              <p:blipFill rotWithShape="1">
                <a:blip r:embed="rId79"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1367" name="Group 1366">
                  <a:extLst>
                    <a:ext uri="{FF2B5EF4-FFF2-40B4-BE49-F238E27FC236}">
                      <a16:creationId xmlns:a16="http://schemas.microsoft.com/office/drawing/2014/main" id="{2EDA8B4C-09E6-4970-A3EC-05624ECCF572}"/>
                    </a:ext>
                  </a:extLst>
                </p:cNvPr>
                <p:cNvGrpSpPr/>
                <p:nvPr/>
              </p:nvGrpSpPr>
              <p:grpSpPr>
                <a:xfrm>
                  <a:off x="929436" y="4810091"/>
                  <a:ext cx="204812" cy="156967"/>
                  <a:chOff x="2892310" y="4439341"/>
                  <a:chExt cx="376337" cy="288423"/>
                </a:xfrm>
              </p:grpSpPr>
              <p:sp>
                <p:nvSpPr>
                  <p:cNvPr id="1410" name="monitor">
                    <a:extLst>
                      <a:ext uri="{FF2B5EF4-FFF2-40B4-BE49-F238E27FC236}">
                        <a16:creationId xmlns:a16="http://schemas.microsoft.com/office/drawing/2014/main" id="{52FFB0F4-04B3-4C18-B552-E28B1D56E1E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Rectangle 1410">
                    <a:extLst>
                      <a:ext uri="{FF2B5EF4-FFF2-40B4-BE49-F238E27FC236}">
                        <a16:creationId xmlns:a16="http://schemas.microsoft.com/office/drawing/2014/main" id="{CC607BAD-3871-43DA-9F68-A4722A3CA55C}"/>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12" name="Picture 1411">
                    <a:extLst>
                      <a:ext uri="{FF2B5EF4-FFF2-40B4-BE49-F238E27FC236}">
                        <a16:creationId xmlns:a16="http://schemas.microsoft.com/office/drawing/2014/main" id="{86FD02D9-6AF8-458E-BEB4-EDE25CB9DA59}"/>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68" name="Group 1367">
                  <a:extLst>
                    <a:ext uri="{FF2B5EF4-FFF2-40B4-BE49-F238E27FC236}">
                      <a16:creationId xmlns:a16="http://schemas.microsoft.com/office/drawing/2014/main" id="{D02EC4E4-C2A1-4A2E-B0E7-2115BE8267BB}"/>
                    </a:ext>
                  </a:extLst>
                </p:cNvPr>
                <p:cNvGrpSpPr/>
                <p:nvPr/>
              </p:nvGrpSpPr>
              <p:grpSpPr>
                <a:xfrm>
                  <a:off x="1180339" y="4810091"/>
                  <a:ext cx="207940" cy="156966"/>
                  <a:chOff x="7987238" y="1610486"/>
                  <a:chExt cx="506061" cy="382007"/>
                </a:xfrm>
              </p:grpSpPr>
              <p:sp>
                <p:nvSpPr>
                  <p:cNvPr id="1404" name="Rectangle 1403">
                    <a:extLst>
                      <a:ext uri="{FF2B5EF4-FFF2-40B4-BE49-F238E27FC236}">
                        <a16:creationId xmlns:a16="http://schemas.microsoft.com/office/drawing/2014/main" id="{AEDB4732-202D-421B-B652-F4AADB70E3DE}"/>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05" name="Group 1404">
                    <a:extLst>
                      <a:ext uri="{FF2B5EF4-FFF2-40B4-BE49-F238E27FC236}">
                        <a16:creationId xmlns:a16="http://schemas.microsoft.com/office/drawing/2014/main" id="{8822BDF6-4993-4243-9A61-140729BC7A89}"/>
                      </a:ext>
                    </a:extLst>
                  </p:cNvPr>
                  <p:cNvGrpSpPr/>
                  <p:nvPr/>
                </p:nvGrpSpPr>
                <p:grpSpPr>
                  <a:xfrm>
                    <a:off x="7987238" y="1610486"/>
                    <a:ext cx="498447" cy="382007"/>
                    <a:chOff x="9563138" y="2462727"/>
                    <a:chExt cx="516394" cy="395761"/>
                  </a:xfrm>
                </p:grpSpPr>
                <p:sp>
                  <p:nvSpPr>
                    <p:cNvPr id="1406" name="monitor">
                      <a:extLst>
                        <a:ext uri="{FF2B5EF4-FFF2-40B4-BE49-F238E27FC236}">
                          <a16:creationId xmlns:a16="http://schemas.microsoft.com/office/drawing/2014/main" id="{D8D2F5FC-7F33-4FE0-BC5D-E3BE0B8D5F1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07" name="Group 1406">
                      <a:extLst>
                        <a:ext uri="{FF2B5EF4-FFF2-40B4-BE49-F238E27FC236}">
                          <a16:creationId xmlns:a16="http://schemas.microsoft.com/office/drawing/2014/main" id="{95E6C3CA-1A7D-480E-AF0D-2676E020F552}"/>
                        </a:ext>
                      </a:extLst>
                    </p:cNvPr>
                    <p:cNvGrpSpPr/>
                    <p:nvPr/>
                  </p:nvGrpSpPr>
                  <p:grpSpPr>
                    <a:xfrm>
                      <a:off x="9746672" y="2545410"/>
                      <a:ext cx="107950" cy="134938"/>
                      <a:chOff x="9444088" y="2885171"/>
                      <a:chExt cx="107950" cy="134938"/>
                    </a:xfrm>
                    <a:solidFill>
                      <a:schemeClr val="tx1"/>
                    </a:solidFill>
                  </p:grpSpPr>
                  <p:sp>
                    <p:nvSpPr>
                      <p:cNvPr id="1408" name="Freeform 26">
                        <a:extLst>
                          <a:ext uri="{FF2B5EF4-FFF2-40B4-BE49-F238E27FC236}">
                            <a16:creationId xmlns:a16="http://schemas.microsoft.com/office/drawing/2014/main" id="{900F2C47-915A-42B7-9A90-83AA5079D81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9" name="Freeform 27">
                        <a:extLst>
                          <a:ext uri="{FF2B5EF4-FFF2-40B4-BE49-F238E27FC236}">
                            <a16:creationId xmlns:a16="http://schemas.microsoft.com/office/drawing/2014/main" id="{6C254A81-68FE-4C5E-9BC1-30F78B61022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369" name="Group 1368">
                  <a:extLst>
                    <a:ext uri="{FF2B5EF4-FFF2-40B4-BE49-F238E27FC236}">
                      <a16:creationId xmlns:a16="http://schemas.microsoft.com/office/drawing/2014/main" id="{E0AF7A84-5FF7-4975-8772-A70C593B5606}"/>
                    </a:ext>
                  </a:extLst>
                </p:cNvPr>
                <p:cNvGrpSpPr/>
                <p:nvPr/>
              </p:nvGrpSpPr>
              <p:grpSpPr>
                <a:xfrm>
                  <a:off x="533767" y="4767288"/>
                  <a:ext cx="98675" cy="163816"/>
                  <a:chOff x="7084723" y="1610486"/>
                  <a:chExt cx="212660" cy="353049"/>
                </a:xfrm>
              </p:grpSpPr>
              <p:sp>
                <p:nvSpPr>
                  <p:cNvPr id="1398" name="Rectangle 1397">
                    <a:extLst>
                      <a:ext uri="{FF2B5EF4-FFF2-40B4-BE49-F238E27FC236}">
                        <a16:creationId xmlns:a16="http://schemas.microsoft.com/office/drawing/2014/main" id="{3B4592E6-6755-4DF2-9528-931B0E6051F2}"/>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9" name="Group 1398">
                    <a:extLst>
                      <a:ext uri="{FF2B5EF4-FFF2-40B4-BE49-F238E27FC236}">
                        <a16:creationId xmlns:a16="http://schemas.microsoft.com/office/drawing/2014/main" id="{F5E36B7B-A67A-4FB5-92C8-FE70CAF79654}"/>
                      </a:ext>
                    </a:extLst>
                  </p:cNvPr>
                  <p:cNvGrpSpPr/>
                  <p:nvPr/>
                </p:nvGrpSpPr>
                <p:grpSpPr>
                  <a:xfrm>
                    <a:off x="7138556" y="1706457"/>
                    <a:ext cx="104198" cy="130248"/>
                    <a:chOff x="9444088" y="2885171"/>
                    <a:chExt cx="107950" cy="134938"/>
                  </a:xfrm>
                  <a:solidFill>
                    <a:schemeClr val="bg1"/>
                  </a:solidFill>
                </p:grpSpPr>
                <p:sp>
                  <p:nvSpPr>
                    <p:cNvPr id="1402" name="Freeform 26">
                      <a:extLst>
                        <a:ext uri="{FF2B5EF4-FFF2-40B4-BE49-F238E27FC236}">
                          <a16:creationId xmlns:a16="http://schemas.microsoft.com/office/drawing/2014/main" id="{F9A83B27-480B-462E-BE76-5383AD3FED4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3" name="Freeform 27">
                      <a:extLst>
                        <a:ext uri="{FF2B5EF4-FFF2-40B4-BE49-F238E27FC236}">
                          <a16:creationId xmlns:a16="http://schemas.microsoft.com/office/drawing/2014/main" id="{E7F04DCD-8DDA-4576-88A5-7F42FD33C7C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0" name="CellPhone_E8EA">
                    <a:extLst>
                      <a:ext uri="{FF2B5EF4-FFF2-40B4-BE49-F238E27FC236}">
                        <a16:creationId xmlns:a16="http://schemas.microsoft.com/office/drawing/2014/main" id="{29EA335E-88CD-420C-8F56-492F6C232AA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401" name="Straight Connector 1400">
                    <a:extLst>
                      <a:ext uri="{FF2B5EF4-FFF2-40B4-BE49-F238E27FC236}">
                        <a16:creationId xmlns:a16="http://schemas.microsoft.com/office/drawing/2014/main" id="{10C91AAE-2CF6-40EE-A2E4-A7799E237F2D}"/>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0" name="Group 1369">
                  <a:extLst>
                    <a:ext uri="{FF2B5EF4-FFF2-40B4-BE49-F238E27FC236}">
                      <a16:creationId xmlns:a16="http://schemas.microsoft.com/office/drawing/2014/main" id="{EE98C5D2-0150-44EA-A176-5EF7845B3612}"/>
                    </a:ext>
                  </a:extLst>
                </p:cNvPr>
                <p:cNvGrpSpPr/>
                <p:nvPr/>
              </p:nvGrpSpPr>
              <p:grpSpPr>
                <a:xfrm>
                  <a:off x="389370" y="4767288"/>
                  <a:ext cx="98306" cy="163816"/>
                  <a:chOff x="6490922" y="1610486"/>
                  <a:chExt cx="211865" cy="353049"/>
                </a:xfrm>
              </p:grpSpPr>
              <p:sp>
                <p:nvSpPr>
                  <p:cNvPr id="1386" name="Rectangle 1385">
                    <a:extLst>
                      <a:ext uri="{FF2B5EF4-FFF2-40B4-BE49-F238E27FC236}">
                        <a16:creationId xmlns:a16="http://schemas.microsoft.com/office/drawing/2014/main" id="{0DF27525-F062-43AA-AA1B-07F6BCE669A0}"/>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7" name="Group 30">
                    <a:extLst>
                      <a:ext uri="{FF2B5EF4-FFF2-40B4-BE49-F238E27FC236}">
                        <a16:creationId xmlns:a16="http://schemas.microsoft.com/office/drawing/2014/main" id="{E5E5AE83-FEC8-466E-92E2-9A8741F74465}"/>
                      </a:ext>
                    </a:extLst>
                  </p:cNvPr>
                  <p:cNvGrpSpPr>
                    <a:grpSpLocks noChangeAspect="1"/>
                  </p:cNvGrpSpPr>
                  <p:nvPr/>
                </p:nvGrpSpPr>
                <p:grpSpPr bwMode="auto">
                  <a:xfrm>
                    <a:off x="6545792" y="1729376"/>
                    <a:ext cx="111361" cy="115269"/>
                    <a:chOff x="5049" y="1841"/>
                    <a:chExt cx="57" cy="59"/>
                  </a:xfrm>
                  <a:solidFill>
                    <a:schemeClr val="bg1"/>
                  </a:solidFill>
                </p:grpSpPr>
                <p:sp>
                  <p:nvSpPr>
                    <p:cNvPr id="1390" name="Freeform 31">
                      <a:extLst>
                        <a:ext uri="{FF2B5EF4-FFF2-40B4-BE49-F238E27FC236}">
                          <a16:creationId xmlns:a16="http://schemas.microsoft.com/office/drawing/2014/main" id="{69360ABD-54DD-4386-B249-087B90A975F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1" name="Freeform 32">
                      <a:extLst>
                        <a:ext uri="{FF2B5EF4-FFF2-40B4-BE49-F238E27FC236}">
                          <a16:creationId xmlns:a16="http://schemas.microsoft.com/office/drawing/2014/main" id="{940A5245-9EF8-41DC-A97B-6060E7798B1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2" name="Freeform 33">
                      <a:extLst>
                        <a:ext uri="{FF2B5EF4-FFF2-40B4-BE49-F238E27FC236}">
                          <a16:creationId xmlns:a16="http://schemas.microsoft.com/office/drawing/2014/main" id="{63D7432B-67C2-429C-AD25-592849B8BC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3" name="Freeform 34">
                      <a:extLst>
                        <a:ext uri="{FF2B5EF4-FFF2-40B4-BE49-F238E27FC236}">
                          <a16:creationId xmlns:a16="http://schemas.microsoft.com/office/drawing/2014/main" id="{DF9D1C67-9311-450C-93A1-2694BB329CA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4" name="Freeform 35">
                      <a:extLst>
                        <a:ext uri="{FF2B5EF4-FFF2-40B4-BE49-F238E27FC236}">
                          <a16:creationId xmlns:a16="http://schemas.microsoft.com/office/drawing/2014/main" id="{EAF83CC1-48F7-47D7-B66D-F4F727A4A55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5" name="Freeform 36">
                      <a:extLst>
                        <a:ext uri="{FF2B5EF4-FFF2-40B4-BE49-F238E27FC236}">
                          <a16:creationId xmlns:a16="http://schemas.microsoft.com/office/drawing/2014/main" id="{AD67386E-7AD8-4712-9DE9-88D013AB6DE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6" name="Freeform 37">
                      <a:extLst>
                        <a:ext uri="{FF2B5EF4-FFF2-40B4-BE49-F238E27FC236}">
                          <a16:creationId xmlns:a16="http://schemas.microsoft.com/office/drawing/2014/main" id="{F1E90CF5-05AE-4E8C-9676-12D577DFB26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7" name="Freeform 38">
                      <a:extLst>
                        <a:ext uri="{FF2B5EF4-FFF2-40B4-BE49-F238E27FC236}">
                          <a16:creationId xmlns:a16="http://schemas.microsoft.com/office/drawing/2014/main" id="{C374CAC3-B7AC-41E3-ABCB-DE3344352CC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88" name="CellPhone_E8EA">
                    <a:extLst>
                      <a:ext uri="{FF2B5EF4-FFF2-40B4-BE49-F238E27FC236}">
                        <a16:creationId xmlns:a16="http://schemas.microsoft.com/office/drawing/2014/main" id="{5B23E9CC-8387-4F70-BC7B-76CAF17685A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89" name="Straight Connector 1388">
                    <a:extLst>
                      <a:ext uri="{FF2B5EF4-FFF2-40B4-BE49-F238E27FC236}">
                        <a16:creationId xmlns:a16="http://schemas.microsoft.com/office/drawing/2014/main" id="{8B3CD901-7144-45C6-B041-635C1A71892B}"/>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1" name="Group 1370">
                  <a:extLst>
                    <a:ext uri="{FF2B5EF4-FFF2-40B4-BE49-F238E27FC236}">
                      <a16:creationId xmlns:a16="http://schemas.microsoft.com/office/drawing/2014/main" id="{6272B2DF-B7C0-496B-B533-EA18D7BBBE90}"/>
                    </a:ext>
                  </a:extLst>
                </p:cNvPr>
                <p:cNvGrpSpPr/>
                <p:nvPr/>
              </p:nvGrpSpPr>
              <p:grpSpPr>
                <a:xfrm>
                  <a:off x="463024" y="4882627"/>
                  <a:ext cx="93897" cy="93896"/>
                  <a:chOff x="-160990" y="5259439"/>
                  <a:chExt cx="109394" cy="109393"/>
                </a:xfrm>
              </p:grpSpPr>
              <p:sp>
                <p:nvSpPr>
                  <p:cNvPr id="1384" name="Oval 1383">
                    <a:extLst>
                      <a:ext uri="{FF2B5EF4-FFF2-40B4-BE49-F238E27FC236}">
                        <a16:creationId xmlns:a16="http://schemas.microsoft.com/office/drawing/2014/main" id="{DF22BB4F-5603-439A-B140-791BC92A401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Commitments_EC4D">
                    <a:extLst>
                      <a:ext uri="{FF2B5EF4-FFF2-40B4-BE49-F238E27FC236}">
                        <a16:creationId xmlns:a16="http://schemas.microsoft.com/office/drawing/2014/main" id="{BE79D1E4-298D-483E-A818-7CEA140886D5}"/>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72" name="Group 1371">
                  <a:extLst>
                    <a:ext uri="{FF2B5EF4-FFF2-40B4-BE49-F238E27FC236}">
                      <a16:creationId xmlns:a16="http://schemas.microsoft.com/office/drawing/2014/main" id="{6B86734A-271F-49FC-90A8-71143285B17C}"/>
                    </a:ext>
                  </a:extLst>
                </p:cNvPr>
                <p:cNvGrpSpPr/>
                <p:nvPr/>
              </p:nvGrpSpPr>
              <p:grpSpPr>
                <a:xfrm>
                  <a:off x="1569147" y="4703232"/>
                  <a:ext cx="93897" cy="93896"/>
                  <a:chOff x="-71245" y="5149301"/>
                  <a:chExt cx="109394" cy="109393"/>
                </a:xfrm>
              </p:grpSpPr>
              <p:sp>
                <p:nvSpPr>
                  <p:cNvPr id="1382" name="Oval 1381">
                    <a:extLst>
                      <a:ext uri="{FF2B5EF4-FFF2-40B4-BE49-F238E27FC236}">
                        <a16:creationId xmlns:a16="http://schemas.microsoft.com/office/drawing/2014/main" id="{340FE7D2-5B8A-404E-B2DB-5DF8CDF5739B}"/>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Commitments_EC4D">
                    <a:extLst>
                      <a:ext uri="{FF2B5EF4-FFF2-40B4-BE49-F238E27FC236}">
                        <a16:creationId xmlns:a16="http://schemas.microsoft.com/office/drawing/2014/main" id="{AB6199CF-0A89-4B2E-88FA-D8D1BE0E57A9}"/>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73" name="Freeform 6">
                  <a:extLst>
                    <a:ext uri="{FF2B5EF4-FFF2-40B4-BE49-F238E27FC236}">
                      <a16:creationId xmlns:a16="http://schemas.microsoft.com/office/drawing/2014/main" id="{E8459894-8FE4-485D-8A91-9C49CCE50853}"/>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1374" name="Group 1373">
                  <a:extLst>
                    <a:ext uri="{FF2B5EF4-FFF2-40B4-BE49-F238E27FC236}">
                      <a16:creationId xmlns:a16="http://schemas.microsoft.com/office/drawing/2014/main" id="{1412EC95-3A7C-48C5-ADB5-8F74FDC44411}"/>
                    </a:ext>
                  </a:extLst>
                </p:cNvPr>
                <p:cNvGrpSpPr/>
                <p:nvPr/>
              </p:nvGrpSpPr>
              <p:grpSpPr>
                <a:xfrm>
                  <a:off x="678533" y="4814224"/>
                  <a:ext cx="204812" cy="156967"/>
                  <a:chOff x="7398246" y="1610486"/>
                  <a:chExt cx="498447" cy="382007"/>
                </a:xfrm>
              </p:grpSpPr>
              <p:sp>
                <p:nvSpPr>
                  <p:cNvPr id="1375" name="monitor">
                    <a:extLst>
                      <a:ext uri="{FF2B5EF4-FFF2-40B4-BE49-F238E27FC236}">
                        <a16:creationId xmlns:a16="http://schemas.microsoft.com/office/drawing/2014/main" id="{ADD877BF-1FAF-4C2B-9759-71CC7378AD3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Rectangle 1375">
                    <a:extLst>
                      <a:ext uri="{FF2B5EF4-FFF2-40B4-BE49-F238E27FC236}">
                        <a16:creationId xmlns:a16="http://schemas.microsoft.com/office/drawing/2014/main" id="{35F72C51-3215-4BCD-AB55-712B5F5315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7" name="Group 11">
                    <a:extLst>
                      <a:ext uri="{FF2B5EF4-FFF2-40B4-BE49-F238E27FC236}">
                        <a16:creationId xmlns:a16="http://schemas.microsoft.com/office/drawing/2014/main" id="{CBDF77BD-F9B3-4FB6-A1B4-36E9D24D859F}"/>
                      </a:ext>
                    </a:extLst>
                  </p:cNvPr>
                  <p:cNvGrpSpPr>
                    <a:grpSpLocks noChangeAspect="1"/>
                  </p:cNvGrpSpPr>
                  <p:nvPr/>
                </p:nvGrpSpPr>
                <p:grpSpPr bwMode="auto">
                  <a:xfrm>
                    <a:off x="7581678" y="1714920"/>
                    <a:ext cx="111860" cy="111860"/>
                    <a:chOff x="5664" y="1835"/>
                    <a:chExt cx="73" cy="73"/>
                  </a:xfrm>
                  <a:solidFill>
                    <a:schemeClr val="bg1"/>
                  </a:solidFill>
                </p:grpSpPr>
                <p:sp>
                  <p:nvSpPr>
                    <p:cNvPr id="1378" name="Freeform 12">
                      <a:extLst>
                        <a:ext uri="{FF2B5EF4-FFF2-40B4-BE49-F238E27FC236}">
                          <a16:creationId xmlns:a16="http://schemas.microsoft.com/office/drawing/2014/main" id="{ED2906FC-0FF2-4577-8D01-5174400358B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9" name="Freeform 13">
                      <a:extLst>
                        <a:ext uri="{FF2B5EF4-FFF2-40B4-BE49-F238E27FC236}">
                          <a16:creationId xmlns:a16="http://schemas.microsoft.com/office/drawing/2014/main" id="{AF3DB026-0718-4E11-AF56-D5B5C9AFCE0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0" name="Freeform 14">
                      <a:extLst>
                        <a:ext uri="{FF2B5EF4-FFF2-40B4-BE49-F238E27FC236}">
                          <a16:creationId xmlns:a16="http://schemas.microsoft.com/office/drawing/2014/main" id="{186B5037-7BC9-45CF-AEB6-7E6521D14E3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1" name="Freeform 15">
                      <a:extLst>
                        <a:ext uri="{FF2B5EF4-FFF2-40B4-BE49-F238E27FC236}">
                          <a16:creationId xmlns:a16="http://schemas.microsoft.com/office/drawing/2014/main" id="{F76C7731-F5E3-4A07-9101-03C76A743EF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298" name="Connector: Elbow 1297">
                <a:extLst>
                  <a:ext uri="{FF2B5EF4-FFF2-40B4-BE49-F238E27FC236}">
                    <a16:creationId xmlns:a16="http://schemas.microsoft.com/office/drawing/2014/main" id="{A75EC774-B219-434C-91BC-381FE3284D12}"/>
                  </a:ext>
                </a:extLst>
              </p:cNvPr>
              <p:cNvCxnSpPr>
                <a:cxnSpLocks/>
                <a:endCxn id="1354"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0" name="Group 1299">
                <a:extLst>
                  <a:ext uri="{FF2B5EF4-FFF2-40B4-BE49-F238E27FC236}">
                    <a16:creationId xmlns:a16="http://schemas.microsoft.com/office/drawing/2014/main" id="{4D06526C-0F47-4551-9B72-A9F46A15486F}"/>
                  </a:ext>
                </a:extLst>
              </p:cNvPr>
              <p:cNvGrpSpPr/>
              <p:nvPr/>
            </p:nvGrpSpPr>
            <p:grpSpPr>
              <a:xfrm>
                <a:off x="1351265" y="4321819"/>
                <a:ext cx="1076287" cy="461665"/>
                <a:chOff x="1485688" y="4205795"/>
                <a:chExt cx="1076287" cy="461665"/>
              </a:xfrm>
            </p:grpSpPr>
            <p:sp>
              <p:nvSpPr>
                <p:cNvPr id="1356" name="Rectangle 1355">
                  <a:hlinkClick r:id="rId81" tooltip="Microsoft Intune can add compliance state data to Azure Active Directory (Azure AD) for the devices you manage with one or more third-party device compliance partners. With this configuration, compliance data can be used with conditional access policies. "/>
                  <a:extLst>
                    <a:ext uri="{FF2B5EF4-FFF2-40B4-BE49-F238E27FC236}">
                      <a16:creationId xmlns:a16="http://schemas.microsoft.com/office/drawing/2014/main" id="{957FE0E0-4D2B-4EC7-8397-CC4EDA20B921}"/>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1357" name="Picture 1356">
                  <a:extLst>
                    <a:ext uri="{FF2B5EF4-FFF2-40B4-BE49-F238E27FC236}">
                      <a16:creationId xmlns:a16="http://schemas.microsoft.com/office/drawing/2014/main" id="{3331BA08-A9AC-40E0-8E9B-CD5894367EC8}"/>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1358" name="Picture 1357">
                  <a:extLst>
                    <a:ext uri="{FF2B5EF4-FFF2-40B4-BE49-F238E27FC236}">
                      <a16:creationId xmlns:a16="http://schemas.microsoft.com/office/drawing/2014/main" id="{6C13AD0B-69EF-4F5A-A3A3-7C040FF59AB3}"/>
                    </a:ext>
                  </a:extLst>
                </p:cNvPr>
                <p:cNvPicPr>
                  <a:picLocks noChangeAspect="1"/>
                </p:cNvPicPr>
                <p:nvPr/>
              </p:nvPicPr>
              <p:blipFill>
                <a:blip r:embed="rId83"/>
                <a:stretch>
                  <a:fillRect/>
                </a:stretch>
              </p:blipFill>
              <p:spPr>
                <a:xfrm>
                  <a:off x="1964099" y="4465537"/>
                  <a:ext cx="145759" cy="145759"/>
                </a:xfrm>
                <a:prstGeom prst="rect">
                  <a:avLst/>
                </a:prstGeom>
              </p:spPr>
            </p:pic>
            <p:pic>
              <p:nvPicPr>
                <p:cNvPr id="1359" name="Picture 1358">
                  <a:extLst>
                    <a:ext uri="{FF2B5EF4-FFF2-40B4-BE49-F238E27FC236}">
                      <a16:creationId xmlns:a16="http://schemas.microsoft.com/office/drawing/2014/main" id="{01974D27-F30B-476D-B456-C3EB261A972A}"/>
                    </a:ext>
                  </a:extLst>
                </p:cNvPr>
                <p:cNvPicPr>
                  <a:picLocks noChangeAspect="1"/>
                </p:cNvPicPr>
                <p:nvPr/>
              </p:nvPicPr>
              <p:blipFill>
                <a:blip r:embed="rId84"/>
                <a:stretch>
                  <a:fillRect/>
                </a:stretch>
              </p:blipFill>
              <p:spPr>
                <a:xfrm>
                  <a:off x="1550580" y="4397453"/>
                  <a:ext cx="387435" cy="217738"/>
                </a:xfrm>
                <a:prstGeom prst="rect">
                  <a:avLst/>
                </a:prstGeom>
              </p:spPr>
            </p:pic>
          </p:grpSp>
          <p:cxnSp>
            <p:nvCxnSpPr>
              <p:cNvPr id="1301" name="Straight Connector 1300">
                <a:extLst>
                  <a:ext uri="{FF2B5EF4-FFF2-40B4-BE49-F238E27FC236}">
                    <a16:creationId xmlns:a16="http://schemas.microsoft.com/office/drawing/2014/main" id="{62E1C290-5776-4E0A-84F0-68100A612EEE}"/>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2" name="Group 1301">
                <a:extLst>
                  <a:ext uri="{FF2B5EF4-FFF2-40B4-BE49-F238E27FC236}">
                    <a16:creationId xmlns:a16="http://schemas.microsoft.com/office/drawing/2014/main" id="{8FF99E91-0DB1-4598-AB41-9B25DC97A129}"/>
                  </a:ext>
                </a:extLst>
              </p:cNvPr>
              <p:cNvGrpSpPr/>
              <p:nvPr/>
            </p:nvGrpSpPr>
            <p:grpSpPr>
              <a:xfrm>
                <a:off x="2762484" y="4303204"/>
                <a:ext cx="1293608" cy="498895"/>
                <a:chOff x="799983" y="4047127"/>
                <a:chExt cx="1293608" cy="498895"/>
              </a:xfrm>
            </p:grpSpPr>
            <p:grpSp>
              <p:nvGrpSpPr>
                <p:cNvPr id="1314" name="Group 1313">
                  <a:extLst>
                    <a:ext uri="{FF2B5EF4-FFF2-40B4-BE49-F238E27FC236}">
                      <a16:creationId xmlns:a16="http://schemas.microsoft.com/office/drawing/2014/main" id="{F54768E4-533A-4FAE-A836-444E8D403132}"/>
                    </a:ext>
                  </a:extLst>
                </p:cNvPr>
                <p:cNvGrpSpPr/>
                <p:nvPr/>
              </p:nvGrpSpPr>
              <p:grpSpPr>
                <a:xfrm>
                  <a:off x="799983" y="4047127"/>
                  <a:ext cx="1293608" cy="498895"/>
                  <a:chOff x="851660" y="3715793"/>
                  <a:chExt cx="1293608" cy="498895"/>
                </a:xfrm>
              </p:grpSpPr>
              <p:sp>
                <p:nvSpPr>
                  <p:cNvPr id="1354" name="Rectangle 1353">
                    <a:hlinkClick r:id="rId8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51A46DBC-8394-4364-8E31-1D83216F8F8C}"/>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355" name="Picture 2" descr="Image result for intune logo">
                    <a:extLst>
                      <a:ext uri="{FF2B5EF4-FFF2-40B4-BE49-F238E27FC236}">
                        <a16:creationId xmlns:a16="http://schemas.microsoft.com/office/drawing/2014/main" id="{5C6687AD-8769-4E1C-9F85-8CB90E89D8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5" name="Group 1314">
                  <a:extLst>
                    <a:ext uri="{FF2B5EF4-FFF2-40B4-BE49-F238E27FC236}">
                      <a16:creationId xmlns:a16="http://schemas.microsoft.com/office/drawing/2014/main" id="{53A0DE54-5F85-48E6-827E-8A78C6E1F74E}"/>
                    </a:ext>
                  </a:extLst>
                </p:cNvPr>
                <p:cNvGrpSpPr/>
                <p:nvPr/>
              </p:nvGrpSpPr>
              <p:grpSpPr>
                <a:xfrm>
                  <a:off x="1448909" y="4325165"/>
                  <a:ext cx="204812" cy="156967"/>
                  <a:chOff x="2892310" y="4439341"/>
                  <a:chExt cx="376337" cy="288423"/>
                </a:xfrm>
              </p:grpSpPr>
              <p:sp>
                <p:nvSpPr>
                  <p:cNvPr id="1351" name="monitor">
                    <a:extLst>
                      <a:ext uri="{FF2B5EF4-FFF2-40B4-BE49-F238E27FC236}">
                        <a16:creationId xmlns:a16="http://schemas.microsoft.com/office/drawing/2014/main" id="{CD346AE1-3CAD-4E39-81BB-B0CE9916195D}"/>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Rectangle 1351">
                    <a:extLst>
                      <a:ext uri="{FF2B5EF4-FFF2-40B4-BE49-F238E27FC236}">
                        <a16:creationId xmlns:a16="http://schemas.microsoft.com/office/drawing/2014/main" id="{BB674DA7-2BC0-4174-8732-78EC12260F54}"/>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53" name="Picture 1352">
                    <a:extLst>
                      <a:ext uri="{FF2B5EF4-FFF2-40B4-BE49-F238E27FC236}">
                        <a16:creationId xmlns:a16="http://schemas.microsoft.com/office/drawing/2014/main" id="{71193CBB-5B3D-4F00-AA18-9A41DF7B7183}"/>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16" name="Group 1315">
                  <a:extLst>
                    <a:ext uri="{FF2B5EF4-FFF2-40B4-BE49-F238E27FC236}">
                      <a16:creationId xmlns:a16="http://schemas.microsoft.com/office/drawing/2014/main" id="{FDD8FD43-8359-4510-9B89-43DE0868D141}"/>
                    </a:ext>
                  </a:extLst>
                </p:cNvPr>
                <p:cNvGrpSpPr/>
                <p:nvPr/>
              </p:nvGrpSpPr>
              <p:grpSpPr>
                <a:xfrm>
                  <a:off x="1699812" y="4325165"/>
                  <a:ext cx="207940" cy="156966"/>
                  <a:chOff x="7987238" y="1610486"/>
                  <a:chExt cx="506061" cy="382007"/>
                </a:xfrm>
              </p:grpSpPr>
              <p:sp>
                <p:nvSpPr>
                  <p:cNvPr id="1345" name="Rectangle 1344">
                    <a:extLst>
                      <a:ext uri="{FF2B5EF4-FFF2-40B4-BE49-F238E27FC236}">
                        <a16:creationId xmlns:a16="http://schemas.microsoft.com/office/drawing/2014/main" id="{9EBBD958-BC1A-41EB-95AC-643A86913EF0}"/>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6" name="Group 1345">
                    <a:extLst>
                      <a:ext uri="{FF2B5EF4-FFF2-40B4-BE49-F238E27FC236}">
                        <a16:creationId xmlns:a16="http://schemas.microsoft.com/office/drawing/2014/main" id="{78449A55-FFD7-4FCB-BFE9-37391A51DE7F}"/>
                      </a:ext>
                    </a:extLst>
                  </p:cNvPr>
                  <p:cNvGrpSpPr/>
                  <p:nvPr/>
                </p:nvGrpSpPr>
                <p:grpSpPr>
                  <a:xfrm>
                    <a:off x="7987238" y="1610486"/>
                    <a:ext cx="498447" cy="382007"/>
                    <a:chOff x="9563138" y="2462727"/>
                    <a:chExt cx="516394" cy="395761"/>
                  </a:xfrm>
                </p:grpSpPr>
                <p:sp>
                  <p:nvSpPr>
                    <p:cNvPr id="1347" name="monitor">
                      <a:extLst>
                        <a:ext uri="{FF2B5EF4-FFF2-40B4-BE49-F238E27FC236}">
                          <a16:creationId xmlns:a16="http://schemas.microsoft.com/office/drawing/2014/main" id="{AB4FF3B6-08A3-49B8-8D78-9B6A00C8B07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8" name="Group 1347">
                      <a:extLst>
                        <a:ext uri="{FF2B5EF4-FFF2-40B4-BE49-F238E27FC236}">
                          <a16:creationId xmlns:a16="http://schemas.microsoft.com/office/drawing/2014/main" id="{8B96CF67-8BDB-40E2-9A98-611AA1B9FE0D}"/>
                        </a:ext>
                      </a:extLst>
                    </p:cNvPr>
                    <p:cNvGrpSpPr/>
                    <p:nvPr/>
                  </p:nvGrpSpPr>
                  <p:grpSpPr>
                    <a:xfrm>
                      <a:off x="9746672" y="2545410"/>
                      <a:ext cx="107950" cy="134938"/>
                      <a:chOff x="9444088" y="2885171"/>
                      <a:chExt cx="107950" cy="134938"/>
                    </a:xfrm>
                    <a:solidFill>
                      <a:srgbClr val="505050"/>
                    </a:solidFill>
                  </p:grpSpPr>
                  <p:sp>
                    <p:nvSpPr>
                      <p:cNvPr id="1349" name="Freeform 26">
                        <a:extLst>
                          <a:ext uri="{FF2B5EF4-FFF2-40B4-BE49-F238E27FC236}">
                            <a16:creationId xmlns:a16="http://schemas.microsoft.com/office/drawing/2014/main" id="{51A47DA7-5D71-40BB-A932-5B6B4E3BCD3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0" name="Freeform 27">
                        <a:extLst>
                          <a:ext uri="{FF2B5EF4-FFF2-40B4-BE49-F238E27FC236}">
                            <a16:creationId xmlns:a16="http://schemas.microsoft.com/office/drawing/2014/main" id="{83DDD3FE-F189-4603-A62A-41A24022498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17" name="Group 1316">
                  <a:extLst>
                    <a:ext uri="{FF2B5EF4-FFF2-40B4-BE49-F238E27FC236}">
                      <a16:creationId xmlns:a16="http://schemas.microsoft.com/office/drawing/2014/main" id="{37053973-B4D8-43E5-840A-847177D22A49}"/>
                    </a:ext>
                  </a:extLst>
                </p:cNvPr>
                <p:cNvGrpSpPr/>
                <p:nvPr/>
              </p:nvGrpSpPr>
              <p:grpSpPr>
                <a:xfrm>
                  <a:off x="1053240" y="4314118"/>
                  <a:ext cx="98675" cy="163816"/>
                  <a:chOff x="7084723" y="1610486"/>
                  <a:chExt cx="212660" cy="353049"/>
                </a:xfrm>
              </p:grpSpPr>
              <p:sp>
                <p:nvSpPr>
                  <p:cNvPr id="1339" name="Rectangle 1338">
                    <a:extLst>
                      <a:ext uri="{FF2B5EF4-FFF2-40B4-BE49-F238E27FC236}">
                        <a16:creationId xmlns:a16="http://schemas.microsoft.com/office/drawing/2014/main" id="{47BA2ABC-FB54-47E5-BD26-31ED96151A5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0" name="Group 1339">
                    <a:extLst>
                      <a:ext uri="{FF2B5EF4-FFF2-40B4-BE49-F238E27FC236}">
                        <a16:creationId xmlns:a16="http://schemas.microsoft.com/office/drawing/2014/main" id="{D2928050-B76E-44D4-B972-4F6D1711F110}"/>
                      </a:ext>
                    </a:extLst>
                  </p:cNvPr>
                  <p:cNvGrpSpPr/>
                  <p:nvPr/>
                </p:nvGrpSpPr>
                <p:grpSpPr>
                  <a:xfrm>
                    <a:off x="7138556" y="1706457"/>
                    <a:ext cx="104198" cy="130248"/>
                    <a:chOff x="9444088" y="2885171"/>
                    <a:chExt cx="107950" cy="134938"/>
                  </a:xfrm>
                  <a:solidFill>
                    <a:srgbClr val="FFFFFF"/>
                  </a:solidFill>
                </p:grpSpPr>
                <p:sp>
                  <p:nvSpPr>
                    <p:cNvPr id="1343" name="Freeform 26">
                      <a:extLst>
                        <a:ext uri="{FF2B5EF4-FFF2-40B4-BE49-F238E27FC236}">
                          <a16:creationId xmlns:a16="http://schemas.microsoft.com/office/drawing/2014/main" id="{65834341-929A-4CC6-8218-8B3A54826DD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4" name="Freeform 27">
                      <a:extLst>
                        <a:ext uri="{FF2B5EF4-FFF2-40B4-BE49-F238E27FC236}">
                          <a16:creationId xmlns:a16="http://schemas.microsoft.com/office/drawing/2014/main" id="{A4033AC6-C26B-4569-98F7-78C6E93C75BF}"/>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41" name="CellPhone_E8EA">
                    <a:extLst>
                      <a:ext uri="{FF2B5EF4-FFF2-40B4-BE49-F238E27FC236}">
                        <a16:creationId xmlns:a16="http://schemas.microsoft.com/office/drawing/2014/main" id="{A407824E-5430-4B5F-B4FE-8BDF79C3A72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42" name="Straight Connector 1341">
                    <a:extLst>
                      <a:ext uri="{FF2B5EF4-FFF2-40B4-BE49-F238E27FC236}">
                        <a16:creationId xmlns:a16="http://schemas.microsoft.com/office/drawing/2014/main" id="{0D323D54-79DA-45FF-A2F3-C8D0423013D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318" name="Group 1317">
                  <a:extLst>
                    <a:ext uri="{FF2B5EF4-FFF2-40B4-BE49-F238E27FC236}">
                      <a16:creationId xmlns:a16="http://schemas.microsoft.com/office/drawing/2014/main" id="{E1C5E6CF-C07D-46A8-B46C-7DCEF0BA212B}"/>
                    </a:ext>
                  </a:extLst>
                </p:cNvPr>
                <p:cNvGrpSpPr/>
                <p:nvPr/>
              </p:nvGrpSpPr>
              <p:grpSpPr>
                <a:xfrm>
                  <a:off x="908843" y="4314118"/>
                  <a:ext cx="98306" cy="163816"/>
                  <a:chOff x="6490922" y="1610486"/>
                  <a:chExt cx="211865" cy="353049"/>
                </a:xfrm>
              </p:grpSpPr>
              <p:sp>
                <p:nvSpPr>
                  <p:cNvPr id="1327" name="Rectangle 1326">
                    <a:extLst>
                      <a:ext uri="{FF2B5EF4-FFF2-40B4-BE49-F238E27FC236}">
                        <a16:creationId xmlns:a16="http://schemas.microsoft.com/office/drawing/2014/main" id="{81716019-C6FD-4396-9C85-30FBE8E8EB24}"/>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8" name="Group 30">
                    <a:extLst>
                      <a:ext uri="{FF2B5EF4-FFF2-40B4-BE49-F238E27FC236}">
                        <a16:creationId xmlns:a16="http://schemas.microsoft.com/office/drawing/2014/main" id="{8BDC5631-7A38-4F1B-950C-1B81A1803510}"/>
                      </a:ext>
                    </a:extLst>
                  </p:cNvPr>
                  <p:cNvGrpSpPr>
                    <a:grpSpLocks noChangeAspect="1"/>
                  </p:cNvGrpSpPr>
                  <p:nvPr/>
                </p:nvGrpSpPr>
                <p:grpSpPr bwMode="auto">
                  <a:xfrm>
                    <a:off x="6545792" y="1729376"/>
                    <a:ext cx="111361" cy="115269"/>
                    <a:chOff x="5049" y="1841"/>
                    <a:chExt cx="57" cy="59"/>
                  </a:xfrm>
                  <a:solidFill>
                    <a:srgbClr val="FFFFFF"/>
                  </a:solidFill>
                </p:grpSpPr>
                <p:sp>
                  <p:nvSpPr>
                    <p:cNvPr id="1331" name="Freeform 31">
                      <a:extLst>
                        <a:ext uri="{FF2B5EF4-FFF2-40B4-BE49-F238E27FC236}">
                          <a16:creationId xmlns:a16="http://schemas.microsoft.com/office/drawing/2014/main" id="{3FF475CE-5C77-42FD-BFFC-C3D1CD5AEDC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2" name="Freeform 32">
                      <a:extLst>
                        <a:ext uri="{FF2B5EF4-FFF2-40B4-BE49-F238E27FC236}">
                          <a16:creationId xmlns:a16="http://schemas.microsoft.com/office/drawing/2014/main" id="{88D2F18B-7BC6-4AF3-BDCC-375C43D9155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3" name="Freeform 33">
                      <a:extLst>
                        <a:ext uri="{FF2B5EF4-FFF2-40B4-BE49-F238E27FC236}">
                          <a16:creationId xmlns:a16="http://schemas.microsoft.com/office/drawing/2014/main" id="{77B00752-20BE-49BC-9ECB-C60A29D164B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4" name="Freeform 34">
                      <a:extLst>
                        <a:ext uri="{FF2B5EF4-FFF2-40B4-BE49-F238E27FC236}">
                          <a16:creationId xmlns:a16="http://schemas.microsoft.com/office/drawing/2014/main" id="{F595AD88-2D40-4652-A342-F02799BCAE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5" name="Freeform 35">
                      <a:extLst>
                        <a:ext uri="{FF2B5EF4-FFF2-40B4-BE49-F238E27FC236}">
                          <a16:creationId xmlns:a16="http://schemas.microsoft.com/office/drawing/2014/main" id="{A8021D53-2AE4-4048-B1C6-E196C44DB70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6" name="Freeform 36">
                      <a:extLst>
                        <a:ext uri="{FF2B5EF4-FFF2-40B4-BE49-F238E27FC236}">
                          <a16:creationId xmlns:a16="http://schemas.microsoft.com/office/drawing/2014/main" id="{1BAEDD56-DCFA-49F9-8942-DE4AFD51371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7" name="Freeform 37">
                      <a:extLst>
                        <a:ext uri="{FF2B5EF4-FFF2-40B4-BE49-F238E27FC236}">
                          <a16:creationId xmlns:a16="http://schemas.microsoft.com/office/drawing/2014/main" id="{775BA56D-0883-479B-9393-D99F483CDE5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8" name="Freeform 38">
                      <a:extLst>
                        <a:ext uri="{FF2B5EF4-FFF2-40B4-BE49-F238E27FC236}">
                          <a16:creationId xmlns:a16="http://schemas.microsoft.com/office/drawing/2014/main" id="{CF00AFD7-B88F-46A4-9D1D-C5AD664ACF0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29" name="CellPhone_E8EA">
                    <a:extLst>
                      <a:ext uri="{FF2B5EF4-FFF2-40B4-BE49-F238E27FC236}">
                        <a16:creationId xmlns:a16="http://schemas.microsoft.com/office/drawing/2014/main" id="{8A8C01A5-7EF1-4B30-867D-B7DB0EC7DEC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30" name="Straight Connector 1329">
                    <a:extLst>
                      <a:ext uri="{FF2B5EF4-FFF2-40B4-BE49-F238E27FC236}">
                        <a16:creationId xmlns:a16="http://schemas.microsoft.com/office/drawing/2014/main" id="{50A89CED-1FDF-4AF2-97EE-4F51ADD4D3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1319" name="Group 1318">
                  <a:extLst>
                    <a:ext uri="{FF2B5EF4-FFF2-40B4-BE49-F238E27FC236}">
                      <a16:creationId xmlns:a16="http://schemas.microsoft.com/office/drawing/2014/main" id="{AFA6A1D3-E68E-40E5-844D-BF4F14ECB020}"/>
                    </a:ext>
                  </a:extLst>
                </p:cNvPr>
                <p:cNvGrpSpPr/>
                <p:nvPr/>
              </p:nvGrpSpPr>
              <p:grpSpPr>
                <a:xfrm>
                  <a:off x="1198006" y="4329298"/>
                  <a:ext cx="204812" cy="156967"/>
                  <a:chOff x="7398246" y="1610486"/>
                  <a:chExt cx="498447" cy="382007"/>
                </a:xfrm>
              </p:grpSpPr>
              <p:sp>
                <p:nvSpPr>
                  <p:cNvPr id="1320" name="monitor">
                    <a:extLst>
                      <a:ext uri="{FF2B5EF4-FFF2-40B4-BE49-F238E27FC236}">
                        <a16:creationId xmlns:a16="http://schemas.microsoft.com/office/drawing/2014/main" id="{5A96610E-7F73-4D92-A0E8-DA04C425862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Rectangle 1320">
                    <a:extLst>
                      <a:ext uri="{FF2B5EF4-FFF2-40B4-BE49-F238E27FC236}">
                        <a16:creationId xmlns:a16="http://schemas.microsoft.com/office/drawing/2014/main" id="{CC67F0F0-21DF-4F5A-8DCB-FBE08BDCD2F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2" name="Group 11">
                    <a:extLst>
                      <a:ext uri="{FF2B5EF4-FFF2-40B4-BE49-F238E27FC236}">
                        <a16:creationId xmlns:a16="http://schemas.microsoft.com/office/drawing/2014/main" id="{25577D24-1775-4348-BD3A-2E786DDB6753}"/>
                      </a:ext>
                    </a:extLst>
                  </p:cNvPr>
                  <p:cNvGrpSpPr>
                    <a:grpSpLocks noChangeAspect="1"/>
                  </p:cNvGrpSpPr>
                  <p:nvPr/>
                </p:nvGrpSpPr>
                <p:grpSpPr bwMode="auto">
                  <a:xfrm>
                    <a:off x="7581678" y="1714920"/>
                    <a:ext cx="111860" cy="111860"/>
                    <a:chOff x="5664" y="1835"/>
                    <a:chExt cx="73" cy="73"/>
                  </a:xfrm>
                  <a:solidFill>
                    <a:srgbClr val="FFFFFF"/>
                  </a:solidFill>
                </p:grpSpPr>
                <p:sp>
                  <p:nvSpPr>
                    <p:cNvPr id="1323" name="Freeform 12">
                      <a:extLst>
                        <a:ext uri="{FF2B5EF4-FFF2-40B4-BE49-F238E27FC236}">
                          <a16:creationId xmlns:a16="http://schemas.microsoft.com/office/drawing/2014/main" id="{DF91DD06-54BB-402D-8DE3-B01A1649BA6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4" name="Freeform 13">
                      <a:extLst>
                        <a:ext uri="{FF2B5EF4-FFF2-40B4-BE49-F238E27FC236}">
                          <a16:creationId xmlns:a16="http://schemas.microsoft.com/office/drawing/2014/main" id="{695122E1-666F-4FAC-8F63-02F42F648A3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5" name="Freeform 14">
                      <a:extLst>
                        <a:ext uri="{FF2B5EF4-FFF2-40B4-BE49-F238E27FC236}">
                          <a16:creationId xmlns:a16="http://schemas.microsoft.com/office/drawing/2014/main" id="{C536DA93-3B47-4074-9E9D-9BE5AAB05377}"/>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6" name="Freeform 15">
                      <a:extLst>
                        <a:ext uri="{FF2B5EF4-FFF2-40B4-BE49-F238E27FC236}">
                          <a16:creationId xmlns:a16="http://schemas.microsoft.com/office/drawing/2014/main" id="{A769317C-6081-4DD2-94A7-07AF79B8749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03" name="Group 1302">
                <a:extLst>
                  <a:ext uri="{FF2B5EF4-FFF2-40B4-BE49-F238E27FC236}">
                    <a16:creationId xmlns:a16="http://schemas.microsoft.com/office/drawing/2014/main" id="{AF116B89-C234-4B56-8304-1B22CAB878F4}"/>
                  </a:ext>
                </a:extLst>
              </p:cNvPr>
              <p:cNvGrpSpPr/>
              <p:nvPr/>
            </p:nvGrpSpPr>
            <p:grpSpPr>
              <a:xfrm>
                <a:off x="2805826" y="4994420"/>
                <a:ext cx="1206925" cy="369332"/>
                <a:chOff x="2659527" y="2746104"/>
                <a:chExt cx="1206925" cy="369332"/>
              </a:xfrm>
            </p:grpSpPr>
            <p:sp>
              <p:nvSpPr>
                <p:cNvPr id="1312" name="Rectangle 1311">
                  <a:extLst>
                    <a:ext uri="{FF2B5EF4-FFF2-40B4-BE49-F238E27FC236}">
                      <a16:creationId xmlns:a16="http://schemas.microsoft.com/office/drawing/2014/main" id="{1FAAA36B-BFC5-45EE-BF10-92DA1F9AFC35}"/>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313" name="Graphic 1312" descr="Ethernet">
                  <a:extLst>
                    <a:ext uri="{FF2B5EF4-FFF2-40B4-BE49-F238E27FC236}">
                      <a16:creationId xmlns:a16="http://schemas.microsoft.com/office/drawing/2014/main" id="{42960790-E181-4D7F-BE9F-365624B50956}"/>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304" name="Straight Connector 1303">
                <a:extLst>
                  <a:ext uri="{FF2B5EF4-FFF2-40B4-BE49-F238E27FC236}">
                    <a16:creationId xmlns:a16="http://schemas.microsoft.com/office/drawing/2014/main" id="{C4F6ACC5-97F9-417B-861B-4F8B4E8BE48F}"/>
                  </a:ext>
                </a:extLst>
              </p:cNvPr>
              <p:cNvCxnSpPr>
                <a:cxnSpLocks/>
                <a:stCxn id="1312" idx="0"/>
                <a:endCxn id="1354"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5" name="Straight Connector 25">
                <a:extLst>
                  <a:ext uri="{FF2B5EF4-FFF2-40B4-BE49-F238E27FC236}">
                    <a16:creationId xmlns:a16="http://schemas.microsoft.com/office/drawing/2014/main" id="{5E36F64A-2BDC-467E-A758-BB1574D34A88}"/>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6" name="Group 1305">
                <a:extLst>
                  <a:ext uri="{FF2B5EF4-FFF2-40B4-BE49-F238E27FC236}">
                    <a16:creationId xmlns:a16="http://schemas.microsoft.com/office/drawing/2014/main" id="{F4239058-4FBC-4297-AE5F-BB55AE41AD87}"/>
                  </a:ext>
                </a:extLst>
              </p:cNvPr>
              <p:cNvGrpSpPr/>
              <p:nvPr/>
            </p:nvGrpSpPr>
            <p:grpSpPr>
              <a:xfrm>
                <a:off x="3559835" y="5604431"/>
                <a:ext cx="955854" cy="230832"/>
                <a:chOff x="3359783" y="4231493"/>
                <a:chExt cx="1038900" cy="250887"/>
              </a:xfrm>
            </p:grpSpPr>
            <p:sp>
              <p:nvSpPr>
                <p:cNvPr id="1310" name="Rectangle 1309">
                  <a:extLst>
                    <a:ext uri="{FF2B5EF4-FFF2-40B4-BE49-F238E27FC236}">
                      <a16:creationId xmlns:a16="http://schemas.microsoft.com/office/drawing/2014/main" id="{0420B33B-63D1-4EE3-ACB1-5ED16F1AFD25}"/>
                    </a:ext>
                  </a:extLst>
                </p:cNvPr>
                <p:cNvSpPr/>
                <p:nvPr/>
              </p:nvSpPr>
              <p:spPr bwMode="auto">
                <a:xfrm>
                  <a:off x="3359783" y="4231493"/>
                  <a:ext cx="1038900" cy="2508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a:defRPr/>
                  </a:pPr>
                  <a:r>
                    <a:rPr lang="en-US" sz="900"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IsManaged</a:t>
                  </a:r>
                  <a:endPar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pic>
              <p:nvPicPr>
                <p:cNvPr id="1311" name="Graphic 1310" descr="Checkbox Checked with solid fill">
                  <a:extLst>
                    <a:ext uri="{FF2B5EF4-FFF2-40B4-BE49-F238E27FC236}">
                      <a16:creationId xmlns:a16="http://schemas.microsoft.com/office/drawing/2014/main" id="{3E8E7876-BBC1-4573-BF30-970A73D96F50}"/>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406499" y="4245413"/>
                  <a:ext cx="230715" cy="230712"/>
                </a:xfrm>
                <a:prstGeom prst="rect">
                  <a:avLst/>
                </a:prstGeom>
              </p:spPr>
            </p:pic>
          </p:grpSp>
          <p:grpSp>
            <p:nvGrpSpPr>
              <p:cNvPr id="1307" name="Group 1306">
                <a:extLst>
                  <a:ext uri="{FF2B5EF4-FFF2-40B4-BE49-F238E27FC236}">
                    <a16:creationId xmlns:a16="http://schemas.microsoft.com/office/drawing/2014/main" id="{8C29BA8B-A578-462F-870B-F6FE837C0F17}"/>
                  </a:ext>
                </a:extLst>
              </p:cNvPr>
              <p:cNvGrpSpPr/>
              <p:nvPr/>
            </p:nvGrpSpPr>
            <p:grpSpPr>
              <a:xfrm>
                <a:off x="2188664" y="5618446"/>
                <a:ext cx="1248432" cy="338554"/>
                <a:chOff x="2188664" y="5618446"/>
                <a:chExt cx="1248432" cy="338554"/>
              </a:xfrm>
            </p:grpSpPr>
            <p:sp>
              <p:nvSpPr>
                <p:cNvPr id="1308" name="Rectangle 1307">
                  <a:extLst>
                    <a:ext uri="{FF2B5EF4-FFF2-40B4-BE49-F238E27FC236}">
                      <a16:creationId xmlns:a16="http://schemas.microsoft.com/office/drawing/2014/main" id="{0BFB2B5B-D00C-4951-B923-C4C365AEA5B5}"/>
                    </a:ext>
                  </a:extLst>
                </p:cNvPr>
                <p:cNvSpPr/>
                <p:nvPr/>
              </p:nvSpPr>
              <p:spPr>
                <a:xfrm>
                  <a:off x="2516427" y="5618446"/>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309" name="Picture 1308">
                  <a:extLst>
                    <a:ext uri="{FF2B5EF4-FFF2-40B4-BE49-F238E27FC236}">
                      <a16:creationId xmlns:a16="http://schemas.microsoft.com/office/drawing/2014/main" id="{8AEF1389-D17C-4610-A27C-1FFC466B6FE2}"/>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grpSp>
          <p:nvGrpSpPr>
            <p:cNvPr id="24" name="Group 23">
              <a:extLst>
                <a:ext uri="{FF2B5EF4-FFF2-40B4-BE49-F238E27FC236}">
                  <a16:creationId xmlns:a16="http://schemas.microsoft.com/office/drawing/2014/main" id="{8BB64948-D3E3-4EDB-B442-C967CA00A0CF}"/>
                </a:ext>
              </a:extLst>
            </p:cNvPr>
            <p:cNvGrpSpPr/>
            <p:nvPr/>
          </p:nvGrpSpPr>
          <p:grpSpPr>
            <a:xfrm>
              <a:off x="2910797" y="3733130"/>
              <a:ext cx="1009960" cy="229502"/>
              <a:chOff x="2910797" y="3733130"/>
              <a:chExt cx="1009960" cy="229502"/>
            </a:xfrm>
          </p:grpSpPr>
          <p:sp>
            <p:nvSpPr>
              <p:cNvPr id="4" name="Rectangle 3">
                <a:extLst>
                  <a:ext uri="{FF2B5EF4-FFF2-40B4-BE49-F238E27FC236}">
                    <a16:creationId xmlns:a16="http://schemas.microsoft.com/office/drawing/2014/main" id="{6FDC0BBF-9A04-49C6-9E00-AA6480D4298B}"/>
                  </a:ext>
                </a:extLst>
              </p:cNvPr>
              <p:cNvSpPr/>
              <p:nvPr/>
            </p:nvSpPr>
            <p:spPr bwMode="auto">
              <a:xfrm>
                <a:off x="2910797" y="3733130"/>
                <a:ext cx="1009960" cy="22950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 name="Graphic 4" descr="Checkbox Checked with solid fill">
                <a:extLst>
                  <a:ext uri="{FF2B5EF4-FFF2-40B4-BE49-F238E27FC236}">
                    <a16:creationId xmlns:a16="http://schemas.microsoft.com/office/drawing/2014/main" id="{0C5FCE58-B510-4C63-BD8B-7E30CB3C22A8}"/>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946797" y="3743485"/>
                <a:ext cx="208792" cy="208794"/>
              </a:xfrm>
              <a:prstGeom prst="rect">
                <a:avLst/>
              </a:prstGeom>
            </p:spPr>
          </p:pic>
        </p:grpSp>
        <p:grpSp>
          <p:nvGrpSpPr>
            <p:cNvPr id="23" name="Group 22">
              <a:extLst>
                <a:ext uri="{FF2B5EF4-FFF2-40B4-BE49-F238E27FC236}">
                  <a16:creationId xmlns:a16="http://schemas.microsoft.com/office/drawing/2014/main" id="{8F53B7A7-9531-4200-8D66-0C3D823FC64F}"/>
                </a:ext>
              </a:extLst>
            </p:cNvPr>
            <p:cNvGrpSpPr/>
            <p:nvPr/>
          </p:nvGrpSpPr>
          <p:grpSpPr>
            <a:xfrm>
              <a:off x="2736891" y="4021661"/>
              <a:ext cx="1347368" cy="216321"/>
              <a:chOff x="2736891" y="4021661"/>
              <a:chExt cx="1347368" cy="216321"/>
            </a:xfrm>
          </p:grpSpPr>
          <p:sp>
            <p:nvSpPr>
              <p:cNvPr id="7" name="Rectangle 6">
                <a:extLst>
                  <a:ext uri="{FF2B5EF4-FFF2-40B4-BE49-F238E27FC236}">
                    <a16:creationId xmlns:a16="http://schemas.microsoft.com/office/drawing/2014/main" id="{62AB8D6B-4227-4C70-83F1-D1FCE324FEBA}"/>
                  </a:ext>
                </a:extLst>
              </p:cNvPr>
              <p:cNvSpPr/>
              <p:nvPr/>
            </p:nvSpPr>
            <p:spPr bwMode="auto">
              <a:xfrm>
                <a:off x="2736891" y="4021661"/>
                <a:ext cx="1347368" cy="2147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Attribute(s)</a:t>
                </a:r>
              </a:p>
            </p:txBody>
          </p:sp>
          <p:pic>
            <p:nvPicPr>
              <p:cNvPr id="8" name="Graphic 7" descr="Checkbox Checked with solid fill">
                <a:extLst>
                  <a:ext uri="{FF2B5EF4-FFF2-40B4-BE49-F238E27FC236}">
                    <a16:creationId xmlns:a16="http://schemas.microsoft.com/office/drawing/2014/main" id="{56F222E6-62AF-478B-8B09-A867C8BEE5C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773339" y="4028308"/>
                <a:ext cx="209676" cy="209674"/>
              </a:xfrm>
              <a:prstGeom prst="rect">
                <a:avLst/>
              </a:prstGeom>
            </p:spPr>
          </p:pic>
        </p:grpSp>
      </p:grpSp>
      <p:grpSp>
        <p:nvGrpSpPr>
          <p:cNvPr id="22" name="Group 21">
            <a:extLst>
              <a:ext uri="{FF2B5EF4-FFF2-40B4-BE49-F238E27FC236}">
                <a16:creationId xmlns:a16="http://schemas.microsoft.com/office/drawing/2014/main" id="{107E1460-59DE-4E10-B4E0-57E08DC1495E}"/>
              </a:ext>
            </a:extLst>
          </p:cNvPr>
          <p:cNvGrpSpPr/>
          <p:nvPr/>
        </p:nvGrpSpPr>
        <p:grpSpPr>
          <a:xfrm>
            <a:off x="822379" y="1508489"/>
            <a:ext cx="4335491" cy="2064038"/>
            <a:chOff x="822379" y="1508489"/>
            <a:chExt cx="4335491" cy="2064038"/>
          </a:xfrm>
        </p:grpSpPr>
        <p:cxnSp>
          <p:nvCxnSpPr>
            <p:cNvPr id="16" name="Straight Arrow Connector 15">
              <a:extLst>
                <a:ext uri="{FF2B5EF4-FFF2-40B4-BE49-F238E27FC236}">
                  <a16:creationId xmlns:a16="http://schemas.microsoft.com/office/drawing/2014/main" id="{3D6E6CE2-253D-4E09-9143-0A6BB6D74974}"/>
                </a:ext>
              </a:extLst>
            </p:cNvPr>
            <p:cNvCxnSpPr>
              <a:cxnSpLocks/>
            </p:cNvCxnSpPr>
            <p:nvPr/>
          </p:nvCxnSpPr>
          <p:spPr>
            <a:xfrm>
              <a:off x="2161720" y="3238043"/>
              <a:ext cx="125577" cy="0"/>
            </a:xfrm>
            <a:prstGeom prst="straightConnector1">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22" name="Group 1421">
              <a:extLst>
                <a:ext uri="{FF2B5EF4-FFF2-40B4-BE49-F238E27FC236}">
                  <a16:creationId xmlns:a16="http://schemas.microsoft.com/office/drawing/2014/main" id="{735F9297-F6C8-4892-9FFA-0A292F823E05}"/>
                </a:ext>
              </a:extLst>
            </p:cNvPr>
            <p:cNvGrpSpPr/>
            <p:nvPr/>
          </p:nvGrpSpPr>
          <p:grpSpPr>
            <a:xfrm>
              <a:off x="850796" y="3127551"/>
              <a:ext cx="1313555" cy="199094"/>
              <a:chOff x="-1878740" y="2172752"/>
              <a:chExt cx="1313555" cy="199094"/>
            </a:xfrm>
            <a:solidFill>
              <a:schemeClr val="bg1"/>
            </a:solidFill>
          </p:grpSpPr>
          <p:sp>
            <p:nvSpPr>
              <p:cNvPr id="1450" name="Rectangle 1449">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68F2BDA2-292F-4D9A-AB83-9DB516BC43AA}"/>
                  </a:ext>
                </a:extLst>
              </p:cNvPr>
              <p:cNvSpPr/>
              <p:nvPr/>
            </p:nvSpPr>
            <p:spPr>
              <a:xfrm>
                <a:off x="-1878740" y="2172752"/>
                <a:ext cx="1313555" cy="199094"/>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1451" name="Picture 195" descr="Multi-Factor Authentication.png">
                <a:extLst>
                  <a:ext uri="{FF2B5EF4-FFF2-40B4-BE49-F238E27FC236}">
                    <a16:creationId xmlns:a16="http://schemas.microsoft.com/office/drawing/2014/main" id="{ECA1513A-3032-4651-BD8F-547CA504BF66}"/>
                  </a:ext>
                </a:extLst>
              </p:cNvPr>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1836958" y="2212397"/>
                <a:ext cx="142642" cy="120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1423" name="Straight Connector 1422">
              <a:extLst>
                <a:ext uri="{FF2B5EF4-FFF2-40B4-BE49-F238E27FC236}">
                  <a16:creationId xmlns:a16="http://schemas.microsoft.com/office/drawing/2014/main" id="{4F1B0164-947D-41FB-90C0-87A327996474}"/>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4" name="Connector: Elbow 1423">
              <a:extLst>
                <a:ext uri="{FF2B5EF4-FFF2-40B4-BE49-F238E27FC236}">
                  <a16:creationId xmlns:a16="http://schemas.microsoft.com/office/drawing/2014/main" id="{0F4F0A9B-E4DC-46F7-8CB9-DC07290221BE}"/>
                </a:ext>
              </a:extLst>
            </p:cNvPr>
            <p:cNvCxnSpPr>
              <a:cxnSpLocks/>
              <a:stCxn id="1443"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25" name="Group 1424">
              <a:extLst>
                <a:ext uri="{FF2B5EF4-FFF2-40B4-BE49-F238E27FC236}">
                  <a16:creationId xmlns:a16="http://schemas.microsoft.com/office/drawing/2014/main" id="{A5EAC44C-06E3-4EF9-88B3-34C95330E188}"/>
                </a:ext>
              </a:extLst>
            </p:cNvPr>
            <p:cNvGrpSpPr/>
            <p:nvPr/>
          </p:nvGrpSpPr>
          <p:grpSpPr>
            <a:xfrm>
              <a:off x="2500328" y="1508489"/>
              <a:ext cx="1478050" cy="760970"/>
              <a:chOff x="-1202513" y="1315189"/>
              <a:chExt cx="1478050" cy="760970"/>
            </a:xfrm>
          </p:grpSpPr>
          <p:sp>
            <p:nvSpPr>
              <p:cNvPr id="1445" name="Rectangle 1444">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E8339489-48C6-4D09-94D2-240E55568451}"/>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1446" name="Group 1445">
                <a:extLst>
                  <a:ext uri="{FF2B5EF4-FFF2-40B4-BE49-F238E27FC236}">
                    <a16:creationId xmlns:a16="http://schemas.microsoft.com/office/drawing/2014/main" id="{880540A9-0B43-47BC-B3D6-7D9E3E54150B}"/>
                  </a:ext>
                </a:extLst>
              </p:cNvPr>
              <p:cNvGrpSpPr/>
              <p:nvPr/>
            </p:nvGrpSpPr>
            <p:grpSpPr>
              <a:xfrm>
                <a:off x="-901193" y="1942752"/>
                <a:ext cx="188672" cy="45719"/>
                <a:chOff x="6643199" y="3134478"/>
                <a:chExt cx="188672" cy="45719"/>
              </a:xfrm>
            </p:grpSpPr>
            <p:sp>
              <p:nvSpPr>
                <p:cNvPr id="1447" name="Oval 1446">
                  <a:extLst>
                    <a:ext uri="{FF2B5EF4-FFF2-40B4-BE49-F238E27FC236}">
                      <a16:creationId xmlns:a16="http://schemas.microsoft.com/office/drawing/2014/main" id="{C3381152-1377-49A0-B5C8-E10FEB049EA6}"/>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8" name="Oval 1447">
                  <a:extLst>
                    <a:ext uri="{FF2B5EF4-FFF2-40B4-BE49-F238E27FC236}">
                      <a16:creationId xmlns:a16="http://schemas.microsoft.com/office/drawing/2014/main" id="{AC2CDADF-E2CC-4749-9F63-1E95DCBD7C4B}"/>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9" name="Oval 1448">
                  <a:extLst>
                    <a:ext uri="{FF2B5EF4-FFF2-40B4-BE49-F238E27FC236}">
                      <a16:creationId xmlns:a16="http://schemas.microsoft.com/office/drawing/2014/main" id="{791C0427-E349-4015-B9F2-FF9592775C7E}"/>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26" name="Group 1425">
              <a:extLst>
                <a:ext uri="{FF2B5EF4-FFF2-40B4-BE49-F238E27FC236}">
                  <a16:creationId xmlns:a16="http://schemas.microsoft.com/office/drawing/2014/main" id="{EC3E58DE-D80A-454C-8A4D-52145954FD66}"/>
                </a:ext>
              </a:extLst>
            </p:cNvPr>
            <p:cNvGrpSpPr/>
            <p:nvPr/>
          </p:nvGrpSpPr>
          <p:grpSpPr>
            <a:xfrm>
              <a:off x="822379" y="1508489"/>
              <a:ext cx="1135091" cy="369332"/>
              <a:chOff x="2659527" y="2746104"/>
              <a:chExt cx="1135091" cy="369332"/>
            </a:xfrm>
          </p:grpSpPr>
          <p:sp>
            <p:nvSpPr>
              <p:cNvPr id="1443" name="Rectangle 1442">
                <a:extLst>
                  <a:ext uri="{FF2B5EF4-FFF2-40B4-BE49-F238E27FC236}">
                    <a16:creationId xmlns:a16="http://schemas.microsoft.com/office/drawing/2014/main" id="{6B719748-555C-44B0-B2C4-877FD7278B6A}"/>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444" name="Graphic 1443" descr="Ethernet">
                <a:extLst>
                  <a:ext uri="{FF2B5EF4-FFF2-40B4-BE49-F238E27FC236}">
                    <a16:creationId xmlns:a16="http://schemas.microsoft.com/office/drawing/2014/main" id="{067AEE6D-CC9D-42B7-A1C3-B2B14FB374A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sp>
          <p:nvSpPr>
            <p:cNvPr id="1427" name="Rectangle 1426">
              <a:hlinkClick r:id="rId93"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0E3589D-47E9-4254-A9A4-BC87C80FAE40}"/>
                </a:ext>
              </a:extLst>
            </p:cNvPr>
            <p:cNvSpPr/>
            <p:nvPr/>
          </p:nvSpPr>
          <p:spPr>
            <a:xfrm>
              <a:off x="853310" y="2377248"/>
              <a:ext cx="1308410" cy="32918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p>
          </p:txBody>
        </p:sp>
        <p:grpSp>
          <p:nvGrpSpPr>
            <p:cNvPr id="1428" name="Group 1427">
              <a:extLst>
                <a:ext uri="{FF2B5EF4-FFF2-40B4-BE49-F238E27FC236}">
                  <a16:creationId xmlns:a16="http://schemas.microsoft.com/office/drawing/2014/main" id="{CF4ED74E-18D1-4E6E-A395-E9088B2718FA}"/>
                </a:ext>
              </a:extLst>
            </p:cNvPr>
            <p:cNvGrpSpPr/>
            <p:nvPr/>
          </p:nvGrpSpPr>
          <p:grpSpPr>
            <a:xfrm>
              <a:off x="2671527" y="2396921"/>
              <a:ext cx="1282334" cy="215444"/>
              <a:chOff x="2659527" y="2823048"/>
              <a:chExt cx="1282334" cy="215444"/>
            </a:xfrm>
          </p:grpSpPr>
          <p:sp>
            <p:nvSpPr>
              <p:cNvPr id="1441" name="Rectangle 1440">
                <a:extLst>
                  <a:ext uri="{FF2B5EF4-FFF2-40B4-BE49-F238E27FC236}">
                    <a16:creationId xmlns:a16="http://schemas.microsoft.com/office/drawing/2014/main" id="{CC7AED84-8F66-4E68-8C64-B76A07525933}"/>
                  </a:ext>
                </a:extLst>
              </p:cNvPr>
              <p:cNvSpPr/>
              <p:nvPr/>
            </p:nvSpPr>
            <p:spPr bwMode="auto">
              <a:xfrm>
                <a:off x="2659527" y="2823048"/>
                <a:ext cx="1282334" cy="215444"/>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1442" name="Graphic 1441" descr="Ethernet">
                <a:extLst>
                  <a:ext uri="{FF2B5EF4-FFF2-40B4-BE49-F238E27FC236}">
                    <a16:creationId xmlns:a16="http://schemas.microsoft.com/office/drawing/2014/main" id="{9FCC2423-F1A3-46B4-B8FF-A5D4879277C8}"/>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429" name="Straight Arrow Connector 1428">
              <a:extLst>
                <a:ext uri="{FF2B5EF4-FFF2-40B4-BE49-F238E27FC236}">
                  <a16:creationId xmlns:a16="http://schemas.microsoft.com/office/drawing/2014/main" id="{143107D7-FCF4-4414-9A06-6441643E7EE7}"/>
                </a:ext>
              </a:extLst>
            </p:cNvPr>
            <p:cNvCxnSpPr>
              <a:cxnSpLocks/>
            </p:cNvCxnSpPr>
            <p:nvPr/>
          </p:nvCxnSpPr>
          <p:spPr>
            <a:xfrm>
              <a:off x="2296055" y="3328529"/>
              <a:ext cx="2423160"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0" name="Rectangle 33">
              <a:extLst>
                <a:ext uri="{FF2B5EF4-FFF2-40B4-BE49-F238E27FC236}">
                  <a16:creationId xmlns:a16="http://schemas.microsoft.com/office/drawing/2014/main" id="{3E50195E-F894-4E15-BF3B-4BC160E968BF}"/>
                </a:ext>
              </a:extLst>
            </p:cNvPr>
            <p:cNvSpPr/>
            <p:nvPr/>
          </p:nvSpPr>
          <p:spPr bwMode="auto">
            <a:xfrm rot="16200000">
              <a:off x="1980662" y="3161505"/>
              <a:ext cx="497939"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1" name="Group 1430">
              <a:extLst>
                <a:ext uri="{FF2B5EF4-FFF2-40B4-BE49-F238E27FC236}">
                  <a16:creationId xmlns:a16="http://schemas.microsoft.com/office/drawing/2014/main" id="{E45FD951-68C0-4A5A-A3E0-08946ED88C2C}"/>
                </a:ext>
              </a:extLst>
            </p:cNvPr>
            <p:cNvGrpSpPr/>
            <p:nvPr/>
          </p:nvGrpSpPr>
          <p:grpSpPr>
            <a:xfrm>
              <a:off x="3196174" y="3149062"/>
              <a:ext cx="1127336" cy="369332"/>
              <a:chOff x="-1202514" y="2185626"/>
              <a:chExt cx="1127336" cy="369332"/>
            </a:xfrm>
          </p:grpSpPr>
          <p:sp>
            <p:nvSpPr>
              <p:cNvPr id="1439" name="Rectangle 1438">
                <a:extLst>
                  <a:ext uri="{FF2B5EF4-FFF2-40B4-BE49-F238E27FC236}">
                    <a16:creationId xmlns:a16="http://schemas.microsoft.com/office/drawing/2014/main" id="{B5B58954-A8B2-45B3-BCA5-75F94770A359}"/>
                  </a:ext>
                </a:extLst>
              </p:cNvPr>
              <p:cNvSpPr/>
              <p:nvPr/>
            </p:nvSpPr>
            <p:spPr>
              <a:xfrm>
                <a:off x="-1202514" y="2185626"/>
                <a:ext cx="1127336" cy="3693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45720" rIns="45720" bIns="45720" rtlCol="0" anchor="ctr">
                <a:spAutoFit/>
              </a:bodyPr>
              <a:lstStyle/>
              <a:p>
                <a:pPr>
                  <a:defRPr/>
                </a:pPr>
                <a:r>
                  <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Multi-Factor Authentication</a:t>
                </a:r>
              </a:p>
            </p:txBody>
          </p:sp>
          <p:pic>
            <p:nvPicPr>
              <p:cNvPr id="1440" name="Picture 195" descr="Multi-Factor Authentication.png">
                <a:extLst>
                  <a:ext uri="{FF2B5EF4-FFF2-40B4-BE49-F238E27FC236}">
                    <a16:creationId xmlns:a16="http://schemas.microsoft.com/office/drawing/2014/main" id="{70694873-4083-4A16-A924-B96BA680B7D7}"/>
                  </a:ext>
                </a:extLst>
              </p:cNvPr>
              <p:cNvPicPr>
                <a:picLocks noChangeAspect="1"/>
              </p:cNvPicPr>
              <p:nvPr/>
            </p:nvPicPr>
            <p:blipFill>
              <a:blip r:embed="rId91">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2" name="Group 1431">
              <a:extLst>
                <a:ext uri="{FF2B5EF4-FFF2-40B4-BE49-F238E27FC236}">
                  <a16:creationId xmlns:a16="http://schemas.microsoft.com/office/drawing/2014/main" id="{6D4A1603-8404-4C5D-8990-8A82DAA785C4}"/>
                </a:ext>
              </a:extLst>
            </p:cNvPr>
            <p:cNvGrpSpPr/>
            <p:nvPr/>
          </p:nvGrpSpPr>
          <p:grpSpPr>
            <a:xfrm>
              <a:off x="853309" y="2861485"/>
              <a:ext cx="1313557" cy="219548"/>
              <a:chOff x="-1202515" y="2968342"/>
              <a:chExt cx="1317668" cy="219548"/>
            </a:xfrm>
          </p:grpSpPr>
          <p:sp>
            <p:nvSpPr>
              <p:cNvPr id="1437" name="Rectangle 1436">
                <a:hlinkClick r:id="rId94"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FDD30F02-3CFD-44CD-ADE7-886CB74EE162}"/>
                  </a:ext>
                </a:extLst>
              </p:cNvPr>
              <p:cNvSpPr/>
              <p:nvPr/>
            </p:nvSpPr>
            <p:spPr>
              <a:xfrm>
                <a:off x="-1202515" y="2968342"/>
                <a:ext cx="1317668" cy="219548"/>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38" name="Picture 1437">
                <a:extLst>
                  <a:ext uri="{FF2B5EF4-FFF2-40B4-BE49-F238E27FC236}">
                    <a16:creationId xmlns:a16="http://schemas.microsoft.com/office/drawing/2014/main" id="{0BABB148-32A2-4B85-9AB2-72F1E7D07CCC}"/>
                  </a:ext>
                </a:extLst>
              </p:cNvPr>
              <p:cNvPicPr>
                <a:picLocks noChangeAspect="1"/>
              </p:cNvPicPr>
              <p:nvPr/>
            </p:nvPicPr>
            <p:blipFill rotWithShape="1">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13627"/>
                <a:ext cx="146721" cy="137338"/>
              </a:xfrm>
              <a:prstGeom prst="rect">
                <a:avLst/>
              </a:prstGeom>
            </p:spPr>
          </p:pic>
        </p:grpSp>
        <p:grpSp>
          <p:nvGrpSpPr>
            <p:cNvPr id="1433" name="Group 1432">
              <a:extLst>
                <a:ext uri="{FF2B5EF4-FFF2-40B4-BE49-F238E27FC236}">
                  <a16:creationId xmlns:a16="http://schemas.microsoft.com/office/drawing/2014/main" id="{1EFB419D-97CC-40DA-92F4-85CE5338BF6D}"/>
                </a:ext>
              </a:extLst>
            </p:cNvPr>
            <p:cNvGrpSpPr/>
            <p:nvPr/>
          </p:nvGrpSpPr>
          <p:grpSpPr>
            <a:xfrm>
              <a:off x="855931" y="1964812"/>
              <a:ext cx="1445106" cy="325446"/>
              <a:chOff x="855931" y="1964812"/>
              <a:chExt cx="1445106" cy="325446"/>
            </a:xfrm>
          </p:grpSpPr>
          <p:sp>
            <p:nvSpPr>
              <p:cNvPr id="1435" name="Rectangle 1434">
                <a:hlinkClick r:id="rId96"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AE8B9057-42FD-4C77-A55A-B8FBAB206D5D}"/>
                  </a:ext>
                </a:extLst>
              </p:cNvPr>
              <p:cNvSpPr/>
              <p:nvPr/>
            </p:nvSpPr>
            <p:spPr>
              <a:xfrm>
                <a:off x="855931" y="1964812"/>
                <a:ext cx="1445106" cy="325446"/>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for Identity</a:t>
                </a:r>
              </a:p>
            </p:txBody>
          </p:sp>
          <p:pic>
            <p:nvPicPr>
              <p:cNvPr id="1436" name="Picture 1435">
                <a:extLst>
                  <a:ext uri="{FF2B5EF4-FFF2-40B4-BE49-F238E27FC236}">
                    <a16:creationId xmlns:a16="http://schemas.microsoft.com/office/drawing/2014/main" id="{3F91C542-52C9-4593-9E31-F6E36D006884}"/>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1434" name="Graphic 1433">
              <a:extLst>
                <a:ext uri="{FF2B5EF4-FFF2-40B4-BE49-F238E27FC236}">
                  <a16:creationId xmlns:a16="http://schemas.microsoft.com/office/drawing/2014/main" id="{4C4D28D1-DABB-4370-BD6A-66E42F624E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543493" y="1556610"/>
              <a:ext cx="183196" cy="183196"/>
            </a:xfrm>
            <a:prstGeom prst="rect">
              <a:avLst/>
            </a:prstGeom>
          </p:spPr>
        </p:pic>
        <p:pic>
          <p:nvPicPr>
            <p:cNvPr id="1421" name="Picture 1420" descr="Icon&#10;&#10;Description automatically generated with medium confidence">
              <a:extLst>
                <a:ext uri="{FF2B5EF4-FFF2-40B4-BE49-F238E27FC236}">
                  <a16:creationId xmlns:a16="http://schemas.microsoft.com/office/drawing/2014/main" id="{2D667324-B9A4-4145-A80B-EC4AB25961C0}"/>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95492" y="2459616"/>
              <a:ext cx="153883" cy="97067"/>
            </a:xfrm>
            <a:prstGeom prst="rect">
              <a:avLst/>
            </a:prstGeom>
          </p:spPr>
        </p:pic>
        <p:grpSp>
          <p:nvGrpSpPr>
            <p:cNvPr id="21" name="Group 20">
              <a:extLst>
                <a:ext uri="{FF2B5EF4-FFF2-40B4-BE49-F238E27FC236}">
                  <a16:creationId xmlns:a16="http://schemas.microsoft.com/office/drawing/2014/main" id="{9215D928-B404-44F8-83FB-5084320B6C48}"/>
                </a:ext>
              </a:extLst>
            </p:cNvPr>
            <p:cNvGrpSpPr/>
            <p:nvPr/>
          </p:nvGrpSpPr>
          <p:grpSpPr>
            <a:xfrm>
              <a:off x="850796" y="3373433"/>
              <a:ext cx="1313555" cy="199094"/>
              <a:chOff x="850796" y="3373433"/>
              <a:chExt cx="1313555" cy="199094"/>
            </a:xfrm>
          </p:grpSpPr>
          <p:sp>
            <p:nvSpPr>
              <p:cNvPr id="13" name="Rectangle 12">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F6D66678-3447-4588-B848-66A8CC851735}"/>
                  </a:ext>
                </a:extLst>
              </p:cNvPr>
              <p:cNvSpPr/>
              <p:nvPr/>
            </p:nvSpPr>
            <p:spPr>
              <a:xfrm>
                <a:off x="850796" y="3373433"/>
                <a:ext cx="1313555" cy="19909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MFA</a:t>
                </a:r>
              </a:p>
            </p:txBody>
          </p:sp>
          <p:pic>
            <p:nvPicPr>
              <p:cNvPr id="20" name="Graphic 19" descr="Handshake outline">
                <a:extLst>
                  <a:ext uri="{FF2B5EF4-FFF2-40B4-BE49-F238E27FC236}">
                    <a16:creationId xmlns:a16="http://schemas.microsoft.com/office/drawing/2014/main" id="{BB5C32AF-0A6F-48B1-A126-002C47F6206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95121" y="3407033"/>
                <a:ext cx="140098" cy="140098"/>
              </a:xfrm>
              <a:prstGeom prst="rect">
                <a:avLst/>
              </a:prstGeom>
            </p:spPr>
          </p:pic>
        </p:grpSp>
      </p:grpSp>
      <p:cxnSp>
        <p:nvCxnSpPr>
          <p:cNvPr id="428" name="Straight Arrow Connector 427">
            <a:extLst>
              <a:ext uri="{FF2B5EF4-FFF2-40B4-BE49-F238E27FC236}">
                <a16:creationId xmlns:a16="http://schemas.microsoft.com/office/drawing/2014/main" id="{8F9F40C9-8E24-41E7-BF2D-A9833A1C9A5E}"/>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554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7"/>
                                        </p:tgtEl>
                                        <p:attrNameLst>
                                          <p:attrName>style.visibility</p:attrName>
                                        </p:attrNameLst>
                                      </p:cBhvr>
                                      <p:to>
                                        <p:strVal val="visible"/>
                                      </p:to>
                                    </p:set>
                                    <p:animEffect transition="in" filter="fade">
                                      <p:cBhvr>
                                        <p:cTn id="7" dur="500"/>
                                        <p:tgtEl>
                                          <p:spTgt spid="1467"/>
                                        </p:tgtEl>
                                      </p:cBhvr>
                                    </p:animEffect>
                                  </p:childTnLst>
                                </p:cTn>
                              </p:par>
                              <p:par>
                                <p:cTn id="8" presetID="10" presetClass="entr" presetSubtype="0" fill="hold" nodeType="withEffect">
                                  <p:stCondLst>
                                    <p:cond delay="0"/>
                                  </p:stCondLst>
                                  <p:childTnLst>
                                    <p:set>
                                      <p:cBhvr>
                                        <p:cTn id="9" dur="1" fill="hold">
                                          <p:stCondLst>
                                            <p:cond delay="0"/>
                                          </p:stCondLst>
                                        </p:cTn>
                                        <p:tgtEl>
                                          <p:spTgt spid="1268"/>
                                        </p:tgtEl>
                                        <p:attrNameLst>
                                          <p:attrName>style.visibility</p:attrName>
                                        </p:attrNameLst>
                                      </p:cBhvr>
                                      <p:to>
                                        <p:strVal val="visible"/>
                                      </p:to>
                                    </p:set>
                                    <p:animEffect transition="in" filter="fade">
                                      <p:cBhvr>
                                        <p:cTn id="10" dur="500"/>
                                        <p:tgtEl>
                                          <p:spTgt spid="1268"/>
                                        </p:tgtEl>
                                      </p:cBhvr>
                                    </p:animEffect>
                                  </p:childTnLst>
                                </p:cTn>
                              </p:par>
                              <p:par>
                                <p:cTn id="11" presetID="22" presetClass="entr" presetSubtype="4"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animEffect transition="in" filter="wipe(down)">
                                      <p:cBhvr>
                                        <p:cTn id="13" dur="500"/>
                                        <p:tgtEl>
                                          <p:spTgt spid="428"/>
                                        </p:tgtEl>
                                      </p:cBhvr>
                                    </p:animEffect>
                                  </p:childTnLst>
                                </p:cTn>
                              </p:par>
                              <p:par>
                                <p:cTn id="14" presetID="22" presetClass="entr" presetSubtype="1" fill="hold" nodeType="withEffect">
                                  <p:stCondLst>
                                    <p:cond delay="250"/>
                                  </p:stCondLst>
                                  <p:childTnLst>
                                    <p:set>
                                      <p:cBhvr>
                                        <p:cTn id="15" dur="1" fill="hold">
                                          <p:stCondLst>
                                            <p:cond delay="0"/>
                                          </p:stCondLst>
                                        </p:cTn>
                                        <p:tgtEl>
                                          <p:spTgt spid="1280"/>
                                        </p:tgtEl>
                                        <p:attrNameLst>
                                          <p:attrName>style.visibility</p:attrName>
                                        </p:attrNameLst>
                                      </p:cBhvr>
                                      <p:to>
                                        <p:strVal val="visible"/>
                                      </p:to>
                                    </p:set>
                                    <p:animEffect transition="in" filter="wipe(up)">
                                      <p:cBhvr>
                                        <p:cTn id="16" dur="500"/>
                                        <p:tgtEl>
                                          <p:spTgt spid="128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67"/>
                                        </p:tgtEl>
                                        <p:attrNameLst>
                                          <p:attrName>style.visibility</p:attrName>
                                        </p:attrNameLst>
                                      </p:cBhvr>
                                      <p:to>
                                        <p:strVal val="visible"/>
                                      </p:to>
                                    </p:set>
                                    <p:animEffect transition="in" filter="fade">
                                      <p:cBhvr>
                                        <p:cTn id="19" dur="500"/>
                                        <p:tgtEl>
                                          <p:spTgt spid="126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66"/>
                                        </p:tgtEl>
                                        <p:attrNameLst>
                                          <p:attrName>style.visibility</p:attrName>
                                        </p:attrNameLst>
                                      </p:cBhvr>
                                      <p:to>
                                        <p:strVal val="visible"/>
                                      </p:to>
                                    </p:set>
                                    <p:animEffect transition="in" filter="fade">
                                      <p:cBhvr>
                                        <p:cTn id="22" dur="500"/>
                                        <p:tgtEl>
                                          <p:spTgt spid="12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6"/>
                                        </p:tgtEl>
                                        <p:attrNameLst>
                                          <p:attrName>style.visibility</p:attrName>
                                        </p:attrNameLst>
                                      </p:cBhvr>
                                      <p:to>
                                        <p:strVal val="visible"/>
                                      </p:to>
                                    </p:set>
                                    <p:animEffect transition="in" filter="fade">
                                      <p:cBhvr>
                                        <p:cTn id="37" dur="500"/>
                                        <p:tgtEl>
                                          <p:spTgt spid="1286"/>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1478"/>
                                        </p:tgtEl>
                                      </p:cBhvr>
                                    </p:animEffect>
                                    <p:animScale>
                                      <p:cBhvr>
                                        <p:cTn id="41" dur="250" autoRev="1" fill="hold"/>
                                        <p:tgtEl>
                                          <p:spTgt spid="1478"/>
                                        </p:tgtEl>
                                      </p:cBhvr>
                                      <p:by x="105000" y="105000"/>
                                    </p:animScale>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1281"/>
                                        </p:tgtEl>
                                        <p:attrNameLst>
                                          <p:attrName>style.visibility</p:attrName>
                                        </p:attrNameLst>
                                      </p:cBhvr>
                                      <p:to>
                                        <p:strVal val="visible"/>
                                      </p:to>
                                    </p:set>
                                    <p:animEffect transition="in" filter="wipe(right)">
                                      <p:cBhvr>
                                        <p:cTn id="45" dur="500"/>
                                        <p:tgtEl>
                                          <p:spTgt spid="1281"/>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1478"/>
                                        </p:tgtEl>
                                      </p:cBhvr>
                                    </p:animEffect>
                                    <p:animScale>
                                      <p:cBhvr>
                                        <p:cTn id="50" dur="250" autoRev="1" fill="hold"/>
                                        <p:tgtEl>
                                          <p:spTgt spid="1478"/>
                                        </p:tgtEl>
                                      </p:cBhvr>
                                      <p:by x="105000" y="105000"/>
                                    </p:animScale>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233"/>
                                        </p:tgtEl>
                                        <p:attrNameLst>
                                          <p:attrName>style.visibility</p:attrName>
                                        </p:attrNameLst>
                                      </p:cBhvr>
                                      <p:to>
                                        <p:strVal val="visible"/>
                                      </p:to>
                                    </p:set>
                                    <p:animEffect transition="in" filter="wipe(up)">
                                      <p:cBhvr>
                                        <p:cTn id="54" dur="500"/>
                                        <p:tgtEl>
                                          <p:spTgt spid="1233"/>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1478"/>
                                        </p:tgtEl>
                                      </p:cBhvr>
                                    </p:animEffect>
                                    <p:animScale>
                                      <p:cBhvr>
                                        <p:cTn id="59" dur="250" autoRev="1" fill="hold"/>
                                        <p:tgtEl>
                                          <p:spTgt spid="1478"/>
                                        </p:tgtEl>
                                      </p:cBhvr>
                                      <p:by x="105000" y="105000"/>
                                    </p:animScale>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468"/>
                                        </p:tgtEl>
                                        <p:attrNameLst>
                                          <p:attrName>style.visibility</p:attrName>
                                        </p:attrNameLst>
                                      </p:cBhvr>
                                      <p:to>
                                        <p:strVal val="visible"/>
                                      </p:to>
                                    </p:set>
                                    <p:animEffect transition="in" filter="wipe(left)">
                                      <p:cBhvr>
                                        <p:cTn id="63" dur="500"/>
                                        <p:tgtEl>
                                          <p:spTgt spid="1468"/>
                                        </p:tgtEl>
                                      </p:cBhvr>
                                    </p:animEffect>
                                  </p:childTnLst>
                                </p:cTn>
                              </p:par>
                            </p:childTnLst>
                          </p:cTn>
                        </p:par>
                        <p:par>
                          <p:cTn id="64" fill="hold">
                            <p:stCondLst>
                              <p:cond delay="1000"/>
                            </p:stCondLst>
                            <p:childTnLst>
                              <p:par>
                                <p:cTn id="65" presetID="26" presetClass="emph" presetSubtype="0" fill="hold" nodeType="afterEffect">
                                  <p:stCondLst>
                                    <p:cond delay="0"/>
                                  </p:stCondLst>
                                  <p:childTnLst>
                                    <p:animEffect transition="out" filter="fade">
                                      <p:cBhvr>
                                        <p:cTn id="66" dur="500" tmFilter="0, 0; .2, .5; .8, .5; 1, 0"/>
                                        <p:tgtEl>
                                          <p:spTgt spid="1478"/>
                                        </p:tgtEl>
                                      </p:cBhvr>
                                    </p:animEffect>
                                    <p:animScale>
                                      <p:cBhvr>
                                        <p:cTn id="67" dur="250" autoRev="1" fill="hold"/>
                                        <p:tgtEl>
                                          <p:spTgt spid="1478"/>
                                        </p:tgtEl>
                                      </p:cBhvr>
                                      <p:by x="105000" y="105000"/>
                                    </p:animScale>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1092"/>
                                        </p:tgtEl>
                                        <p:attrNameLst>
                                          <p:attrName>style.visibility</p:attrName>
                                        </p:attrNameLst>
                                      </p:cBhvr>
                                      <p:to>
                                        <p:strVal val="visible"/>
                                      </p:to>
                                    </p:set>
                                    <p:animEffect transition="in" filter="wipe(left)">
                                      <p:cBhvr>
                                        <p:cTn id="71" dur="500"/>
                                        <p:tgtEl>
                                          <p:spTgt spid="1092"/>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1453"/>
                                        </p:tgtEl>
                                        <p:attrNameLst>
                                          <p:attrName>style.visibility</p:attrName>
                                        </p:attrNameLst>
                                      </p:cBhvr>
                                      <p:to>
                                        <p:strVal val="visible"/>
                                      </p:to>
                                    </p:set>
                                    <p:animEffect transition="in" filter="fade">
                                      <p:cBhvr>
                                        <p:cTn id="75" dur="500"/>
                                        <p:tgtEl>
                                          <p:spTgt spid="145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wipe(up)">
                                      <p:cBhvr>
                                        <p:cTn id="80" dur="180"/>
                                        <p:tgtEl>
                                          <p:spTgt spid="6"/>
                                        </p:tgtEl>
                                      </p:cBhvr>
                                    </p:animEffect>
                                  </p:childTnLst>
                                </p:cTn>
                              </p:par>
                            </p:childTnLst>
                          </p:cTn>
                        </p:par>
                        <p:par>
                          <p:cTn id="81" fill="hold">
                            <p:stCondLst>
                              <p:cond delay="180"/>
                            </p:stCondLst>
                            <p:childTnLst>
                              <p:par>
                                <p:cTn id="82" presetID="22" presetClass="entr" presetSubtype="1" fill="hold" nodeType="afterEffect">
                                  <p:stCondLst>
                                    <p:cond delay="0"/>
                                  </p:stCondLst>
                                  <p:childTnLst>
                                    <p:set>
                                      <p:cBhvr>
                                        <p:cTn id="83" dur="1" fill="hold">
                                          <p:stCondLst>
                                            <p:cond delay="0"/>
                                          </p:stCondLst>
                                        </p:cTn>
                                        <p:tgtEl>
                                          <p:spTgt spid="1108"/>
                                        </p:tgtEl>
                                        <p:attrNameLst>
                                          <p:attrName>style.visibility</p:attrName>
                                        </p:attrNameLst>
                                      </p:cBhvr>
                                      <p:to>
                                        <p:strVal val="visible"/>
                                      </p:to>
                                    </p:set>
                                    <p:animEffect transition="in" filter="wipe(up)">
                                      <p:cBhvr>
                                        <p:cTn id="84" dur="180"/>
                                        <p:tgtEl>
                                          <p:spTgt spid="1108"/>
                                        </p:tgtEl>
                                      </p:cBhvr>
                                    </p:animEffect>
                                  </p:childTnLst>
                                </p:cTn>
                              </p:par>
                            </p:childTnLst>
                          </p:cTn>
                        </p:par>
                        <p:par>
                          <p:cTn id="85" fill="hold">
                            <p:stCondLst>
                              <p:cond delay="360"/>
                            </p:stCondLst>
                            <p:childTnLst>
                              <p:par>
                                <p:cTn id="86" presetID="22" presetClass="entr" presetSubtype="1" fill="hold" nodeType="afterEffect">
                                  <p:stCondLst>
                                    <p:cond delay="0"/>
                                  </p:stCondLst>
                                  <p:childTnLst>
                                    <p:set>
                                      <p:cBhvr>
                                        <p:cTn id="87" dur="1" fill="hold">
                                          <p:stCondLst>
                                            <p:cond delay="0"/>
                                          </p:stCondLst>
                                        </p:cTn>
                                        <p:tgtEl>
                                          <p:spTgt spid="1109"/>
                                        </p:tgtEl>
                                        <p:attrNameLst>
                                          <p:attrName>style.visibility</p:attrName>
                                        </p:attrNameLst>
                                      </p:cBhvr>
                                      <p:to>
                                        <p:strVal val="visible"/>
                                      </p:to>
                                    </p:set>
                                    <p:animEffect transition="in" filter="wipe(up)">
                                      <p:cBhvr>
                                        <p:cTn id="88" dur="180"/>
                                        <p:tgtEl>
                                          <p:spTgt spid="1109"/>
                                        </p:tgtEl>
                                      </p:cBhvr>
                                    </p:animEffect>
                                  </p:childTnLst>
                                </p:cTn>
                              </p:par>
                            </p:childTnLst>
                          </p:cTn>
                        </p:par>
                        <p:par>
                          <p:cTn id="89" fill="hold">
                            <p:stCondLst>
                              <p:cond delay="540"/>
                            </p:stCondLst>
                            <p:childTnLst>
                              <p:par>
                                <p:cTn id="90" presetID="22" presetClass="entr" presetSubtype="1" fill="hold" nodeType="afterEffect">
                                  <p:stCondLst>
                                    <p:cond delay="0"/>
                                  </p:stCondLst>
                                  <p:childTnLst>
                                    <p:set>
                                      <p:cBhvr>
                                        <p:cTn id="91" dur="1" fill="hold">
                                          <p:stCondLst>
                                            <p:cond delay="0"/>
                                          </p:stCondLst>
                                        </p:cTn>
                                        <p:tgtEl>
                                          <p:spTgt spid="1124"/>
                                        </p:tgtEl>
                                        <p:attrNameLst>
                                          <p:attrName>style.visibility</p:attrName>
                                        </p:attrNameLst>
                                      </p:cBhvr>
                                      <p:to>
                                        <p:strVal val="visible"/>
                                      </p:to>
                                    </p:set>
                                    <p:animEffect transition="in" filter="wipe(up)">
                                      <p:cBhvr>
                                        <p:cTn id="92" dur="180"/>
                                        <p:tgtEl>
                                          <p:spTgt spid="1124"/>
                                        </p:tgtEl>
                                      </p:cBhvr>
                                    </p:animEffect>
                                  </p:childTnLst>
                                </p:cTn>
                              </p:par>
                            </p:childTnLst>
                          </p:cTn>
                        </p:par>
                        <p:par>
                          <p:cTn id="93" fill="hold">
                            <p:stCondLst>
                              <p:cond delay="720"/>
                            </p:stCondLst>
                            <p:childTnLst>
                              <p:par>
                                <p:cTn id="94" presetID="22" presetClass="entr" presetSubtype="1" fill="hold" nodeType="afterEffect">
                                  <p:stCondLst>
                                    <p:cond delay="0"/>
                                  </p:stCondLst>
                                  <p:childTnLst>
                                    <p:set>
                                      <p:cBhvr>
                                        <p:cTn id="95" dur="1" fill="hold">
                                          <p:stCondLst>
                                            <p:cond delay="0"/>
                                          </p:stCondLst>
                                        </p:cTn>
                                        <p:tgtEl>
                                          <p:spTgt spid="1110"/>
                                        </p:tgtEl>
                                        <p:attrNameLst>
                                          <p:attrName>style.visibility</p:attrName>
                                        </p:attrNameLst>
                                      </p:cBhvr>
                                      <p:to>
                                        <p:strVal val="visible"/>
                                      </p:to>
                                    </p:set>
                                    <p:animEffect transition="in" filter="wipe(up)">
                                      <p:cBhvr>
                                        <p:cTn id="96" dur="180"/>
                                        <p:tgtEl>
                                          <p:spTgt spid="1110"/>
                                        </p:tgtEl>
                                      </p:cBhvr>
                                    </p:animEffect>
                                  </p:childTnLst>
                                </p:cTn>
                              </p:par>
                            </p:childTnLst>
                          </p:cTn>
                        </p:par>
                        <p:par>
                          <p:cTn id="97" fill="hold">
                            <p:stCondLst>
                              <p:cond delay="900"/>
                            </p:stCondLst>
                            <p:childTnLst>
                              <p:par>
                                <p:cTn id="98" presetID="22" presetClass="entr" presetSubtype="1" fill="hold" nodeType="afterEffect">
                                  <p:stCondLst>
                                    <p:cond delay="0"/>
                                  </p:stCondLst>
                                  <p:childTnLst>
                                    <p:set>
                                      <p:cBhvr>
                                        <p:cTn id="99" dur="1" fill="hold">
                                          <p:stCondLst>
                                            <p:cond delay="0"/>
                                          </p:stCondLst>
                                        </p:cTn>
                                        <p:tgtEl>
                                          <p:spTgt spid="1111"/>
                                        </p:tgtEl>
                                        <p:attrNameLst>
                                          <p:attrName>style.visibility</p:attrName>
                                        </p:attrNameLst>
                                      </p:cBhvr>
                                      <p:to>
                                        <p:strVal val="visible"/>
                                      </p:to>
                                    </p:set>
                                    <p:animEffect transition="in" filter="wipe(up)">
                                      <p:cBhvr>
                                        <p:cTn id="100" dur="180"/>
                                        <p:tgtEl>
                                          <p:spTgt spid="1111"/>
                                        </p:tgtEl>
                                      </p:cBhvr>
                                    </p:animEffect>
                                  </p:childTnLst>
                                </p:cTn>
                              </p:par>
                            </p:childTnLst>
                          </p:cTn>
                        </p:par>
                        <p:par>
                          <p:cTn id="101" fill="hold">
                            <p:stCondLst>
                              <p:cond delay="1080"/>
                            </p:stCondLst>
                            <p:childTnLst>
                              <p:par>
                                <p:cTn id="102" presetID="22" presetClass="entr" presetSubtype="8" fill="hold" nodeType="afterEffect">
                                  <p:stCondLst>
                                    <p:cond delay="0"/>
                                  </p:stCondLst>
                                  <p:childTnLst>
                                    <p:set>
                                      <p:cBhvr>
                                        <p:cTn id="103" dur="1" fill="hold">
                                          <p:stCondLst>
                                            <p:cond delay="0"/>
                                          </p:stCondLst>
                                        </p:cTn>
                                        <p:tgtEl>
                                          <p:spTgt spid="1104"/>
                                        </p:tgtEl>
                                        <p:attrNameLst>
                                          <p:attrName>style.visibility</p:attrName>
                                        </p:attrNameLst>
                                      </p:cBhvr>
                                      <p:to>
                                        <p:strVal val="visible"/>
                                      </p:to>
                                    </p:set>
                                    <p:animEffect transition="in" filter="wipe(left)">
                                      <p:cBhvr>
                                        <p:cTn id="104" dur="330"/>
                                        <p:tgtEl>
                                          <p:spTgt spid="1104"/>
                                        </p:tgtEl>
                                      </p:cBhvr>
                                    </p:animEffect>
                                  </p:childTnLst>
                                </p:cTn>
                              </p:par>
                            </p:childTnLst>
                          </p:cTn>
                        </p:par>
                        <p:par>
                          <p:cTn id="105" fill="hold">
                            <p:stCondLst>
                              <p:cond delay="1410"/>
                            </p:stCondLst>
                            <p:childTnLst>
                              <p:par>
                                <p:cTn id="106" presetID="22" presetClass="entr" presetSubtype="8" fill="hold" nodeType="afterEffect">
                                  <p:stCondLst>
                                    <p:cond delay="0"/>
                                  </p:stCondLst>
                                  <p:childTnLst>
                                    <p:set>
                                      <p:cBhvr>
                                        <p:cTn id="107" dur="1" fill="hold">
                                          <p:stCondLst>
                                            <p:cond delay="0"/>
                                          </p:stCondLst>
                                        </p:cTn>
                                        <p:tgtEl>
                                          <p:spTgt spid="1103"/>
                                        </p:tgtEl>
                                        <p:attrNameLst>
                                          <p:attrName>style.visibility</p:attrName>
                                        </p:attrNameLst>
                                      </p:cBhvr>
                                      <p:to>
                                        <p:strVal val="visible"/>
                                      </p:to>
                                    </p:set>
                                    <p:animEffect transition="in" filter="wipe(left)">
                                      <p:cBhvr>
                                        <p:cTn id="108" dur="330"/>
                                        <p:tgtEl>
                                          <p:spTgt spid="1103"/>
                                        </p:tgtEl>
                                      </p:cBhvr>
                                    </p:animEffect>
                                  </p:childTnLst>
                                </p:cTn>
                              </p:par>
                            </p:childTnLst>
                          </p:cTn>
                        </p:par>
                        <p:par>
                          <p:cTn id="109" fill="hold">
                            <p:stCondLst>
                              <p:cond delay="174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330"/>
                                        <p:tgtEl>
                                          <p:spTgt spid="10"/>
                                        </p:tgtEl>
                                      </p:cBhvr>
                                    </p:animEffect>
                                  </p:childTnLst>
                                </p:cTn>
                              </p:par>
                            </p:childTnLst>
                          </p:cTn>
                        </p:par>
                        <p:par>
                          <p:cTn id="113" fill="hold">
                            <p:stCondLst>
                              <p:cond delay="2070"/>
                            </p:stCondLst>
                            <p:childTnLst>
                              <p:par>
                                <p:cTn id="114" presetID="22" presetClass="entr" presetSubtype="8" fill="hold" nodeType="after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wipe(left)">
                                      <p:cBhvr>
                                        <p:cTn id="116" dur="330"/>
                                        <p:tgtEl>
                                          <p:spTgt spid="1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wipe(left)">
                                      <p:cBhvr>
                                        <p:cTn id="121" dur="500"/>
                                        <p:tgtEl>
                                          <p:spTgt spid="9"/>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1093"/>
                                        </p:tgtEl>
                                        <p:attrNameLst>
                                          <p:attrName>style.visibility</p:attrName>
                                        </p:attrNameLst>
                                      </p:cBhvr>
                                      <p:to>
                                        <p:strVal val="visible"/>
                                      </p:to>
                                    </p:set>
                                    <p:animEffect transition="in" filter="wipe(up)">
                                      <p:cBhvr>
                                        <p:cTn id="125" dur="500"/>
                                        <p:tgtEl>
                                          <p:spTgt spid="1093"/>
                                        </p:tgtEl>
                                      </p:cBhvr>
                                    </p:animEffect>
                                  </p:childTnLst>
                                </p:cTn>
                              </p:par>
                              <p:par>
                                <p:cTn id="126" presetID="26" presetClass="emph" presetSubtype="0" fill="hold" grpId="1" nodeType="withEffect">
                                  <p:stCondLst>
                                    <p:cond delay="500"/>
                                  </p:stCondLst>
                                  <p:childTnLst>
                                    <p:animEffect transition="out" filter="fade">
                                      <p:cBhvr>
                                        <p:cTn id="127" dur="750" tmFilter="0, 0; .2, .5; .8, .5; 1, 0"/>
                                        <p:tgtEl>
                                          <p:spTgt spid="1093"/>
                                        </p:tgtEl>
                                      </p:cBhvr>
                                    </p:animEffect>
                                    <p:animScale>
                                      <p:cBhvr>
                                        <p:cTn id="128" dur="375" autoRev="1" fill="hold"/>
                                        <p:tgtEl>
                                          <p:spTgt spid="1093"/>
                                        </p:tgtEl>
                                      </p:cBhvr>
                                      <p:by x="105000" y="105000"/>
                                    </p:animScale>
                                  </p:childTnLst>
                                </p:cTn>
                              </p:par>
                            </p:childTnLst>
                          </p:cTn>
                        </p:par>
                        <p:par>
                          <p:cTn id="129" fill="hold">
                            <p:stCondLst>
                              <p:cond delay="1750"/>
                            </p:stCondLst>
                            <p:childTnLst>
                              <p:par>
                                <p:cTn id="130" presetID="10" presetClass="entr" presetSubtype="0" fill="hold" nodeType="after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500"/>
                                        <p:tgtEl>
                                          <p:spTgt spid="14"/>
                                        </p:tgtEl>
                                      </p:cBhvr>
                                    </p:animEffect>
                                  </p:childTnLst>
                                </p:cTn>
                              </p:par>
                            </p:childTnLst>
                          </p:cTn>
                        </p:par>
                        <p:par>
                          <p:cTn id="133" fill="hold">
                            <p:stCondLst>
                              <p:cond delay="2250"/>
                            </p:stCondLst>
                            <p:childTnLst>
                              <p:par>
                                <p:cTn id="134" presetID="22" presetClass="entr" presetSubtype="8" fill="hold" nodeType="after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childTnLst>
                          </p:cTn>
                        </p:par>
                        <p:par>
                          <p:cTn id="137" fill="hold">
                            <p:stCondLst>
                              <p:cond delay="2750"/>
                            </p:stCondLst>
                            <p:childTnLst>
                              <p:par>
                                <p:cTn id="138" presetID="10" presetClass="entr" presetSubtype="0" fill="hold" nodeType="afterEffect">
                                  <p:stCondLst>
                                    <p:cond delay="0"/>
                                  </p:stCondLst>
                                  <p:childTnLst>
                                    <p:set>
                                      <p:cBhvr>
                                        <p:cTn id="139" dur="1" fill="hold">
                                          <p:stCondLst>
                                            <p:cond delay="0"/>
                                          </p:stCondLst>
                                        </p:cTn>
                                        <p:tgtEl>
                                          <p:spTgt spid="1117"/>
                                        </p:tgtEl>
                                        <p:attrNameLst>
                                          <p:attrName>style.visibility</p:attrName>
                                        </p:attrNameLst>
                                      </p:cBhvr>
                                      <p:to>
                                        <p:strVal val="visible"/>
                                      </p:to>
                                    </p:set>
                                    <p:animEffect transition="in" filter="fade">
                                      <p:cBhvr>
                                        <p:cTn id="140" dur="5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0" animBg="1"/>
      <p:bldP spid="1093" grpId="1" animBg="1"/>
      <p:bldP spid="1266" grpId="0"/>
      <p:bldP spid="1267" grpId="0"/>
      <p:bldP spid="146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4707-13CD-4598-941B-03695010990F}"/>
              </a:ext>
            </a:extLst>
          </p:cNvPr>
          <p:cNvSpPr>
            <a:spLocks noGrp="1"/>
          </p:cNvSpPr>
          <p:nvPr>
            <p:ph type="title"/>
          </p:nvPr>
        </p:nvSpPr>
        <p:spPr/>
        <p:txBody>
          <a:bodyPr>
            <a:normAutofit/>
          </a:bodyPr>
          <a:lstStyle/>
          <a:p>
            <a:r>
              <a:rPr lang="en-US" sz="3600">
                <a:latin typeface="Segoe UI Semibold" panose="020B0702040204020203" pitchFamily="34" charset="0"/>
                <a:cs typeface="Segoe UI Semibold" panose="020B0702040204020203" pitchFamily="34" charset="0"/>
              </a:rPr>
              <a:t>Define Strategy</a:t>
            </a:r>
          </a:p>
        </p:txBody>
      </p:sp>
      <p:sp>
        <p:nvSpPr>
          <p:cNvPr id="3" name="Content Placeholder 2">
            <a:extLst>
              <a:ext uri="{FF2B5EF4-FFF2-40B4-BE49-F238E27FC236}">
                <a16:creationId xmlns:a16="http://schemas.microsoft.com/office/drawing/2014/main" id="{35174116-CAD6-4A7E-B636-7A1BE9C174DB}"/>
              </a:ext>
            </a:extLst>
          </p:cNvPr>
          <p:cNvSpPr>
            <a:spLocks noGrp="1"/>
          </p:cNvSpPr>
          <p:nvPr>
            <p:ph idx="1"/>
          </p:nvPr>
        </p:nvSpPr>
        <p:spPr>
          <a:xfrm>
            <a:off x="838200" y="1690688"/>
            <a:ext cx="10515600" cy="4351338"/>
          </a:xfrm>
        </p:spPr>
        <p:txBody>
          <a:bodyPr>
            <a:normAutofit/>
          </a:bodyPr>
          <a:lstStyle/>
          <a:p>
            <a:pPr marL="0" indent="0">
              <a:buNone/>
            </a:pPr>
            <a:r>
              <a:rPr lang="en-US" sz="2200">
                <a:latin typeface="Segoe UI "/>
              </a:rPr>
              <a:t>Document your cloud strategy to help stakeholders understand the business outcomes the organization is pursuing by adopting the cloud</a:t>
            </a:r>
          </a:p>
          <a:p>
            <a:pPr marL="0" indent="0">
              <a:buNone/>
            </a:pPr>
            <a:endParaRPr lang="en-US" sz="2200">
              <a:latin typeface="Segoe UI "/>
            </a:endParaRPr>
          </a:p>
          <a:p>
            <a:pPr marL="0" indent="0">
              <a:buNone/>
            </a:pPr>
            <a:endParaRPr lang="en-US" sz="2200">
              <a:latin typeface="Segoe UI "/>
            </a:endParaRPr>
          </a:p>
          <a:p>
            <a:pPr marL="0" indent="0">
              <a:buNone/>
            </a:pPr>
            <a:endParaRPr lang="en-US" sz="2200">
              <a:latin typeface="Segoe UI "/>
            </a:endParaRPr>
          </a:p>
        </p:txBody>
      </p:sp>
      <p:sp>
        <p:nvSpPr>
          <p:cNvPr id="4" name="Oval 3">
            <a:extLst>
              <a:ext uri="{FF2B5EF4-FFF2-40B4-BE49-F238E27FC236}">
                <a16:creationId xmlns:a16="http://schemas.microsoft.com/office/drawing/2014/main" id="{22094AB3-6DE6-468F-B138-FE914519C4E4}"/>
              </a:ext>
            </a:extLst>
          </p:cNvPr>
          <p:cNvSpPr/>
          <p:nvPr/>
        </p:nvSpPr>
        <p:spPr>
          <a:xfrm>
            <a:off x="1688177" y="2938361"/>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7" name="TextBox 6">
            <a:extLst>
              <a:ext uri="{FF2B5EF4-FFF2-40B4-BE49-F238E27FC236}">
                <a16:creationId xmlns:a16="http://schemas.microsoft.com/office/drawing/2014/main" id="{2DB85C15-05D7-4D66-9098-692B2C23F871}"/>
              </a:ext>
            </a:extLst>
          </p:cNvPr>
          <p:cNvSpPr txBox="1"/>
          <p:nvPr/>
        </p:nvSpPr>
        <p:spPr>
          <a:xfrm>
            <a:off x="2266604" y="2996841"/>
            <a:ext cx="3053887" cy="923330"/>
          </a:xfrm>
          <a:prstGeom prst="rect">
            <a:avLst/>
          </a:prstGeom>
          <a:noFill/>
        </p:spPr>
        <p:txBody>
          <a:bodyPr wrap="square" rtlCol="0">
            <a:spAutoFit/>
          </a:bodyPr>
          <a:lstStyle/>
          <a:p>
            <a:r>
              <a:rPr lang="en-US" sz="2200">
                <a:solidFill>
                  <a:srgbClr val="0070C0"/>
                </a:solidFill>
                <a:latin typeface="Segoe UI "/>
              </a:rPr>
              <a:t>Motivations</a:t>
            </a:r>
          </a:p>
          <a:p>
            <a:r>
              <a:rPr lang="en-US" sz="1600">
                <a:latin typeface="Segoe UI "/>
              </a:rPr>
              <a:t>Understand motivations to move to cloud </a:t>
            </a:r>
          </a:p>
        </p:txBody>
      </p:sp>
      <p:sp>
        <p:nvSpPr>
          <p:cNvPr id="8" name="Oval 7">
            <a:extLst>
              <a:ext uri="{FF2B5EF4-FFF2-40B4-BE49-F238E27FC236}">
                <a16:creationId xmlns:a16="http://schemas.microsoft.com/office/drawing/2014/main" id="{86208AF1-0FA5-4CE8-9C1B-9024DEF284F5}"/>
              </a:ext>
            </a:extLst>
          </p:cNvPr>
          <p:cNvSpPr/>
          <p:nvPr/>
        </p:nvSpPr>
        <p:spPr>
          <a:xfrm>
            <a:off x="1688177" y="4464020"/>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9" name="TextBox 8">
            <a:extLst>
              <a:ext uri="{FF2B5EF4-FFF2-40B4-BE49-F238E27FC236}">
                <a16:creationId xmlns:a16="http://schemas.microsoft.com/office/drawing/2014/main" id="{F0851F22-258E-48DF-8355-C120DC59B6B8}"/>
              </a:ext>
            </a:extLst>
          </p:cNvPr>
          <p:cNvSpPr txBox="1"/>
          <p:nvPr/>
        </p:nvSpPr>
        <p:spPr>
          <a:xfrm>
            <a:off x="2266604" y="4522500"/>
            <a:ext cx="3120043" cy="1169551"/>
          </a:xfrm>
          <a:prstGeom prst="rect">
            <a:avLst/>
          </a:prstGeom>
          <a:noFill/>
        </p:spPr>
        <p:txBody>
          <a:bodyPr wrap="square" rtlCol="0">
            <a:spAutoFit/>
          </a:bodyPr>
          <a:lstStyle/>
          <a:p>
            <a:r>
              <a:rPr lang="en-US" sz="2200">
                <a:solidFill>
                  <a:srgbClr val="0070C0"/>
                </a:solidFill>
                <a:latin typeface="Segoe UI "/>
              </a:rPr>
              <a:t>Business Justification</a:t>
            </a:r>
          </a:p>
          <a:p>
            <a:r>
              <a:rPr lang="en-US" sz="1600">
                <a:latin typeface="Segoe UI "/>
              </a:rPr>
              <a:t>Develop a business justification that supports your motivations and outcomes</a:t>
            </a:r>
            <a:endParaRPr lang="en-US" sz="2200">
              <a:latin typeface="Segoe UI "/>
            </a:endParaRPr>
          </a:p>
        </p:txBody>
      </p:sp>
      <p:sp>
        <p:nvSpPr>
          <p:cNvPr id="10" name="Oval 9">
            <a:extLst>
              <a:ext uri="{FF2B5EF4-FFF2-40B4-BE49-F238E27FC236}">
                <a16:creationId xmlns:a16="http://schemas.microsoft.com/office/drawing/2014/main" id="{641B67A8-83F6-4CE6-B0B0-74647DF19D60}"/>
              </a:ext>
            </a:extLst>
          </p:cNvPr>
          <p:cNvSpPr/>
          <p:nvPr/>
        </p:nvSpPr>
        <p:spPr>
          <a:xfrm>
            <a:off x="6293083" y="2882943"/>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1" name="TextBox 10">
            <a:extLst>
              <a:ext uri="{FF2B5EF4-FFF2-40B4-BE49-F238E27FC236}">
                <a16:creationId xmlns:a16="http://schemas.microsoft.com/office/drawing/2014/main" id="{CB68C5DA-2416-4CFB-9D28-D360EFA4BB5A}"/>
              </a:ext>
            </a:extLst>
          </p:cNvPr>
          <p:cNvSpPr txBox="1"/>
          <p:nvPr/>
        </p:nvSpPr>
        <p:spPr>
          <a:xfrm>
            <a:off x="6871510" y="2941423"/>
            <a:ext cx="2770909" cy="1169551"/>
          </a:xfrm>
          <a:prstGeom prst="rect">
            <a:avLst/>
          </a:prstGeom>
          <a:noFill/>
        </p:spPr>
        <p:txBody>
          <a:bodyPr wrap="square" rtlCol="0">
            <a:spAutoFit/>
          </a:bodyPr>
          <a:lstStyle/>
          <a:p>
            <a:r>
              <a:rPr lang="en-US" sz="2200">
                <a:solidFill>
                  <a:srgbClr val="0070C0"/>
                </a:solidFill>
                <a:latin typeface="Segoe UI "/>
              </a:rPr>
              <a:t>Business Outcomes</a:t>
            </a:r>
          </a:p>
          <a:p>
            <a:r>
              <a:rPr lang="en-US" sz="1600">
                <a:latin typeface="Segoe UI "/>
              </a:rPr>
              <a:t>Engage stakeholders to document specific business outcomes</a:t>
            </a:r>
            <a:endParaRPr lang="en-US" sz="2200">
              <a:latin typeface="Segoe UI "/>
            </a:endParaRPr>
          </a:p>
        </p:txBody>
      </p:sp>
      <p:sp>
        <p:nvSpPr>
          <p:cNvPr id="12" name="Oval 11">
            <a:extLst>
              <a:ext uri="{FF2B5EF4-FFF2-40B4-BE49-F238E27FC236}">
                <a16:creationId xmlns:a16="http://schemas.microsoft.com/office/drawing/2014/main" id="{200FF11B-F9F9-4C3B-B17E-74F322279681}"/>
              </a:ext>
            </a:extLst>
          </p:cNvPr>
          <p:cNvSpPr/>
          <p:nvPr/>
        </p:nvSpPr>
        <p:spPr>
          <a:xfrm>
            <a:off x="6387294" y="4408612"/>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3" name="TextBox 12">
            <a:extLst>
              <a:ext uri="{FF2B5EF4-FFF2-40B4-BE49-F238E27FC236}">
                <a16:creationId xmlns:a16="http://schemas.microsoft.com/office/drawing/2014/main" id="{7C1259A1-A763-4444-87DA-986837E50A1B}"/>
              </a:ext>
            </a:extLst>
          </p:cNvPr>
          <p:cNvSpPr txBox="1"/>
          <p:nvPr/>
        </p:nvSpPr>
        <p:spPr>
          <a:xfrm>
            <a:off x="7009362" y="4464020"/>
            <a:ext cx="2770909" cy="1169551"/>
          </a:xfrm>
          <a:prstGeom prst="rect">
            <a:avLst/>
          </a:prstGeom>
          <a:noFill/>
        </p:spPr>
        <p:txBody>
          <a:bodyPr wrap="square" rtlCol="0">
            <a:spAutoFit/>
          </a:bodyPr>
          <a:lstStyle/>
          <a:p>
            <a:r>
              <a:rPr lang="en-US" sz="2200">
                <a:solidFill>
                  <a:srgbClr val="0070C0"/>
                </a:solidFill>
                <a:latin typeface="Segoe UI "/>
              </a:rPr>
              <a:t>Identify First Project</a:t>
            </a:r>
          </a:p>
          <a:p>
            <a:r>
              <a:rPr lang="en-US" sz="1600">
                <a:latin typeface="Segoe UI "/>
              </a:rPr>
              <a:t>Leverage business and technical criteria to choose your first project</a:t>
            </a:r>
          </a:p>
        </p:txBody>
      </p:sp>
    </p:spTree>
    <p:extLst>
      <p:ext uri="{BB962C8B-B14F-4D97-AF65-F5344CB8AC3E}">
        <p14:creationId xmlns:p14="http://schemas.microsoft.com/office/powerpoint/2010/main" val="236686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F90D-5EB7-4E15-96F2-0E0D4A750507}"/>
              </a:ext>
            </a:extLst>
          </p:cNvPr>
          <p:cNvSpPr>
            <a:spLocks noGrp="1"/>
          </p:cNvSpPr>
          <p:nvPr>
            <p:ph type="title"/>
          </p:nvPr>
        </p:nvSpPr>
        <p:spPr/>
        <p:txBody>
          <a:bodyPr>
            <a:normAutofit/>
          </a:bodyPr>
          <a:lstStyle/>
          <a:p>
            <a:r>
              <a:rPr lang="en-US" sz="3600">
                <a:latin typeface="Segoe UI Semibold" panose="020B0702040204020203" pitchFamily="34" charset="0"/>
                <a:cs typeface="Segoe UI Semibold" panose="020B0702040204020203" pitchFamily="34" charset="0"/>
              </a:rPr>
              <a:t>Plan</a:t>
            </a:r>
            <a:endParaRPr lang="en-US" sz="400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FF62C852-D65C-464D-9D8A-967109842107}"/>
              </a:ext>
            </a:extLst>
          </p:cNvPr>
          <p:cNvSpPr txBox="1"/>
          <p:nvPr/>
        </p:nvSpPr>
        <p:spPr>
          <a:xfrm>
            <a:off x="876993" y="1487731"/>
            <a:ext cx="10899371" cy="1046440"/>
          </a:xfrm>
          <a:prstGeom prst="rect">
            <a:avLst/>
          </a:prstGeom>
          <a:noFill/>
        </p:spPr>
        <p:txBody>
          <a:bodyPr wrap="square" rtlCol="0">
            <a:spAutoFit/>
          </a:bodyPr>
          <a:lstStyle/>
          <a:p>
            <a:r>
              <a:rPr lang="en-US" sz="2200">
                <a:latin typeface="Segoe UI "/>
              </a:rPr>
              <a:t>Cloud adoption plans convert the aspirational goals of the cloud adoption strategy into actions. It will help guide technical efforts, in alignment with the business strategy.</a:t>
            </a:r>
          </a:p>
          <a:p>
            <a:endParaRPr lang="en-US"/>
          </a:p>
        </p:txBody>
      </p:sp>
      <p:sp>
        <p:nvSpPr>
          <p:cNvPr id="5" name="Oval 4">
            <a:extLst>
              <a:ext uri="{FF2B5EF4-FFF2-40B4-BE49-F238E27FC236}">
                <a16:creationId xmlns:a16="http://schemas.microsoft.com/office/drawing/2014/main" id="{100BCE10-D69E-4CBC-B09B-666B0654A910}"/>
              </a:ext>
            </a:extLst>
          </p:cNvPr>
          <p:cNvSpPr/>
          <p:nvPr/>
        </p:nvSpPr>
        <p:spPr>
          <a:xfrm>
            <a:off x="1688177" y="2938361"/>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 name="TextBox 5">
            <a:extLst>
              <a:ext uri="{FF2B5EF4-FFF2-40B4-BE49-F238E27FC236}">
                <a16:creationId xmlns:a16="http://schemas.microsoft.com/office/drawing/2014/main" id="{2BB06B30-1DF6-4695-9956-B03D7A8B0A0A}"/>
              </a:ext>
            </a:extLst>
          </p:cNvPr>
          <p:cNvSpPr txBox="1"/>
          <p:nvPr/>
        </p:nvSpPr>
        <p:spPr>
          <a:xfrm>
            <a:off x="2266604" y="2996841"/>
            <a:ext cx="3829396" cy="1169551"/>
          </a:xfrm>
          <a:prstGeom prst="rect">
            <a:avLst/>
          </a:prstGeom>
          <a:noFill/>
        </p:spPr>
        <p:txBody>
          <a:bodyPr wrap="square" rtlCol="0">
            <a:spAutoFit/>
          </a:bodyPr>
          <a:lstStyle/>
          <a:p>
            <a:r>
              <a:rPr lang="en-US" sz="2200">
                <a:solidFill>
                  <a:srgbClr val="0070C0"/>
                </a:solidFill>
                <a:latin typeface="Segoe UI "/>
              </a:rPr>
              <a:t>Rationalize Digital estate</a:t>
            </a:r>
          </a:p>
          <a:p>
            <a:r>
              <a:rPr lang="en-US" sz="1600">
                <a:latin typeface="Segoe UI "/>
              </a:rPr>
              <a:t>Rationalize your digital estate to determine best approach to cloud adoption</a:t>
            </a:r>
          </a:p>
        </p:txBody>
      </p:sp>
      <p:sp>
        <p:nvSpPr>
          <p:cNvPr id="7" name="Oval 6">
            <a:extLst>
              <a:ext uri="{FF2B5EF4-FFF2-40B4-BE49-F238E27FC236}">
                <a16:creationId xmlns:a16="http://schemas.microsoft.com/office/drawing/2014/main" id="{FB808438-3347-46BC-9E6A-9779A47AF061}"/>
              </a:ext>
            </a:extLst>
          </p:cNvPr>
          <p:cNvSpPr/>
          <p:nvPr/>
        </p:nvSpPr>
        <p:spPr>
          <a:xfrm>
            <a:off x="1688177" y="4464020"/>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8" name="TextBox 7">
            <a:extLst>
              <a:ext uri="{FF2B5EF4-FFF2-40B4-BE49-F238E27FC236}">
                <a16:creationId xmlns:a16="http://schemas.microsoft.com/office/drawing/2014/main" id="{43BADEE4-990C-4CC1-855C-FA559B41D9F6}"/>
              </a:ext>
            </a:extLst>
          </p:cNvPr>
          <p:cNvSpPr txBox="1"/>
          <p:nvPr/>
        </p:nvSpPr>
        <p:spPr>
          <a:xfrm>
            <a:off x="2266604" y="4522500"/>
            <a:ext cx="3120043" cy="923330"/>
          </a:xfrm>
          <a:prstGeom prst="rect">
            <a:avLst/>
          </a:prstGeom>
          <a:noFill/>
        </p:spPr>
        <p:txBody>
          <a:bodyPr wrap="square" rtlCol="0">
            <a:spAutoFit/>
          </a:bodyPr>
          <a:lstStyle/>
          <a:p>
            <a:r>
              <a:rPr lang="en-US" sz="2200">
                <a:solidFill>
                  <a:srgbClr val="0070C0"/>
                </a:solidFill>
                <a:latin typeface="Segoe UI "/>
              </a:rPr>
              <a:t>Skills readiness plan</a:t>
            </a:r>
          </a:p>
          <a:p>
            <a:r>
              <a:rPr lang="en-US" sz="1600">
                <a:latin typeface="Segoe UI "/>
              </a:rPr>
              <a:t>Get your people ready by identifying skills gap and plan</a:t>
            </a:r>
            <a:endParaRPr lang="en-US" sz="2200">
              <a:latin typeface="Segoe UI "/>
            </a:endParaRPr>
          </a:p>
        </p:txBody>
      </p:sp>
      <p:sp>
        <p:nvSpPr>
          <p:cNvPr id="9" name="Oval 8">
            <a:extLst>
              <a:ext uri="{FF2B5EF4-FFF2-40B4-BE49-F238E27FC236}">
                <a16:creationId xmlns:a16="http://schemas.microsoft.com/office/drawing/2014/main" id="{E488F6DE-BFE8-4383-8A4A-83E6DA7CADF6}"/>
              </a:ext>
            </a:extLst>
          </p:cNvPr>
          <p:cNvSpPr/>
          <p:nvPr/>
        </p:nvSpPr>
        <p:spPr>
          <a:xfrm>
            <a:off x="6293083" y="2882943"/>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0" name="TextBox 9">
            <a:extLst>
              <a:ext uri="{FF2B5EF4-FFF2-40B4-BE49-F238E27FC236}">
                <a16:creationId xmlns:a16="http://schemas.microsoft.com/office/drawing/2014/main" id="{10563343-25F0-4C9A-AC6D-6FC61093C49D}"/>
              </a:ext>
            </a:extLst>
          </p:cNvPr>
          <p:cNvSpPr txBox="1"/>
          <p:nvPr/>
        </p:nvSpPr>
        <p:spPr>
          <a:xfrm>
            <a:off x="6871510" y="2941423"/>
            <a:ext cx="2770909" cy="923330"/>
          </a:xfrm>
          <a:prstGeom prst="rect">
            <a:avLst/>
          </a:prstGeom>
          <a:noFill/>
        </p:spPr>
        <p:txBody>
          <a:bodyPr wrap="square" rtlCol="0">
            <a:spAutoFit/>
          </a:bodyPr>
          <a:lstStyle/>
          <a:p>
            <a:r>
              <a:rPr lang="en-US" sz="2200">
                <a:solidFill>
                  <a:srgbClr val="0070C0"/>
                </a:solidFill>
                <a:latin typeface="Segoe UI "/>
              </a:rPr>
              <a:t>Initial org alignment</a:t>
            </a:r>
          </a:p>
          <a:p>
            <a:r>
              <a:rPr lang="en-US" sz="1600">
                <a:latin typeface="Segoe UI "/>
              </a:rPr>
              <a:t>Align governance and cloud adoption to mitigate risks </a:t>
            </a:r>
            <a:endParaRPr lang="en-US" sz="2200">
              <a:latin typeface="Segoe UI "/>
            </a:endParaRPr>
          </a:p>
        </p:txBody>
      </p:sp>
      <p:sp>
        <p:nvSpPr>
          <p:cNvPr id="11" name="Oval 10">
            <a:extLst>
              <a:ext uri="{FF2B5EF4-FFF2-40B4-BE49-F238E27FC236}">
                <a16:creationId xmlns:a16="http://schemas.microsoft.com/office/drawing/2014/main" id="{6F2E0752-BFBB-4618-9BCC-B3474C8699BE}"/>
              </a:ext>
            </a:extLst>
          </p:cNvPr>
          <p:cNvSpPr/>
          <p:nvPr/>
        </p:nvSpPr>
        <p:spPr>
          <a:xfrm>
            <a:off x="6350580" y="4486138"/>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2" name="TextBox 11">
            <a:extLst>
              <a:ext uri="{FF2B5EF4-FFF2-40B4-BE49-F238E27FC236}">
                <a16:creationId xmlns:a16="http://schemas.microsoft.com/office/drawing/2014/main" id="{5D36418F-A6A6-489E-9308-13FDBE5DFFE4}"/>
              </a:ext>
            </a:extLst>
          </p:cNvPr>
          <p:cNvSpPr txBox="1"/>
          <p:nvPr/>
        </p:nvSpPr>
        <p:spPr>
          <a:xfrm>
            <a:off x="6871510" y="4443065"/>
            <a:ext cx="2770909" cy="1169551"/>
          </a:xfrm>
          <a:prstGeom prst="rect">
            <a:avLst/>
          </a:prstGeom>
          <a:noFill/>
        </p:spPr>
        <p:txBody>
          <a:bodyPr wrap="square" rtlCol="0">
            <a:spAutoFit/>
          </a:bodyPr>
          <a:lstStyle/>
          <a:p>
            <a:r>
              <a:rPr lang="en-US" sz="2200">
                <a:solidFill>
                  <a:srgbClr val="0070C0"/>
                </a:solidFill>
                <a:latin typeface="Segoe UI "/>
              </a:rPr>
              <a:t>Cloud adoption plan</a:t>
            </a:r>
          </a:p>
          <a:p>
            <a:r>
              <a:rPr lang="en-US" sz="1600">
                <a:latin typeface="Segoe UI "/>
              </a:rPr>
              <a:t>Create an actionable cloud adoption plan that aligns to your business strategy </a:t>
            </a:r>
          </a:p>
        </p:txBody>
      </p:sp>
    </p:spTree>
    <p:extLst>
      <p:ext uri="{BB962C8B-B14F-4D97-AF65-F5344CB8AC3E}">
        <p14:creationId xmlns:p14="http://schemas.microsoft.com/office/powerpoint/2010/main" val="837477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41" name="Graphic 3640">
            <a:extLst>
              <a:ext uri="{FF2B5EF4-FFF2-40B4-BE49-F238E27FC236}">
                <a16:creationId xmlns:a16="http://schemas.microsoft.com/office/drawing/2014/main" id="{3E6EF997-5D44-46D6-B424-B21379BEC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584" y="461309"/>
            <a:ext cx="11299239" cy="5469038"/>
          </a:xfrm>
          <a:prstGeom prst="rect">
            <a:avLst/>
          </a:prstGeom>
          <a:effectLst/>
        </p:spPr>
      </p:pic>
      <p:sp>
        <p:nvSpPr>
          <p:cNvPr id="375" name="Rectangle 374">
            <a:extLst>
              <a:ext uri="{FF2B5EF4-FFF2-40B4-BE49-F238E27FC236}">
                <a16:creationId xmlns:a16="http://schemas.microsoft.com/office/drawing/2014/main" id="{137212C3-42BA-491F-9884-48C693C6E883}"/>
              </a:ext>
            </a:extLst>
          </p:cNvPr>
          <p:cNvSpPr/>
          <p:nvPr/>
        </p:nvSpPr>
        <p:spPr bwMode="auto">
          <a:xfrm>
            <a:off x="0" y="4594957"/>
            <a:ext cx="12192000" cy="2300303"/>
          </a:xfrm>
          <a:prstGeom prst="rect">
            <a:avLst/>
          </a:prstGeom>
          <a:gradFill>
            <a:gsLst>
              <a:gs pos="0">
                <a:schemeClr val="bg2">
                  <a:alpha val="0"/>
                </a:schemeClr>
              </a:gs>
              <a:gs pos="52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Segoe UI" pitchFamily="34" charset="0"/>
              <a:cs typeface="Segoe UI" pitchFamily="34" charset="0"/>
            </a:endParaRPr>
          </a:p>
        </p:txBody>
      </p:sp>
      <p:pic>
        <p:nvPicPr>
          <p:cNvPr id="3642" name="Graphic 3641">
            <a:extLst>
              <a:ext uri="{FF2B5EF4-FFF2-40B4-BE49-F238E27FC236}">
                <a16:creationId xmlns:a16="http://schemas.microsoft.com/office/drawing/2014/main" id="{1F941730-800A-48C5-8A63-D3972B939A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366" y="1227089"/>
            <a:ext cx="12946050" cy="4117891"/>
          </a:xfrm>
          <a:prstGeom prst="rect">
            <a:avLst/>
          </a:prstGeom>
        </p:spPr>
      </p:pic>
      <p:grpSp>
        <p:nvGrpSpPr>
          <p:cNvPr id="3751" name="Group 3750" hidden="1">
            <a:extLst>
              <a:ext uri="{FF2B5EF4-FFF2-40B4-BE49-F238E27FC236}">
                <a16:creationId xmlns:a16="http://schemas.microsoft.com/office/drawing/2014/main" id="{96A39703-F5E8-4C7F-BE07-0076E5E1EB13}"/>
              </a:ext>
            </a:extLst>
          </p:cNvPr>
          <p:cNvGrpSpPr/>
          <p:nvPr/>
        </p:nvGrpSpPr>
        <p:grpSpPr>
          <a:xfrm>
            <a:off x="1138195" y="1080802"/>
            <a:ext cx="10555561" cy="4221797"/>
            <a:chOff x="1138195" y="918757"/>
            <a:chExt cx="10555561" cy="4221797"/>
          </a:xfrm>
          <a:solidFill>
            <a:schemeClr val="accent2"/>
          </a:solidFill>
        </p:grpSpPr>
        <p:sp>
          <p:nvSpPr>
            <p:cNvPr id="3646" name="Freeform: Shape 3645">
              <a:extLst>
                <a:ext uri="{FF2B5EF4-FFF2-40B4-BE49-F238E27FC236}">
                  <a16:creationId xmlns:a16="http://schemas.microsoft.com/office/drawing/2014/main" id="{0D138562-54A8-4522-B313-F2DA3F5228C2}"/>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7" name="Freeform: Shape 3646">
              <a:extLst>
                <a:ext uri="{FF2B5EF4-FFF2-40B4-BE49-F238E27FC236}">
                  <a16:creationId xmlns:a16="http://schemas.microsoft.com/office/drawing/2014/main" id="{5E4CEB21-C207-4183-BF0E-F8F310C0BE64}"/>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8" name="Freeform: Shape 3647">
              <a:extLst>
                <a:ext uri="{FF2B5EF4-FFF2-40B4-BE49-F238E27FC236}">
                  <a16:creationId xmlns:a16="http://schemas.microsoft.com/office/drawing/2014/main" id="{1DF85DC6-CC87-4B58-B47B-00182A1B5847}"/>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9" name="Freeform: Shape 3648">
              <a:extLst>
                <a:ext uri="{FF2B5EF4-FFF2-40B4-BE49-F238E27FC236}">
                  <a16:creationId xmlns:a16="http://schemas.microsoft.com/office/drawing/2014/main" id="{5B2ABCFB-EF24-4A7E-B2F0-7669146CE270}"/>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0" name="Freeform: Shape 3649">
              <a:extLst>
                <a:ext uri="{FF2B5EF4-FFF2-40B4-BE49-F238E27FC236}">
                  <a16:creationId xmlns:a16="http://schemas.microsoft.com/office/drawing/2014/main" id="{C2D6D761-00BC-44D3-9F44-00E46691E058}"/>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1" name="Freeform: Shape 3650">
              <a:extLst>
                <a:ext uri="{FF2B5EF4-FFF2-40B4-BE49-F238E27FC236}">
                  <a16:creationId xmlns:a16="http://schemas.microsoft.com/office/drawing/2014/main" id="{CEAE0A90-6051-4EB6-9F56-FB2AA8B40F46}"/>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2" name="Freeform: Shape 3651">
              <a:extLst>
                <a:ext uri="{FF2B5EF4-FFF2-40B4-BE49-F238E27FC236}">
                  <a16:creationId xmlns:a16="http://schemas.microsoft.com/office/drawing/2014/main" id="{B33098AB-D3DA-4B59-9253-45839CF572F0}"/>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3" name="Freeform: Shape 3652">
              <a:extLst>
                <a:ext uri="{FF2B5EF4-FFF2-40B4-BE49-F238E27FC236}">
                  <a16:creationId xmlns:a16="http://schemas.microsoft.com/office/drawing/2014/main" id="{C6059F53-3750-489C-BF92-59406B2FEED9}"/>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4" name="Freeform: Shape 3653">
              <a:extLst>
                <a:ext uri="{FF2B5EF4-FFF2-40B4-BE49-F238E27FC236}">
                  <a16:creationId xmlns:a16="http://schemas.microsoft.com/office/drawing/2014/main" id="{D5F8158B-2161-456A-9675-98CA29C9777B}"/>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5" name="Freeform: Shape 3654">
              <a:extLst>
                <a:ext uri="{FF2B5EF4-FFF2-40B4-BE49-F238E27FC236}">
                  <a16:creationId xmlns:a16="http://schemas.microsoft.com/office/drawing/2014/main" id="{5E98ADA7-FDE5-4F90-99CC-C6DBC9753E89}"/>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6" name="Freeform: Shape 3655">
              <a:extLst>
                <a:ext uri="{FF2B5EF4-FFF2-40B4-BE49-F238E27FC236}">
                  <a16:creationId xmlns:a16="http://schemas.microsoft.com/office/drawing/2014/main" id="{72F391F6-1248-4673-989A-7C52DCFE0A9D}"/>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7" name="Freeform: Shape 3656">
              <a:extLst>
                <a:ext uri="{FF2B5EF4-FFF2-40B4-BE49-F238E27FC236}">
                  <a16:creationId xmlns:a16="http://schemas.microsoft.com/office/drawing/2014/main" id="{66375E21-5A28-42A6-B979-0BE5B07B1140}"/>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8" name="Freeform: Shape 3657">
              <a:extLst>
                <a:ext uri="{FF2B5EF4-FFF2-40B4-BE49-F238E27FC236}">
                  <a16:creationId xmlns:a16="http://schemas.microsoft.com/office/drawing/2014/main" id="{B2208581-1F2B-43C0-B9BD-6B5544628DF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9" name="Freeform: Shape 3658">
              <a:extLst>
                <a:ext uri="{FF2B5EF4-FFF2-40B4-BE49-F238E27FC236}">
                  <a16:creationId xmlns:a16="http://schemas.microsoft.com/office/drawing/2014/main" id="{3801F541-8A25-4585-9F70-750CB268FFFD}"/>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0" name="Freeform: Shape 3659">
              <a:extLst>
                <a:ext uri="{FF2B5EF4-FFF2-40B4-BE49-F238E27FC236}">
                  <a16:creationId xmlns:a16="http://schemas.microsoft.com/office/drawing/2014/main" id="{CB6C6CF0-094D-46DD-9317-D6C0A942BB13}"/>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1" name="Freeform: Shape 3660">
              <a:extLst>
                <a:ext uri="{FF2B5EF4-FFF2-40B4-BE49-F238E27FC236}">
                  <a16:creationId xmlns:a16="http://schemas.microsoft.com/office/drawing/2014/main" id="{1B8CCAF7-B1FC-4418-A2F3-CD464728FBED}"/>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2" name="Freeform: Shape 3661">
              <a:extLst>
                <a:ext uri="{FF2B5EF4-FFF2-40B4-BE49-F238E27FC236}">
                  <a16:creationId xmlns:a16="http://schemas.microsoft.com/office/drawing/2014/main" id="{642A29B3-2BA6-4058-A037-FAB4F9A551B1}"/>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3" name="Freeform: Shape 3662">
              <a:extLst>
                <a:ext uri="{FF2B5EF4-FFF2-40B4-BE49-F238E27FC236}">
                  <a16:creationId xmlns:a16="http://schemas.microsoft.com/office/drawing/2014/main" id="{A82C5EE8-87B5-41AD-9654-EE78564AE06F}"/>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4" name="Freeform: Shape 3663">
              <a:extLst>
                <a:ext uri="{FF2B5EF4-FFF2-40B4-BE49-F238E27FC236}">
                  <a16:creationId xmlns:a16="http://schemas.microsoft.com/office/drawing/2014/main" id="{337CB2CE-DD45-468C-BE84-ADE331168827}"/>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5" name="Freeform: Shape 3664">
              <a:extLst>
                <a:ext uri="{FF2B5EF4-FFF2-40B4-BE49-F238E27FC236}">
                  <a16:creationId xmlns:a16="http://schemas.microsoft.com/office/drawing/2014/main" id="{24B6600F-5266-4139-9CDA-31265F2B1FE2}"/>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6" name="Freeform: Shape 3665">
              <a:extLst>
                <a:ext uri="{FF2B5EF4-FFF2-40B4-BE49-F238E27FC236}">
                  <a16:creationId xmlns:a16="http://schemas.microsoft.com/office/drawing/2014/main" id="{60CB7696-4662-4479-BE9B-89D0957759FE}"/>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7" name="Freeform: Shape 3666">
              <a:extLst>
                <a:ext uri="{FF2B5EF4-FFF2-40B4-BE49-F238E27FC236}">
                  <a16:creationId xmlns:a16="http://schemas.microsoft.com/office/drawing/2014/main" id="{49F161B1-7AC1-44E9-BA26-BD948348FFEC}"/>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8" name="Freeform: Shape 3667">
              <a:extLst>
                <a:ext uri="{FF2B5EF4-FFF2-40B4-BE49-F238E27FC236}">
                  <a16:creationId xmlns:a16="http://schemas.microsoft.com/office/drawing/2014/main" id="{5B166281-897A-43A5-9DE8-6C64AF5FAEB0}"/>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9" name="Freeform: Shape 3668">
              <a:extLst>
                <a:ext uri="{FF2B5EF4-FFF2-40B4-BE49-F238E27FC236}">
                  <a16:creationId xmlns:a16="http://schemas.microsoft.com/office/drawing/2014/main" id="{D7799F77-FCF1-4FD2-8EA4-BCCFBF5980A6}"/>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0" name="Freeform: Shape 3669">
              <a:extLst>
                <a:ext uri="{FF2B5EF4-FFF2-40B4-BE49-F238E27FC236}">
                  <a16:creationId xmlns:a16="http://schemas.microsoft.com/office/drawing/2014/main" id="{EC84EA24-D59A-4853-903C-A47DDB744F4C}"/>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1" name="Freeform: Shape 3670">
              <a:extLst>
                <a:ext uri="{FF2B5EF4-FFF2-40B4-BE49-F238E27FC236}">
                  <a16:creationId xmlns:a16="http://schemas.microsoft.com/office/drawing/2014/main" id="{7F42FB94-4A29-423E-9C50-381D6B4F3D3B}"/>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2" name="Freeform: Shape 3671">
              <a:extLst>
                <a:ext uri="{FF2B5EF4-FFF2-40B4-BE49-F238E27FC236}">
                  <a16:creationId xmlns:a16="http://schemas.microsoft.com/office/drawing/2014/main" id="{F9C4DA83-D663-4F88-AA41-CA54334A07F1}"/>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3" name="Freeform: Shape 3672">
              <a:extLst>
                <a:ext uri="{FF2B5EF4-FFF2-40B4-BE49-F238E27FC236}">
                  <a16:creationId xmlns:a16="http://schemas.microsoft.com/office/drawing/2014/main" id="{AB4085F5-D5B6-4D41-9969-6EB619D76B80}"/>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4" name="Freeform: Shape 3673">
              <a:extLst>
                <a:ext uri="{FF2B5EF4-FFF2-40B4-BE49-F238E27FC236}">
                  <a16:creationId xmlns:a16="http://schemas.microsoft.com/office/drawing/2014/main" id="{F1CED31E-CFF1-45C8-83B6-90D804D3F11F}"/>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5" name="Freeform: Shape 3674">
              <a:extLst>
                <a:ext uri="{FF2B5EF4-FFF2-40B4-BE49-F238E27FC236}">
                  <a16:creationId xmlns:a16="http://schemas.microsoft.com/office/drawing/2014/main" id="{ACAD7A96-6EAE-42A1-A51F-6F4B60DC87CC}"/>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6" name="Freeform: Shape 3675">
              <a:extLst>
                <a:ext uri="{FF2B5EF4-FFF2-40B4-BE49-F238E27FC236}">
                  <a16:creationId xmlns:a16="http://schemas.microsoft.com/office/drawing/2014/main" id="{027529F7-B627-4931-9B98-F0FCE337E995}"/>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7" name="Freeform: Shape 3676">
              <a:extLst>
                <a:ext uri="{FF2B5EF4-FFF2-40B4-BE49-F238E27FC236}">
                  <a16:creationId xmlns:a16="http://schemas.microsoft.com/office/drawing/2014/main" id="{83030849-8FD3-417D-B882-B7EB659DF30A}"/>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8" name="Freeform: Shape 3677">
              <a:extLst>
                <a:ext uri="{FF2B5EF4-FFF2-40B4-BE49-F238E27FC236}">
                  <a16:creationId xmlns:a16="http://schemas.microsoft.com/office/drawing/2014/main" id="{7F2B6C38-4F61-4BED-8BE7-4B5A8398EE6F}"/>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9" name="Freeform: Shape 3678">
              <a:extLst>
                <a:ext uri="{FF2B5EF4-FFF2-40B4-BE49-F238E27FC236}">
                  <a16:creationId xmlns:a16="http://schemas.microsoft.com/office/drawing/2014/main" id="{E46831F5-4D35-4F5A-9D09-5609C764F118}"/>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0" name="Freeform: Shape 3679">
              <a:extLst>
                <a:ext uri="{FF2B5EF4-FFF2-40B4-BE49-F238E27FC236}">
                  <a16:creationId xmlns:a16="http://schemas.microsoft.com/office/drawing/2014/main" id="{BA1C674E-212C-4A66-9998-869CD641D8F5}"/>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1" name="Freeform: Shape 3680">
              <a:extLst>
                <a:ext uri="{FF2B5EF4-FFF2-40B4-BE49-F238E27FC236}">
                  <a16:creationId xmlns:a16="http://schemas.microsoft.com/office/drawing/2014/main" id="{0764E5A4-6D62-4C95-AB66-7639CEC90BC7}"/>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2" name="Freeform: Shape 3681">
              <a:extLst>
                <a:ext uri="{FF2B5EF4-FFF2-40B4-BE49-F238E27FC236}">
                  <a16:creationId xmlns:a16="http://schemas.microsoft.com/office/drawing/2014/main" id="{8BF16022-BEBE-408B-AD3E-7D15A1E80CB3}"/>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3" name="Freeform: Shape 3682">
              <a:extLst>
                <a:ext uri="{FF2B5EF4-FFF2-40B4-BE49-F238E27FC236}">
                  <a16:creationId xmlns:a16="http://schemas.microsoft.com/office/drawing/2014/main" id="{8CD05F7F-ED9D-4BEC-9F4C-90390BF0E248}"/>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4" name="Freeform: Shape 3683">
              <a:extLst>
                <a:ext uri="{FF2B5EF4-FFF2-40B4-BE49-F238E27FC236}">
                  <a16:creationId xmlns:a16="http://schemas.microsoft.com/office/drawing/2014/main" id="{6CCF84CD-055F-443D-996B-8CB5119D2C2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5" name="Freeform: Shape 3684">
              <a:extLst>
                <a:ext uri="{FF2B5EF4-FFF2-40B4-BE49-F238E27FC236}">
                  <a16:creationId xmlns:a16="http://schemas.microsoft.com/office/drawing/2014/main" id="{5F4DE4CF-9AA9-4661-8170-70370BB9CC64}"/>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6" name="Freeform: Shape 3685">
              <a:extLst>
                <a:ext uri="{FF2B5EF4-FFF2-40B4-BE49-F238E27FC236}">
                  <a16:creationId xmlns:a16="http://schemas.microsoft.com/office/drawing/2014/main" id="{5211047D-54B4-4331-ABB4-6DCEE4A00C66}"/>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7" name="Freeform: Shape 3686">
              <a:extLst>
                <a:ext uri="{FF2B5EF4-FFF2-40B4-BE49-F238E27FC236}">
                  <a16:creationId xmlns:a16="http://schemas.microsoft.com/office/drawing/2014/main" id="{C8E7CC72-81B5-4027-8B8F-8D3EB59575F7}"/>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8" name="Freeform: Shape 3687">
              <a:extLst>
                <a:ext uri="{FF2B5EF4-FFF2-40B4-BE49-F238E27FC236}">
                  <a16:creationId xmlns:a16="http://schemas.microsoft.com/office/drawing/2014/main" id="{D7DA5A10-C655-4A5E-B55B-D50C2BA96355}"/>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9" name="Freeform: Shape 3688">
              <a:extLst>
                <a:ext uri="{FF2B5EF4-FFF2-40B4-BE49-F238E27FC236}">
                  <a16:creationId xmlns:a16="http://schemas.microsoft.com/office/drawing/2014/main" id="{223CE0C5-BD29-4001-B59D-E574E5A537B7}"/>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0" name="Freeform: Shape 3689">
              <a:extLst>
                <a:ext uri="{FF2B5EF4-FFF2-40B4-BE49-F238E27FC236}">
                  <a16:creationId xmlns:a16="http://schemas.microsoft.com/office/drawing/2014/main" id="{5BC8C2F3-EAB0-4824-AEA2-EA1BAB6CFAE0}"/>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1" name="Freeform: Shape 3690">
              <a:extLst>
                <a:ext uri="{FF2B5EF4-FFF2-40B4-BE49-F238E27FC236}">
                  <a16:creationId xmlns:a16="http://schemas.microsoft.com/office/drawing/2014/main" id="{2F5163EB-BF40-4F80-A7FA-EF868B5FE860}"/>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2" name="Freeform: Shape 3691">
              <a:extLst>
                <a:ext uri="{FF2B5EF4-FFF2-40B4-BE49-F238E27FC236}">
                  <a16:creationId xmlns:a16="http://schemas.microsoft.com/office/drawing/2014/main" id="{253C7DC7-71C9-4CC4-808E-44287F6B20ED}"/>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3" name="Freeform: Shape 3692">
              <a:extLst>
                <a:ext uri="{FF2B5EF4-FFF2-40B4-BE49-F238E27FC236}">
                  <a16:creationId xmlns:a16="http://schemas.microsoft.com/office/drawing/2014/main" id="{B03A42E4-034D-476D-AFC9-FD65785127C8}"/>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4" name="Freeform: Shape 3693">
              <a:extLst>
                <a:ext uri="{FF2B5EF4-FFF2-40B4-BE49-F238E27FC236}">
                  <a16:creationId xmlns:a16="http://schemas.microsoft.com/office/drawing/2014/main" id="{E2FB90FC-3401-44C1-A8AA-D382A05486EE}"/>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5" name="Freeform: Shape 3694">
              <a:extLst>
                <a:ext uri="{FF2B5EF4-FFF2-40B4-BE49-F238E27FC236}">
                  <a16:creationId xmlns:a16="http://schemas.microsoft.com/office/drawing/2014/main" id="{077B5AE6-BDC5-48C5-B243-ACBFB391A3DF}"/>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6" name="Freeform: Shape 3695">
              <a:extLst>
                <a:ext uri="{FF2B5EF4-FFF2-40B4-BE49-F238E27FC236}">
                  <a16:creationId xmlns:a16="http://schemas.microsoft.com/office/drawing/2014/main" id="{C71DB540-977A-4249-853C-C18B208E9C70}"/>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7" name="Freeform: Shape 3696">
              <a:extLst>
                <a:ext uri="{FF2B5EF4-FFF2-40B4-BE49-F238E27FC236}">
                  <a16:creationId xmlns:a16="http://schemas.microsoft.com/office/drawing/2014/main" id="{32DD1AC8-3189-4E20-9AB3-EAC1A43258E6}"/>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8" name="Freeform: Shape 3697">
              <a:extLst>
                <a:ext uri="{FF2B5EF4-FFF2-40B4-BE49-F238E27FC236}">
                  <a16:creationId xmlns:a16="http://schemas.microsoft.com/office/drawing/2014/main" id="{4D76CC71-6D23-4A5C-A438-2AF3D3840BFE}"/>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9" name="Freeform: Shape 3698">
              <a:extLst>
                <a:ext uri="{FF2B5EF4-FFF2-40B4-BE49-F238E27FC236}">
                  <a16:creationId xmlns:a16="http://schemas.microsoft.com/office/drawing/2014/main" id="{9ABE40DE-A335-4777-95BC-DB3BABF2ADA1}"/>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0" name="Freeform: Shape 3699">
              <a:extLst>
                <a:ext uri="{FF2B5EF4-FFF2-40B4-BE49-F238E27FC236}">
                  <a16:creationId xmlns:a16="http://schemas.microsoft.com/office/drawing/2014/main" id="{49841B46-5CD6-4672-93CC-95A2E1303BD4}"/>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1" name="Freeform: Shape 3700">
              <a:extLst>
                <a:ext uri="{FF2B5EF4-FFF2-40B4-BE49-F238E27FC236}">
                  <a16:creationId xmlns:a16="http://schemas.microsoft.com/office/drawing/2014/main" id="{60F627E8-7CBF-466F-A860-0E39DD5323FF}"/>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2" name="Freeform: Shape 3701">
              <a:extLst>
                <a:ext uri="{FF2B5EF4-FFF2-40B4-BE49-F238E27FC236}">
                  <a16:creationId xmlns:a16="http://schemas.microsoft.com/office/drawing/2014/main" id="{AAFA3055-57AA-4EBF-85E6-8102D03695C2}"/>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3" name="Freeform: Shape 3702">
              <a:extLst>
                <a:ext uri="{FF2B5EF4-FFF2-40B4-BE49-F238E27FC236}">
                  <a16:creationId xmlns:a16="http://schemas.microsoft.com/office/drawing/2014/main" id="{054169AA-AC56-4688-A2A6-A7067A40C3AD}"/>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4" name="Freeform: Shape 3703">
              <a:extLst>
                <a:ext uri="{FF2B5EF4-FFF2-40B4-BE49-F238E27FC236}">
                  <a16:creationId xmlns:a16="http://schemas.microsoft.com/office/drawing/2014/main" id="{AA6CDB85-3DAE-40C2-8A45-2AC83E6810E6}"/>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5" name="Freeform: Shape 3704">
              <a:extLst>
                <a:ext uri="{FF2B5EF4-FFF2-40B4-BE49-F238E27FC236}">
                  <a16:creationId xmlns:a16="http://schemas.microsoft.com/office/drawing/2014/main" id="{4E91FAC0-7EE8-430C-904E-C4A2ADA92282}"/>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6" name="Freeform: Shape 3705">
              <a:extLst>
                <a:ext uri="{FF2B5EF4-FFF2-40B4-BE49-F238E27FC236}">
                  <a16:creationId xmlns:a16="http://schemas.microsoft.com/office/drawing/2014/main" id="{A0DBB040-2A8F-4E6F-AA21-BB5A37C776D1}"/>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7" name="Freeform: Shape 3706">
              <a:extLst>
                <a:ext uri="{FF2B5EF4-FFF2-40B4-BE49-F238E27FC236}">
                  <a16:creationId xmlns:a16="http://schemas.microsoft.com/office/drawing/2014/main" id="{E69A7C5B-19F8-48F1-A9E4-16A02948AA1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8" name="Freeform: Shape 3707">
              <a:extLst>
                <a:ext uri="{FF2B5EF4-FFF2-40B4-BE49-F238E27FC236}">
                  <a16:creationId xmlns:a16="http://schemas.microsoft.com/office/drawing/2014/main" id="{A55C8265-36AD-4100-86A7-316B16169C5F}"/>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9" name="Freeform: Shape 3708">
              <a:extLst>
                <a:ext uri="{FF2B5EF4-FFF2-40B4-BE49-F238E27FC236}">
                  <a16:creationId xmlns:a16="http://schemas.microsoft.com/office/drawing/2014/main" id="{8FBC378A-12EE-4FE9-8676-46F8AAB41CCB}"/>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0" name="Freeform: Shape 3709">
              <a:extLst>
                <a:ext uri="{FF2B5EF4-FFF2-40B4-BE49-F238E27FC236}">
                  <a16:creationId xmlns:a16="http://schemas.microsoft.com/office/drawing/2014/main" id="{20024640-E258-4F10-8644-5C94117306D1}"/>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1" name="Freeform: Shape 3710">
              <a:extLst>
                <a:ext uri="{FF2B5EF4-FFF2-40B4-BE49-F238E27FC236}">
                  <a16:creationId xmlns:a16="http://schemas.microsoft.com/office/drawing/2014/main" id="{424C7CFE-31CB-4205-933A-F8C8DD546724}"/>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2" name="Freeform: Shape 3711">
              <a:extLst>
                <a:ext uri="{FF2B5EF4-FFF2-40B4-BE49-F238E27FC236}">
                  <a16:creationId xmlns:a16="http://schemas.microsoft.com/office/drawing/2014/main" id="{0AA311D1-007B-4368-AA75-E2D47D38A0D5}"/>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3" name="Freeform: Shape 3712">
              <a:extLst>
                <a:ext uri="{FF2B5EF4-FFF2-40B4-BE49-F238E27FC236}">
                  <a16:creationId xmlns:a16="http://schemas.microsoft.com/office/drawing/2014/main" id="{54EBFA95-D482-4BD0-8DBD-4CF27DF03DF9}"/>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4" name="Freeform: Shape 3713">
              <a:extLst>
                <a:ext uri="{FF2B5EF4-FFF2-40B4-BE49-F238E27FC236}">
                  <a16:creationId xmlns:a16="http://schemas.microsoft.com/office/drawing/2014/main" id="{FEA8AC1D-82FF-4C32-A36A-D46685122B1E}"/>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5" name="Freeform: Shape 3714">
              <a:extLst>
                <a:ext uri="{FF2B5EF4-FFF2-40B4-BE49-F238E27FC236}">
                  <a16:creationId xmlns:a16="http://schemas.microsoft.com/office/drawing/2014/main" id="{D8D7DC4A-FB9D-4F78-8FE5-7D6713745D23}"/>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6" name="Freeform: Shape 3715">
              <a:extLst>
                <a:ext uri="{FF2B5EF4-FFF2-40B4-BE49-F238E27FC236}">
                  <a16:creationId xmlns:a16="http://schemas.microsoft.com/office/drawing/2014/main" id="{F9ABA2CB-A5EE-4A63-A67A-38E14DE1FB4A}"/>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7" name="Freeform: Shape 3716">
              <a:extLst>
                <a:ext uri="{FF2B5EF4-FFF2-40B4-BE49-F238E27FC236}">
                  <a16:creationId xmlns:a16="http://schemas.microsoft.com/office/drawing/2014/main" id="{B4579EFC-5823-4A4E-9D0E-CBB9E02682F8}"/>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8" name="Freeform: Shape 3717">
              <a:extLst>
                <a:ext uri="{FF2B5EF4-FFF2-40B4-BE49-F238E27FC236}">
                  <a16:creationId xmlns:a16="http://schemas.microsoft.com/office/drawing/2014/main" id="{A255D2DD-0839-401D-A26F-C7B79B1FB0D9}"/>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9" name="Freeform: Shape 3718">
              <a:extLst>
                <a:ext uri="{FF2B5EF4-FFF2-40B4-BE49-F238E27FC236}">
                  <a16:creationId xmlns:a16="http://schemas.microsoft.com/office/drawing/2014/main" id="{9EBC0293-97AB-4C01-9D48-04499B228596}"/>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0" name="Freeform: Shape 3719">
              <a:extLst>
                <a:ext uri="{FF2B5EF4-FFF2-40B4-BE49-F238E27FC236}">
                  <a16:creationId xmlns:a16="http://schemas.microsoft.com/office/drawing/2014/main" id="{925DF776-D121-482B-98BC-7A3E7CF6F2FC}"/>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1" name="Freeform: Shape 3720">
              <a:extLst>
                <a:ext uri="{FF2B5EF4-FFF2-40B4-BE49-F238E27FC236}">
                  <a16:creationId xmlns:a16="http://schemas.microsoft.com/office/drawing/2014/main" id="{D1B746BF-42F4-4AB2-9156-6FA54B76A17D}"/>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2" name="Freeform: Shape 3721">
              <a:extLst>
                <a:ext uri="{FF2B5EF4-FFF2-40B4-BE49-F238E27FC236}">
                  <a16:creationId xmlns:a16="http://schemas.microsoft.com/office/drawing/2014/main" id="{14ADD128-541D-463F-B8FF-75B29BE6294B}"/>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3" name="Freeform: Shape 3722">
              <a:extLst>
                <a:ext uri="{FF2B5EF4-FFF2-40B4-BE49-F238E27FC236}">
                  <a16:creationId xmlns:a16="http://schemas.microsoft.com/office/drawing/2014/main" id="{FB324A74-7FE8-418D-BC59-49AFB9449593}"/>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4" name="Freeform: Shape 3723">
              <a:extLst>
                <a:ext uri="{FF2B5EF4-FFF2-40B4-BE49-F238E27FC236}">
                  <a16:creationId xmlns:a16="http://schemas.microsoft.com/office/drawing/2014/main" id="{301C836E-BD35-4496-B286-4B21F20ED9EC}"/>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5" name="Freeform: Shape 3724">
              <a:extLst>
                <a:ext uri="{FF2B5EF4-FFF2-40B4-BE49-F238E27FC236}">
                  <a16:creationId xmlns:a16="http://schemas.microsoft.com/office/drawing/2014/main" id="{2C0A00C5-DDD1-4781-B1AC-F0D1EDEE4F39}"/>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6" name="Freeform: Shape 3725">
              <a:extLst>
                <a:ext uri="{FF2B5EF4-FFF2-40B4-BE49-F238E27FC236}">
                  <a16:creationId xmlns:a16="http://schemas.microsoft.com/office/drawing/2014/main" id="{0B71B48A-A1D1-43ED-83EA-0D4C93BFE9E0}"/>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7" name="Freeform: Shape 3726">
              <a:extLst>
                <a:ext uri="{FF2B5EF4-FFF2-40B4-BE49-F238E27FC236}">
                  <a16:creationId xmlns:a16="http://schemas.microsoft.com/office/drawing/2014/main" id="{B1137363-56EA-4EE0-9909-D936D40BAE8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8" name="Freeform: Shape 3727">
              <a:extLst>
                <a:ext uri="{FF2B5EF4-FFF2-40B4-BE49-F238E27FC236}">
                  <a16:creationId xmlns:a16="http://schemas.microsoft.com/office/drawing/2014/main" id="{D1380D03-0852-4F4C-A654-391846980C56}"/>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9" name="Freeform: Shape 3728">
              <a:extLst>
                <a:ext uri="{FF2B5EF4-FFF2-40B4-BE49-F238E27FC236}">
                  <a16:creationId xmlns:a16="http://schemas.microsoft.com/office/drawing/2014/main" id="{6384F20E-039B-49BF-A08B-880457E23D62}"/>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0" name="Freeform: Shape 3729">
              <a:extLst>
                <a:ext uri="{FF2B5EF4-FFF2-40B4-BE49-F238E27FC236}">
                  <a16:creationId xmlns:a16="http://schemas.microsoft.com/office/drawing/2014/main" id="{7657538C-0BA4-437E-B232-464A2FD8353B}"/>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1" name="Freeform: Shape 3730">
              <a:extLst>
                <a:ext uri="{FF2B5EF4-FFF2-40B4-BE49-F238E27FC236}">
                  <a16:creationId xmlns:a16="http://schemas.microsoft.com/office/drawing/2014/main" id="{6BD327DA-F6B9-4C08-A725-8AC79C7F704D}"/>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2" name="Freeform: Shape 3731">
              <a:extLst>
                <a:ext uri="{FF2B5EF4-FFF2-40B4-BE49-F238E27FC236}">
                  <a16:creationId xmlns:a16="http://schemas.microsoft.com/office/drawing/2014/main" id="{258EE109-DC19-4B39-9072-0FE385F1F009}"/>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3" name="Freeform: Shape 3732">
              <a:extLst>
                <a:ext uri="{FF2B5EF4-FFF2-40B4-BE49-F238E27FC236}">
                  <a16:creationId xmlns:a16="http://schemas.microsoft.com/office/drawing/2014/main" id="{E5119BEB-85E6-4A76-AB2A-ACA64E8F5E4D}"/>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4" name="Freeform: Shape 3733">
              <a:extLst>
                <a:ext uri="{FF2B5EF4-FFF2-40B4-BE49-F238E27FC236}">
                  <a16:creationId xmlns:a16="http://schemas.microsoft.com/office/drawing/2014/main" id="{737A7E82-9509-450A-AA8A-A32B55104721}"/>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5" name="Freeform: Shape 3734">
              <a:extLst>
                <a:ext uri="{FF2B5EF4-FFF2-40B4-BE49-F238E27FC236}">
                  <a16:creationId xmlns:a16="http://schemas.microsoft.com/office/drawing/2014/main" id="{3F408C4C-CF38-4516-83CF-241D973BF886}"/>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6" name="Freeform: Shape 3735">
              <a:extLst>
                <a:ext uri="{FF2B5EF4-FFF2-40B4-BE49-F238E27FC236}">
                  <a16:creationId xmlns:a16="http://schemas.microsoft.com/office/drawing/2014/main" id="{A750FD3F-786F-4556-AFE7-81ECD06F51A0}"/>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7" name="Freeform: Shape 3736">
              <a:extLst>
                <a:ext uri="{FF2B5EF4-FFF2-40B4-BE49-F238E27FC236}">
                  <a16:creationId xmlns:a16="http://schemas.microsoft.com/office/drawing/2014/main" id="{A7DE1A9C-2E54-4D0F-A0C7-4EC1A6AC21AC}"/>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8" name="Freeform: Shape 3737">
              <a:extLst>
                <a:ext uri="{FF2B5EF4-FFF2-40B4-BE49-F238E27FC236}">
                  <a16:creationId xmlns:a16="http://schemas.microsoft.com/office/drawing/2014/main" id="{26245064-D513-4E3B-9E53-AE1DD1DDAAE2}"/>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9" name="Freeform: Shape 3738">
              <a:extLst>
                <a:ext uri="{FF2B5EF4-FFF2-40B4-BE49-F238E27FC236}">
                  <a16:creationId xmlns:a16="http://schemas.microsoft.com/office/drawing/2014/main" id="{417AFB31-F68E-40AC-827D-D6D9548326A4}"/>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0" name="Freeform: Shape 3739">
              <a:extLst>
                <a:ext uri="{FF2B5EF4-FFF2-40B4-BE49-F238E27FC236}">
                  <a16:creationId xmlns:a16="http://schemas.microsoft.com/office/drawing/2014/main" id="{30FCF822-FBD2-4957-90DE-FD7624AA0B85}"/>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1" name="Freeform: Shape 3740">
              <a:extLst>
                <a:ext uri="{FF2B5EF4-FFF2-40B4-BE49-F238E27FC236}">
                  <a16:creationId xmlns:a16="http://schemas.microsoft.com/office/drawing/2014/main" id="{DDC003C0-29FE-4B35-9C2F-EE21DAA2F2BC}"/>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2" name="Freeform: Shape 3741">
              <a:extLst>
                <a:ext uri="{FF2B5EF4-FFF2-40B4-BE49-F238E27FC236}">
                  <a16:creationId xmlns:a16="http://schemas.microsoft.com/office/drawing/2014/main" id="{FC403D37-6AC4-4BB0-90C0-2E8F92C0DFAD}"/>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3" name="Freeform: Shape 3742">
              <a:extLst>
                <a:ext uri="{FF2B5EF4-FFF2-40B4-BE49-F238E27FC236}">
                  <a16:creationId xmlns:a16="http://schemas.microsoft.com/office/drawing/2014/main" id="{58450E33-4FDA-4513-A50E-6B05EAE1CDF4}"/>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4" name="Freeform: Shape 3743">
              <a:extLst>
                <a:ext uri="{FF2B5EF4-FFF2-40B4-BE49-F238E27FC236}">
                  <a16:creationId xmlns:a16="http://schemas.microsoft.com/office/drawing/2014/main" id="{BA007207-94AA-4E28-AEE9-FAA0EC9A112E}"/>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5" name="Freeform: Shape 3744">
              <a:extLst>
                <a:ext uri="{FF2B5EF4-FFF2-40B4-BE49-F238E27FC236}">
                  <a16:creationId xmlns:a16="http://schemas.microsoft.com/office/drawing/2014/main" id="{8A490E4B-DDE2-4EF8-B1B0-CDCF02838480}"/>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6" name="Freeform: Shape 3745">
              <a:extLst>
                <a:ext uri="{FF2B5EF4-FFF2-40B4-BE49-F238E27FC236}">
                  <a16:creationId xmlns:a16="http://schemas.microsoft.com/office/drawing/2014/main" id="{9FB78404-AE2B-4B61-A640-8768C51C15F9}"/>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7" name="Freeform: Shape 3746">
              <a:extLst>
                <a:ext uri="{FF2B5EF4-FFF2-40B4-BE49-F238E27FC236}">
                  <a16:creationId xmlns:a16="http://schemas.microsoft.com/office/drawing/2014/main" id="{6E87D3BC-1FFF-4808-A055-4A0F1E92C7F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8" name="Freeform: Shape 3747">
              <a:extLst>
                <a:ext uri="{FF2B5EF4-FFF2-40B4-BE49-F238E27FC236}">
                  <a16:creationId xmlns:a16="http://schemas.microsoft.com/office/drawing/2014/main" id="{1FC19D59-16BE-4D0D-9C4F-7B57E759EA9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65" name="Group 3864">
            <a:extLst>
              <a:ext uri="{FF2B5EF4-FFF2-40B4-BE49-F238E27FC236}">
                <a16:creationId xmlns:a16="http://schemas.microsoft.com/office/drawing/2014/main" id="{6F17A1B4-0BAB-45F7-8A40-B4E81D8025A6}"/>
              </a:ext>
            </a:extLst>
          </p:cNvPr>
          <p:cNvGrpSpPr/>
          <p:nvPr/>
        </p:nvGrpSpPr>
        <p:grpSpPr>
          <a:xfrm>
            <a:off x="1187452" y="1218603"/>
            <a:ext cx="9860986" cy="4033922"/>
            <a:chOff x="1187452" y="1056558"/>
            <a:chExt cx="9860986" cy="4033922"/>
          </a:xfrm>
          <a:solidFill>
            <a:schemeClr val="accent1"/>
          </a:solidFill>
          <a:effectLst>
            <a:outerShdw blurRad="88900" dist="38100" dir="2700000" algn="tl" rotWithShape="0">
              <a:prstClr val="black">
                <a:alpha val="30000"/>
              </a:prstClr>
            </a:outerShdw>
          </a:effectLst>
        </p:grpSpPr>
        <p:sp>
          <p:nvSpPr>
            <p:cNvPr id="3752" name="Oval 3751">
              <a:extLst>
                <a:ext uri="{FF2B5EF4-FFF2-40B4-BE49-F238E27FC236}">
                  <a16:creationId xmlns:a16="http://schemas.microsoft.com/office/drawing/2014/main" id="{F7859F4C-8A8A-43A6-ADF8-F2CF4A654074}"/>
                </a:ext>
              </a:extLst>
            </p:cNvPr>
            <p:cNvSpPr/>
            <p:nvPr/>
          </p:nvSpPr>
          <p:spPr bwMode="auto">
            <a:xfrm>
              <a:off x="1296929" y="156381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7" name="Oval 1336">
              <a:extLst>
                <a:ext uri="{FF2B5EF4-FFF2-40B4-BE49-F238E27FC236}">
                  <a16:creationId xmlns:a16="http://schemas.microsoft.com/office/drawing/2014/main" id="{B8B5F8A1-1944-4D03-9419-58B4551410AE}"/>
                </a:ext>
              </a:extLst>
            </p:cNvPr>
            <p:cNvSpPr/>
            <p:nvPr/>
          </p:nvSpPr>
          <p:spPr bwMode="auto">
            <a:xfrm>
              <a:off x="1187452" y="17441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8" name="Oval 1337">
              <a:extLst>
                <a:ext uri="{FF2B5EF4-FFF2-40B4-BE49-F238E27FC236}">
                  <a16:creationId xmlns:a16="http://schemas.microsoft.com/office/drawing/2014/main" id="{B84A7EDB-9860-45AB-BC1B-A70D84F3F9D0}"/>
                </a:ext>
              </a:extLst>
            </p:cNvPr>
            <p:cNvSpPr/>
            <p:nvPr/>
          </p:nvSpPr>
          <p:spPr bwMode="auto">
            <a:xfrm>
              <a:off x="1576210" y="174091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9" name="Oval 1338">
              <a:extLst>
                <a:ext uri="{FF2B5EF4-FFF2-40B4-BE49-F238E27FC236}">
                  <a16:creationId xmlns:a16="http://schemas.microsoft.com/office/drawing/2014/main" id="{707B21B3-5F90-4B50-AE76-186F31A73395}"/>
                </a:ext>
              </a:extLst>
            </p:cNvPr>
            <p:cNvSpPr/>
            <p:nvPr/>
          </p:nvSpPr>
          <p:spPr bwMode="auto">
            <a:xfrm>
              <a:off x="1422507" y="201930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0" name="Oval 1339">
              <a:extLst>
                <a:ext uri="{FF2B5EF4-FFF2-40B4-BE49-F238E27FC236}">
                  <a16:creationId xmlns:a16="http://schemas.microsoft.com/office/drawing/2014/main" id="{7DED7115-C6DB-4DE8-8251-F393A32F5746}"/>
                </a:ext>
              </a:extLst>
            </p:cNvPr>
            <p:cNvSpPr/>
            <p:nvPr/>
          </p:nvSpPr>
          <p:spPr bwMode="auto">
            <a:xfrm>
              <a:off x="1751524" y="226760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1" name="Oval 1340">
              <a:extLst>
                <a:ext uri="{FF2B5EF4-FFF2-40B4-BE49-F238E27FC236}">
                  <a16:creationId xmlns:a16="http://schemas.microsoft.com/office/drawing/2014/main" id="{EC34D731-D5DC-42F2-846B-B8BA64E732D0}"/>
                </a:ext>
              </a:extLst>
            </p:cNvPr>
            <p:cNvSpPr/>
            <p:nvPr/>
          </p:nvSpPr>
          <p:spPr bwMode="auto">
            <a:xfrm>
              <a:off x="2014816" y="216338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2" name="Oval 1341">
              <a:extLst>
                <a:ext uri="{FF2B5EF4-FFF2-40B4-BE49-F238E27FC236}">
                  <a16:creationId xmlns:a16="http://schemas.microsoft.com/office/drawing/2014/main" id="{D9578BE4-96D3-4646-BE38-B24E6948929B}"/>
                </a:ext>
              </a:extLst>
            </p:cNvPr>
            <p:cNvSpPr/>
            <p:nvPr/>
          </p:nvSpPr>
          <p:spPr bwMode="auto">
            <a:xfrm>
              <a:off x="2221477" y="17886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4" name="Oval 1343">
              <a:extLst>
                <a:ext uri="{FF2B5EF4-FFF2-40B4-BE49-F238E27FC236}">
                  <a16:creationId xmlns:a16="http://schemas.microsoft.com/office/drawing/2014/main" id="{E4449237-E693-459A-8AEF-5873D4289C71}"/>
                </a:ext>
              </a:extLst>
            </p:cNvPr>
            <p:cNvSpPr/>
            <p:nvPr/>
          </p:nvSpPr>
          <p:spPr bwMode="auto">
            <a:xfrm>
              <a:off x="2253024" y="161002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5" name="Oval 1344">
              <a:extLst>
                <a:ext uri="{FF2B5EF4-FFF2-40B4-BE49-F238E27FC236}">
                  <a16:creationId xmlns:a16="http://schemas.microsoft.com/office/drawing/2014/main" id="{A6BF1E58-3179-49F0-ACB1-CA22D2E2B149}"/>
                </a:ext>
              </a:extLst>
            </p:cNvPr>
            <p:cNvSpPr/>
            <p:nvPr/>
          </p:nvSpPr>
          <p:spPr bwMode="auto">
            <a:xfrm>
              <a:off x="2413173" y="1741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6" name="Oval 1345">
              <a:extLst>
                <a:ext uri="{FF2B5EF4-FFF2-40B4-BE49-F238E27FC236}">
                  <a16:creationId xmlns:a16="http://schemas.microsoft.com/office/drawing/2014/main" id="{26C0B3E4-BE9C-4508-84BE-FE0CBA23DCBB}"/>
                </a:ext>
              </a:extLst>
            </p:cNvPr>
            <p:cNvSpPr/>
            <p:nvPr/>
          </p:nvSpPr>
          <p:spPr bwMode="auto">
            <a:xfrm>
              <a:off x="2505196" y="204564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7" name="Oval 1346">
              <a:extLst>
                <a:ext uri="{FF2B5EF4-FFF2-40B4-BE49-F238E27FC236}">
                  <a16:creationId xmlns:a16="http://schemas.microsoft.com/office/drawing/2014/main" id="{959344A8-EDD9-4B5F-90A7-A261541B374B}"/>
                </a:ext>
              </a:extLst>
            </p:cNvPr>
            <p:cNvSpPr/>
            <p:nvPr/>
          </p:nvSpPr>
          <p:spPr bwMode="auto">
            <a:xfrm>
              <a:off x="2697771" y="189414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8" name="Oval 1347">
              <a:extLst>
                <a:ext uri="{FF2B5EF4-FFF2-40B4-BE49-F238E27FC236}">
                  <a16:creationId xmlns:a16="http://schemas.microsoft.com/office/drawing/2014/main" id="{E6CF8274-91D5-41E3-A837-31B368207B4A}"/>
                </a:ext>
              </a:extLst>
            </p:cNvPr>
            <p:cNvSpPr/>
            <p:nvPr/>
          </p:nvSpPr>
          <p:spPr bwMode="auto">
            <a:xfrm>
              <a:off x="2785720" y="158139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9" name="Oval 1348">
              <a:extLst>
                <a:ext uri="{FF2B5EF4-FFF2-40B4-BE49-F238E27FC236}">
                  <a16:creationId xmlns:a16="http://schemas.microsoft.com/office/drawing/2014/main" id="{B397DBE9-15CC-42C6-A2F6-0251F6DE8EE7}"/>
                </a:ext>
              </a:extLst>
            </p:cNvPr>
            <p:cNvSpPr/>
            <p:nvPr/>
          </p:nvSpPr>
          <p:spPr bwMode="auto">
            <a:xfrm>
              <a:off x="3186363" y="139271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0" name="Oval 1349">
              <a:extLst>
                <a:ext uri="{FF2B5EF4-FFF2-40B4-BE49-F238E27FC236}">
                  <a16:creationId xmlns:a16="http://schemas.microsoft.com/office/drawing/2014/main" id="{25A9FDD9-9A40-416D-9230-7FAB4E2228FE}"/>
                </a:ext>
              </a:extLst>
            </p:cNvPr>
            <p:cNvSpPr/>
            <p:nvPr/>
          </p:nvSpPr>
          <p:spPr bwMode="auto">
            <a:xfrm>
              <a:off x="3657299" y="441583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2" name="Oval 1351">
              <a:extLst>
                <a:ext uri="{FF2B5EF4-FFF2-40B4-BE49-F238E27FC236}">
                  <a16:creationId xmlns:a16="http://schemas.microsoft.com/office/drawing/2014/main" id="{658319EE-B0E4-4367-9176-1F9E3D43982C}"/>
                </a:ext>
              </a:extLst>
            </p:cNvPr>
            <p:cNvSpPr/>
            <p:nvPr/>
          </p:nvSpPr>
          <p:spPr bwMode="auto">
            <a:xfrm>
              <a:off x="6171035" y="478434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3" name="Oval 1352">
              <a:extLst>
                <a:ext uri="{FF2B5EF4-FFF2-40B4-BE49-F238E27FC236}">
                  <a16:creationId xmlns:a16="http://schemas.microsoft.com/office/drawing/2014/main" id="{134014CA-E81A-4D2C-B03D-323E05707778}"/>
                </a:ext>
              </a:extLst>
            </p:cNvPr>
            <p:cNvSpPr/>
            <p:nvPr/>
          </p:nvSpPr>
          <p:spPr bwMode="auto">
            <a:xfrm>
              <a:off x="6517745" y="44528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4" name="Oval 1353">
              <a:extLst>
                <a:ext uri="{FF2B5EF4-FFF2-40B4-BE49-F238E27FC236}">
                  <a16:creationId xmlns:a16="http://schemas.microsoft.com/office/drawing/2014/main" id="{D07BD0DF-1637-45F1-BF96-F696CD64AF5C}"/>
                </a:ext>
              </a:extLst>
            </p:cNvPr>
            <p:cNvSpPr/>
            <p:nvPr/>
          </p:nvSpPr>
          <p:spPr bwMode="auto">
            <a:xfrm>
              <a:off x="5227449" y="12338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5" name="Oval 1354">
              <a:extLst>
                <a:ext uri="{FF2B5EF4-FFF2-40B4-BE49-F238E27FC236}">
                  <a16:creationId xmlns:a16="http://schemas.microsoft.com/office/drawing/2014/main" id="{94A70D77-80A8-4D94-8148-CBF179A8F455}"/>
                </a:ext>
              </a:extLst>
            </p:cNvPr>
            <p:cNvSpPr/>
            <p:nvPr/>
          </p:nvSpPr>
          <p:spPr bwMode="auto">
            <a:xfrm>
              <a:off x="5369262" y="1299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6" name="Oval 1355">
              <a:extLst>
                <a:ext uri="{FF2B5EF4-FFF2-40B4-BE49-F238E27FC236}">
                  <a16:creationId xmlns:a16="http://schemas.microsoft.com/office/drawing/2014/main" id="{F5184B04-78CC-4190-B831-C8EF5606E543}"/>
                </a:ext>
              </a:extLst>
            </p:cNvPr>
            <p:cNvSpPr/>
            <p:nvPr/>
          </p:nvSpPr>
          <p:spPr bwMode="auto">
            <a:xfrm>
              <a:off x="5524827" y="12641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7" name="Oval 1356">
              <a:extLst>
                <a:ext uri="{FF2B5EF4-FFF2-40B4-BE49-F238E27FC236}">
                  <a16:creationId xmlns:a16="http://schemas.microsoft.com/office/drawing/2014/main" id="{273A3B6B-D92C-41C6-A160-4D6752F170B9}"/>
                </a:ext>
              </a:extLst>
            </p:cNvPr>
            <p:cNvSpPr/>
            <p:nvPr/>
          </p:nvSpPr>
          <p:spPr bwMode="auto">
            <a:xfrm>
              <a:off x="5558498" y="148921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8" name="Oval 1357">
              <a:extLst>
                <a:ext uri="{FF2B5EF4-FFF2-40B4-BE49-F238E27FC236}">
                  <a16:creationId xmlns:a16="http://schemas.microsoft.com/office/drawing/2014/main" id="{256EB177-313B-44E6-9EDE-499BF145817B}"/>
                </a:ext>
              </a:extLst>
            </p:cNvPr>
            <p:cNvSpPr/>
            <p:nvPr/>
          </p:nvSpPr>
          <p:spPr bwMode="auto">
            <a:xfrm>
              <a:off x="5613954" y="16089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9" name="Oval 1358">
              <a:extLst>
                <a:ext uri="{FF2B5EF4-FFF2-40B4-BE49-F238E27FC236}">
                  <a16:creationId xmlns:a16="http://schemas.microsoft.com/office/drawing/2014/main" id="{0CF5DFA9-21C7-48BC-8D45-EA50E13904F9}"/>
                </a:ext>
              </a:extLst>
            </p:cNvPr>
            <p:cNvSpPr/>
            <p:nvPr/>
          </p:nvSpPr>
          <p:spPr bwMode="auto">
            <a:xfrm>
              <a:off x="5668884" y="10990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0" name="Oval 1359">
              <a:extLst>
                <a:ext uri="{FF2B5EF4-FFF2-40B4-BE49-F238E27FC236}">
                  <a16:creationId xmlns:a16="http://schemas.microsoft.com/office/drawing/2014/main" id="{066BADBB-C21F-43D3-9269-4F22B3A95BB1}"/>
                </a:ext>
              </a:extLst>
            </p:cNvPr>
            <p:cNvSpPr/>
            <p:nvPr/>
          </p:nvSpPr>
          <p:spPr bwMode="auto">
            <a:xfrm>
              <a:off x="5815664" y="10565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1" name="Oval 1360">
              <a:extLst>
                <a:ext uri="{FF2B5EF4-FFF2-40B4-BE49-F238E27FC236}">
                  <a16:creationId xmlns:a16="http://schemas.microsoft.com/office/drawing/2014/main" id="{1EE28437-4C5D-4194-A27B-A2DD2BCFBD2C}"/>
                </a:ext>
              </a:extLst>
            </p:cNvPr>
            <p:cNvSpPr/>
            <p:nvPr/>
          </p:nvSpPr>
          <p:spPr bwMode="auto">
            <a:xfrm>
              <a:off x="5648077" y="13046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2" name="Oval 1361">
              <a:extLst>
                <a:ext uri="{FF2B5EF4-FFF2-40B4-BE49-F238E27FC236}">
                  <a16:creationId xmlns:a16="http://schemas.microsoft.com/office/drawing/2014/main" id="{A3E009F9-2683-40C6-A318-3E4D20D61C7A}"/>
                </a:ext>
              </a:extLst>
            </p:cNvPr>
            <p:cNvSpPr/>
            <p:nvPr/>
          </p:nvSpPr>
          <p:spPr bwMode="auto">
            <a:xfrm>
              <a:off x="5881087" y="13977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3" name="Oval 1362">
              <a:extLst>
                <a:ext uri="{FF2B5EF4-FFF2-40B4-BE49-F238E27FC236}">
                  <a16:creationId xmlns:a16="http://schemas.microsoft.com/office/drawing/2014/main" id="{A7120215-2E97-481E-960A-449987822509}"/>
                </a:ext>
              </a:extLst>
            </p:cNvPr>
            <p:cNvSpPr/>
            <p:nvPr/>
          </p:nvSpPr>
          <p:spPr bwMode="auto">
            <a:xfrm>
              <a:off x="5947853" y="128923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4" name="Oval 1363">
              <a:extLst>
                <a:ext uri="{FF2B5EF4-FFF2-40B4-BE49-F238E27FC236}">
                  <a16:creationId xmlns:a16="http://schemas.microsoft.com/office/drawing/2014/main" id="{977CCC5C-E1D2-4D9C-96F8-13D4CA5AECB6}"/>
                </a:ext>
              </a:extLst>
            </p:cNvPr>
            <p:cNvSpPr/>
            <p:nvPr/>
          </p:nvSpPr>
          <p:spPr bwMode="auto">
            <a:xfrm>
              <a:off x="5830217" y="127050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5" name="Oval 1364">
              <a:extLst>
                <a:ext uri="{FF2B5EF4-FFF2-40B4-BE49-F238E27FC236}">
                  <a16:creationId xmlns:a16="http://schemas.microsoft.com/office/drawing/2014/main" id="{B68256E5-FB3A-4886-A8C7-D149ECB03E4F}"/>
                </a:ext>
              </a:extLst>
            </p:cNvPr>
            <p:cNvSpPr/>
            <p:nvPr/>
          </p:nvSpPr>
          <p:spPr bwMode="auto">
            <a:xfrm>
              <a:off x="5747427" y="13867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6" name="Oval 1365">
              <a:extLst>
                <a:ext uri="{FF2B5EF4-FFF2-40B4-BE49-F238E27FC236}">
                  <a16:creationId xmlns:a16="http://schemas.microsoft.com/office/drawing/2014/main" id="{EEA20CD3-C1F6-4132-82FD-3511785D65D7}"/>
                </a:ext>
              </a:extLst>
            </p:cNvPr>
            <p:cNvSpPr/>
            <p:nvPr/>
          </p:nvSpPr>
          <p:spPr bwMode="auto">
            <a:xfrm>
              <a:off x="5689999" y="15065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7" name="Oval 1366">
              <a:extLst>
                <a:ext uri="{FF2B5EF4-FFF2-40B4-BE49-F238E27FC236}">
                  <a16:creationId xmlns:a16="http://schemas.microsoft.com/office/drawing/2014/main" id="{96FC207F-C351-4797-9481-975D926DC9A5}"/>
                </a:ext>
              </a:extLst>
            </p:cNvPr>
            <p:cNvSpPr/>
            <p:nvPr/>
          </p:nvSpPr>
          <p:spPr bwMode="auto">
            <a:xfrm>
              <a:off x="5825176" y="15140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8" name="Oval 1367">
              <a:extLst>
                <a:ext uri="{FF2B5EF4-FFF2-40B4-BE49-F238E27FC236}">
                  <a16:creationId xmlns:a16="http://schemas.microsoft.com/office/drawing/2014/main" id="{BEDBC4F5-BFFE-44FC-9310-E09EFC6A2388}"/>
                </a:ext>
              </a:extLst>
            </p:cNvPr>
            <p:cNvSpPr/>
            <p:nvPr/>
          </p:nvSpPr>
          <p:spPr bwMode="auto">
            <a:xfrm>
              <a:off x="7390169" y="246527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9" name="Oval 1368">
              <a:extLst>
                <a:ext uri="{FF2B5EF4-FFF2-40B4-BE49-F238E27FC236}">
                  <a16:creationId xmlns:a16="http://schemas.microsoft.com/office/drawing/2014/main" id="{F12195DD-F84C-4111-9948-221383F3E722}"/>
                </a:ext>
              </a:extLst>
            </p:cNvPr>
            <p:cNvSpPr/>
            <p:nvPr/>
          </p:nvSpPr>
          <p:spPr bwMode="auto">
            <a:xfrm>
              <a:off x="7519995" y="241836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0" name="Oval 1369">
              <a:extLst>
                <a:ext uri="{FF2B5EF4-FFF2-40B4-BE49-F238E27FC236}">
                  <a16:creationId xmlns:a16="http://schemas.microsoft.com/office/drawing/2014/main" id="{353487B1-A4F9-4801-8EE4-DF93F9D0D03C}"/>
                </a:ext>
              </a:extLst>
            </p:cNvPr>
            <p:cNvSpPr/>
            <p:nvPr/>
          </p:nvSpPr>
          <p:spPr bwMode="auto">
            <a:xfrm>
              <a:off x="8178676" y="255895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1" name="Oval 1370">
              <a:extLst>
                <a:ext uri="{FF2B5EF4-FFF2-40B4-BE49-F238E27FC236}">
                  <a16:creationId xmlns:a16="http://schemas.microsoft.com/office/drawing/2014/main" id="{3D389276-8EFE-444E-A86E-0CA2F0DA0269}"/>
                </a:ext>
              </a:extLst>
            </p:cNvPr>
            <p:cNvSpPr/>
            <p:nvPr/>
          </p:nvSpPr>
          <p:spPr bwMode="auto">
            <a:xfrm>
              <a:off x="8285974" y="264736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2" name="Oval 1371">
              <a:extLst>
                <a:ext uri="{FF2B5EF4-FFF2-40B4-BE49-F238E27FC236}">
                  <a16:creationId xmlns:a16="http://schemas.microsoft.com/office/drawing/2014/main" id="{53A5A06F-D5AF-4C47-9395-D837CBD55691}"/>
                </a:ext>
              </a:extLst>
            </p:cNvPr>
            <p:cNvSpPr/>
            <p:nvPr/>
          </p:nvSpPr>
          <p:spPr bwMode="auto">
            <a:xfrm>
              <a:off x="8426198" y="292018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3" name="Oval 1372">
              <a:extLst>
                <a:ext uri="{FF2B5EF4-FFF2-40B4-BE49-F238E27FC236}">
                  <a16:creationId xmlns:a16="http://schemas.microsoft.com/office/drawing/2014/main" id="{B0335C0A-9D55-4B2F-AC50-08124AC7AB5C}"/>
                </a:ext>
              </a:extLst>
            </p:cNvPr>
            <p:cNvSpPr/>
            <p:nvPr/>
          </p:nvSpPr>
          <p:spPr bwMode="auto">
            <a:xfrm>
              <a:off x="9314237" y="323694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4" name="Oval 1373">
              <a:extLst>
                <a:ext uri="{FF2B5EF4-FFF2-40B4-BE49-F238E27FC236}">
                  <a16:creationId xmlns:a16="http://schemas.microsoft.com/office/drawing/2014/main" id="{FC7C8791-F701-4D34-8CA1-6B9083299792}"/>
                </a:ext>
              </a:extLst>
            </p:cNvPr>
            <p:cNvSpPr/>
            <p:nvPr/>
          </p:nvSpPr>
          <p:spPr bwMode="auto">
            <a:xfrm>
              <a:off x="9628811" y="245653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5" name="Oval 1374">
              <a:extLst>
                <a:ext uri="{FF2B5EF4-FFF2-40B4-BE49-F238E27FC236}">
                  <a16:creationId xmlns:a16="http://schemas.microsoft.com/office/drawing/2014/main" id="{DE4A2287-B6DE-4264-9ED8-BBA07FADE4B9}"/>
                </a:ext>
              </a:extLst>
            </p:cNvPr>
            <p:cNvSpPr/>
            <p:nvPr/>
          </p:nvSpPr>
          <p:spPr bwMode="auto">
            <a:xfrm>
              <a:off x="9819836" y="221459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6" name="Oval 1375">
              <a:extLst>
                <a:ext uri="{FF2B5EF4-FFF2-40B4-BE49-F238E27FC236}">
                  <a16:creationId xmlns:a16="http://schemas.microsoft.com/office/drawing/2014/main" id="{629738B4-EDFD-4A2D-A8A6-ACF90785D286}"/>
                </a:ext>
              </a:extLst>
            </p:cNvPr>
            <p:cNvSpPr/>
            <p:nvPr/>
          </p:nvSpPr>
          <p:spPr bwMode="auto">
            <a:xfrm>
              <a:off x="9465811" y="172567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7" name="Oval 1376">
              <a:extLst>
                <a:ext uri="{FF2B5EF4-FFF2-40B4-BE49-F238E27FC236}">
                  <a16:creationId xmlns:a16="http://schemas.microsoft.com/office/drawing/2014/main" id="{C01EE17F-D230-4F2A-BFCE-9C64EB6F8562}"/>
                </a:ext>
              </a:extLst>
            </p:cNvPr>
            <p:cNvSpPr/>
            <p:nvPr/>
          </p:nvSpPr>
          <p:spPr bwMode="auto">
            <a:xfrm>
              <a:off x="9903578" y="18593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8" name="Oval 1377">
              <a:extLst>
                <a:ext uri="{FF2B5EF4-FFF2-40B4-BE49-F238E27FC236}">
                  <a16:creationId xmlns:a16="http://schemas.microsoft.com/office/drawing/2014/main" id="{09425950-01F6-4994-92F7-837E26C9C875}"/>
                </a:ext>
              </a:extLst>
            </p:cNvPr>
            <p:cNvSpPr/>
            <p:nvPr/>
          </p:nvSpPr>
          <p:spPr bwMode="auto">
            <a:xfrm>
              <a:off x="10041285" y="192001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9" name="Oval 1378">
              <a:extLst>
                <a:ext uri="{FF2B5EF4-FFF2-40B4-BE49-F238E27FC236}">
                  <a16:creationId xmlns:a16="http://schemas.microsoft.com/office/drawing/2014/main" id="{65E489AA-29C4-4AA2-B2F5-6CCD827E69DC}"/>
                </a:ext>
              </a:extLst>
            </p:cNvPr>
            <p:cNvSpPr/>
            <p:nvPr/>
          </p:nvSpPr>
          <p:spPr bwMode="auto">
            <a:xfrm>
              <a:off x="10293163" y="198334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0" name="Oval 1379">
              <a:extLst>
                <a:ext uri="{FF2B5EF4-FFF2-40B4-BE49-F238E27FC236}">
                  <a16:creationId xmlns:a16="http://schemas.microsoft.com/office/drawing/2014/main" id="{03E9061A-7AC3-411C-BE45-E0C375B76A47}"/>
                </a:ext>
              </a:extLst>
            </p:cNvPr>
            <p:cNvSpPr/>
            <p:nvPr/>
          </p:nvSpPr>
          <p:spPr bwMode="auto">
            <a:xfrm>
              <a:off x="10438392" y="194832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1" name="Oval 1380">
              <a:extLst>
                <a:ext uri="{FF2B5EF4-FFF2-40B4-BE49-F238E27FC236}">
                  <a16:creationId xmlns:a16="http://schemas.microsoft.com/office/drawing/2014/main" id="{91DF1617-CED3-4DB3-9DC2-443E95A24E54}"/>
                </a:ext>
              </a:extLst>
            </p:cNvPr>
            <p:cNvSpPr/>
            <p:nvPr/>
          </p:nvSpPr>
          <p:spPr bwMode="auto">
            <a:xfrm>
              <a:off x="10590913" y="49880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2" name="Oval 1381">
              <a:extLst>
                <a:ext uri="{FF2B5EF4-FFF2-40B4-BE49-F238E27FC236}">
                  <a16:creationId xmlns:a16="http://schemas.microsoft.com/office/drawing/2014/main" id="{B536B03E-94FE-4621-90A7-C27A67E784A0}"/>
                </a:ext>
              </a:extLst>
            </p:cNvPr>
            <p:cNvSpPr/>
            <p:nvPr/>
          </p:nvSpPr>
          <p:spPr bwMode="auto">
            <a:xfrm>
              <a:off x="10946016" y="473269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3" name="Oval 1382">
              <a:extLst>
                <a:ext uri="{FF2B5EF4-FFF2-40B4-BE49-F238E27FC236}">
                  <a16:creationId xmlns:a16="http://schemas.microsoft.com/office/drawing/2014/main" id="{227728DB-F5BD-4C5E-9C07-A58403C9A161}"/>
                </a:ext>
              </a:extLst>
            </p:cNvPr>
            <p:cNvSpPr/>
            <p:nvPr/>
          </p:nvSpPr>
          <p:spPr bwMode="auto">
            <a:xfrm>
              <a:off x="10814834" y="48944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2F5C4E30-D2AB-4E9F-B82C-B6DD4E789DC4}"/>
              </a:ext>
            </a:extLst>
          </p:cNvPr>
          <p:cNvGrpSpPr/>
          <p:nvPr/>
        </p:nvGrpSpPr>
        <p:grpSpPr>
          <a:xfrm>
            <a:off x="379449" y="5516833"/>
            <a:ext cx="1815491" cy="1126462"/>
            <a:chOff x="205694" y="5480548"/>
            <a:chExt cx="1815491" cy="1126462"/>
          </a:xfrm>
        </p:grpSpPr>
        <p:sp>
          <p:nvSpPr>
            <p:cNvPr id="162" name="TextBox 161">
              <a:extLst>
                <a:ext uri="{FF2B5EF4-FFF2-40B4-BE49-F238E27FC236}">
                  <a16:creationId xmlns:a16="http://schemas.microsoft.com/office/drawing/2014/main" id="{9141459B-62E3-419B-B3A2-F1D5FA33794F}"/>
                </a:ext>
              </a:extLst>
            </p:cNvPr>
            <p:cNvSpPr txBox="1"/>
            <p:nvPr/>
          </p:nvSpPr>
          <p:spPr>
            <a:xfrm>
              <a:off x="205694" y="5480548"/>
              <a:ext cx="1069845"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61</a:t>
              </a:r>
            </a:p>
          </p:txBody>
        </p:sp>
        <p:sp>
          <p:nvSpPr>
            <p:cNvPr id="163" name="TextBox 162">
              <a:extLst>
                <a:ext uri="{FF2B5EF4-FFF2-40B4-BE49-F238E27FC236}">
                  <a16:creationId xmlns:a16="http://schemas.microsoft.com/office/drawing/2014/main" id="{2808DF24-58E5-4BE0-A962-FAD7CFBB3781}"/>
                </a:ext>
              </a:extLst>
            </p:cNvPr>
            <p:cNvSpPr txBox="1"/>
            <p:nvPr/>
          </p:nvSpPr>
          <p:spPr>
            <a:xfrm>
              <a:off x="982887" y="5665922"/>
              <a:ext cx="1038298"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Azure</a:t>
              </a:r>
              <a:b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regions</a:t>
              </a:r>
            </a:p>
          </p:txBody>
        </p:sp>
      </p:grpSp>
      <p:grpSp>
        <p:nvGrpSpPr>
          <p:cNvPr id="5" name="Group 4">
            <a:extLst>
              <a:ext uri="{FF2B5EF4-FFF2-40B4-BE49-F238E27FC236}">
                <a16:creationId xmlns:a16="http://schemas.microsoft.com/office/drawing/2014/main" id="{FCF3D92A-0B5D-4791-8048-71B519F6C9D9}"/>
              </a:ext>
            </a:extLst>
          </p:cNvPr>
          <p:cNvGrpSpPr/>
          <p:nvPr/>
        </p:nvGrpSpPr>
        <p:grpSpPr>
          <a:xfrm>
            <a:off x="2460006" y="5516833"/>
            <a:ext cx="3884763" cy="1126462"/>
            <a:chOff x="2439154" y="5480548"/>
            <a:chExt cx="3884763" cy="1126462"/>
          </a:xfrm>
        </p:grpSpPr>
        <p:sp>
          <p:nvSpPr>
            <p:cNvPr id="166" name="TextBox 165">
              <a:extLst>
                <a:ext uri="{FF2B5EF4-FFF2-40B4-BE49-F238E27FC236}">
                  <a16:creationId xmlns:a16="http://schemas.microsoft.com/office/drawing/2014/main" id="{4ADE2BF3-88BD-44D3-80E3-E5AD46C491D9}"/>
                </a:ext>
              </a:extLst>
            </p:cNvPr>
            <p:cNvSpPr txBox="1"/>
            <p:nvPr/>
          </p:nvSpPr>
          <p:spPr>
            <a:xfrm>
              <a:off x="2439154" y="5480548"/>
              <a:ext cx="2438809"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130K+</a:t>
              </a:r>
            </a:p>
          </p:txBody>
        </p:sp>
        <p:sp>
          <p:nvSpPr>
            <p:cNvPr id="167" name="TextBox 166">
              <a:extLst>
                <a:ext uri="{FF2B5EF4-FFF2-40B4-BE49-F238E27FC236}">
                  <a16:creationId xmlns:a16="http://schemas.microsoft.com/office/drawing/2014/main" id="{D6FB7AF9-E75F-44C2-88E2-7DB505681FF0}"/>
                </a:ext>
              </a:extLst>
            </p:cNvPr>
            <p:cNvSpPr txBox="1"/>
            <p:nvPr/>
          </p:nvSpPr>
          <p:spPr>
            <a:xfrm>
              <a:off x="4541068" y="5674447"/>
              <a:ext cx="1782849"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Miles of fiber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&amp; subsea cable </a:t>
              </a:r>
            </a:p>
          </p:txBody>
        </p:sp>
      </p:grpSp>
      <p:grpSp>
        <p:nvGrpSpPr>
          <p:cNvPr id="4" name="Group 3">
            <a:extLst>
              <a:ext uri="{FF2B5EF4-FFF2-40B4-BE49-F238E27FC236}">
                <a16:creationId xmlns:a16="http://schemas.microsoft.com/office/drawing/2014/main" id="{E0F7623C-D27F-4F48-BBF5-612917ED62D2}"/>
              </a:ext>
            </a:extLst>
          </p:cNvPr>
          <p:cNvGrpSpPr/>
          <p:nvPr/>
        </p:nvGrpSpPr>
        <p:grpSpPr>
          <a:xfrm>
            <a:off x="6406479" y="5508062"/>
            <a:ext cx="2475998" cy="1126462"/>
            <a:chOff x="5633660" y="5480548"/>
            <a:chExt cx="2475998" cy="1126462"/>
          </a:xfrm>
        </p:grpSpPr>
        <p:sp>
          <p:nvSpPr>
            <p:cNvPr id="170" name="TextBox 169">
              <a:extLst>
                <a:ext uri="{FF2B5EF4-FFF2-40B4-BE49-F238E27FC236}">
                  <a16:creationId xmlns:a16="http://schemas.microsoft.com/office/drawing/2014/main" id="{1406501B-CDF2-4ED3-A0E0-41CDD7B832A2}"/>
                </a:ext>
              </a:extLst>
            </p:cNvPr>
            <p:cNvSpPr txBox="1"/>
            <p:nvPr/>
          </p:nvSpPr>
          <p:spPr>
            <a:xfrm>
              <a:off x="5633660" y="5480548"/>
              <a:ext cx="1991571"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160+</a:t>
              </a:r>
            </a:p>
          </p:txBody>
        </p:sp>
        <p:sp>
          <p:nvSpPr>
            <p:cNvPr id="171" name="TextBox 170">
              <a:extLst>
                <a:ext uri="{FF2B5EF4-FFF2-40B4-BE49-F238E27FC236}">
                  <a16:creationId xmlns:a16="http://schemas.microsoft.com/office/drawing/2014/main" id="{778994C2-A723-4743-AEDC-DA7309432A17}"/>
                </a:ext>
              </a:extLst>
            </p:cNvPr>
            <p:cNvSpPr txBox="1"/>
            <p:nvPr/>
          </p:nvSpPr>
          <p:spPr>
            <a:xfrm>
              <a:off x="7288279" y="5674447"/>
              <a:ext cx="821379"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Edge</a:t>
              </a:r>
              <a:b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sites</a:t>
              </a:r>
            </a:p>
          </p:txBody>
        </p:sp>
      </p:grpSp>
      <p:grpSp>
        <p:nvGrpSpPr>
          <p:cNvPr id="584" name="Group 583">
            <a:extLst>
              <a:ext uri="{FF2B5EF4-FFF2-40B4-BE49-F238E27FC236}">
                <a16:creationId xmlns:a16="http://schemas.microsoft.com/office/drawing/2014/main" id="{5310CE5B-5C88-420C-A605-0CB84B23C94D}"/>
              </a:ext>
            </a:extLst>
          </p:cNvPr>
          <p:cNvGrpSpPr/>
          <p:nvPr/>
        </p:nvGrpSpPr>
        <p:grpSpPr>
          <a:xfrm>
            <a:off x="1101563" y="1127505"/>
            <a:ext cx="10451876" cy="4179739"/>
            <a:chOff x="1138195" y="918757"/>
            <a:chExt cx="10555561" cy="4221797"/>
          </a:xfrm>
          <a:solidFill>
            <a:schemeClr val="accent3"/>
          </a:solidFill>
          <a:effectLst>
            <a:outerShdw blurRad="88900" dist="38100" dir="2700000" algn="tl" rotWithShape="0">
              <a:prstClr val="black">
                <a:alpha val="30000"/>
              </a:prstClr>
            </a:outerShdw>
          </a:effectLst>
        </p:grpSpPr>
        <p:sp>
          <p:nvSpPr>
            <p:cNvPr id="585" name="Freeform: Shape 584">
              <a:extLst>
                <a:ext uri="{FF2B5EF4-FFF2-40B4-BE49-F238E27FC236}">
                  <a16:creationId xmlns:a16="http://schemas.microsoft.com/office/drawing/2014/main" id="{5F0EFB44-AB3C-44DD-86D1-6AB63FD611B9}"/>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6" name="Freeform: Shape 585">
              <a:extLst>
                <a:ext uri="{FF2B5EF4-FFF2-40B4-BE49-F238E27FC236}">
                  <a16:creationId xmlns:a16="http://schemas.microsoft.com/office/drawing/2014/main" id="{0F28D8CD-0C2A-4B7F-8F77-5C9E4D4F0220}"/>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7" name="Freeform: Shape 586">
              <a:extLst>
                <a:ext uri="{FF2B5EF4-FFF2-40B4-BE49-F238E27FC236}">
                  <a16:creationId xmlns:a16="http://schemas.microsoft.com/office/drawing/2014/main" id="{1D62E06A-18BA-422E-96E4-DA4B367818C9}"/>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8" name="Freeform: Shape 587">
              <a:extLst>
                <a:ext uri="{FF2B5EF4-FFF2-40B4-BE49-F238E27FC236}">
                  <a16:creationId xmlns:a16="http://schemas.microsoft.com/office/drawing/2014/main" id="{354D2704-2939-4948-A972-DB74602ADD6E}"/>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9" name="Freeform: Shape 588">
              <a:extLst>
                <a:ext uri="{FF2B5EF4-FFF2-40B4-BE49-F238E27FC236}">
                  <a16:creationId xmlns:a16="http://schemas.microsoft.com/office/drawing/2014/main" id="{CBEEFBC1-A1B4-4ACD-9C93-975FD97E7EB1}"/>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0" name="Freeform: Shape 589">
              <a:extLst>
                <a:ext uri="{FF2B5EF4-FFF2-40B4-BE49-F238E27FC236}">
                  <a16:creationId xmlns:a16="http://schemas.microsoft.com/office/drawing/2014/main" id="{30BA7187-7466-4AF6-B09E-22D8E7FFCFA8}"/>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1" name="Freeform: Shape 590">
              <a:extLst>
                <a:ext uri="{FF2B5EF4-FFF2-40B4-BE49-F238E27FC236}">
                  <a16:creationId xmlns:a16="http://schemas.microsoft.com/office/drawing/2014/main" id="{B1B0173F-23AE-4371-9CD4-8DE3043B2467}"/>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2" name="Freeform: Shape 591">
              <a:extLst>
                <a:ext uri="{FF2B5EF4-FFF2-40B4-BE49-F238E27FC236}">
                  <a16:creationId xmlns:a16="http://schemas.microsoft.com/office/drawing/2014/main" id="{EE8808E3-DC15-43C5-BCB0-B1251D391136}"/>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3" name="Freeform: Shape 592">
              <a:extLst>
                <a:ext uri="{FF2B5EF4-FFF2-40B4-BE49-F238E27FC236}">
                  <a16:creationId xmlns:a16="http://schemas.microsoft.com/office/drawing/2014/main" id="{D7D9025A-4951-4D58-868C-0985CF80753A}"/>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4" name="Freeform: Shape 593">
              <a:extLst>
                <a:ext uri="{FF2B5EF4-FFF2-40B4-BE49-F238E27FC236}">
                  <a16:creationId xmlns:a16="http://schemas.microsoft.com/office/drawing/2014/main" id="{F874267F-E711-43D0-AC74-813EB7613023}"/>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5" name="Freeform: Shape 594">
              <a:extLst>
                <a:ext uri="{FF2B5EF4-FFF2-40B4-BE49-F238E27FC236}">
                  <a16:creationId xmlns:a16="http://schemas.microsoft.com/office/drawing/2014/main" id="{D53C9465-7032-497E-818A-7D76D16197D2}"/>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6" name="Freeform: Shape 595">
              <a:extLst>
                <a:ext uri="{FF2B5EF4-FFF2-40B4-BE49-F238E27FC236}">
                  <a16:creationId xmlns:a16="http://schemas.microsoft.com/office/drawing/2014/main" id="{DEF75783-50C0-41F6-ACE0-090DA78FEAA3}"/>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7" name="Freeform: Shape 596">
              <a:extLst>
                <a:ext uri="{FF2B5EF4-FFF2-40B4-BE49-F238E27FC236}">
                  <a16:creationId xmlns:a16="http://schemas.microsoft.com/office/drawing/2014/main" id="{7B3C1AA7-26A1-469A-BD9F-EED724AA78C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8" name="Freeform: Shape 597">
              <a:extLst>
                <a:ext uri="{FF2B5EF4-FFF2-40B4-BE49-F238E27FC236}">
                  <a16:creationId xmlns:a16="http://schemas.microsoft.com/office/drawing/2014/main" id="{955D6055-9D30-4DB3-AEF6-AD9B7298962F}"/>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9" name="Freeform: Shape 598">
              <a:extLst>
                <a:ext uri="{FF2B5EF4-FFF2-40B4-BE49-F238E27FC236}">
                  <a16:creationId xmlns:a16="http://schemas.microsoft.com/office/drawing/2014/main" id="{36A9FEA6-B717-4245-B91F-5955EE9ED272}"/>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0" name="Freeform: Shape 599">
              <a:extLst>
                <a:ext uri="{FF2B5EF4-FFF2-40B4-BE49-F238E27FC236}">
                  <a16:creationId xmlns:a16="http://schemas.microsoft.com/office/drawing/2014/main" id="{7E429702-43CE-47CA-A660-A39590713FBF}"/>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1" name="Freeform: Shape 600">
              <a:extLst>
                <a:ext uri="{FF2B5EF4-FFF2-40B4-BE49-F238E27FC236}">
                  <a16:creationId xmlns:a16="http://schemas.microsoft.com/office/drawing/2014/main" id="{AA68AD43-259E-4045-AB07-542EE0798596}"/>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2" name="Freeform: Shape 601">
              <a:extLst>
                <a:ext uri="{FF2B5EF4-FFF2-40B4-BE49-F238E27FC236}">
                  <a16:creationId xmlns:a16="http://schemas.microsoft.com/office/drawing/2014/main" id="{94EEF74F-896B-4C1D-9594-48F7E00250ED}"/>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3" name="Freeform: Shape 602">
              <a:extLst>
                <a:ext uri="{FF2B5EF4-FFF2-40B4-BE49-F238E27FC236}">
                  <a16:creationId xmlns:a16="http://schemas.microsoft.com/office/drawing/2014/main" id="{136A7F40-D649-4718-A9DF-5C7AC9758E74}"/>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4" name="Freeform: Shape 603">
              <a:extLst>
                <a:ext uri="{FF2B5EF4-FFF2-40B4-BE49-F238E27FC236}">
                  <a16:creationId xmlns:a16="http://schemas.microsoft.com/office/drawing/2014/main" id="{BAC26EE1-71EB-45C5-A647-4D198E8F2904}"/>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5" name="Freeform: Shape 604">
              <a:extLst>
                <a:ext uri="{FF2B5EF4-FFF2-40B4-BE49-F238E27FC236}">
                  <a16:creationId xmlns:a16="http://schemas.microsoft.com/office/drawing/2014/main" id="{18E340B4-95BB-441A-B132-A3010A00C6A9}"/>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6" name="Freeform: Shape 605">
              <a:extLst>
                <a:ext uri="{FF2B5EF4-FFF2-40B4-BE49-F238E27FC236}">
                  <a16:creationId xmlns:a16="http://schemas.microsoft.com/office/drawing/2014/main" id="{CB468350-DE82-474E-902B-0BA7A09C2313}"/>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7" name="Freeform: Shape 606">
              <a:extLst>
                <a:ext uri="{FF2B5EF4-FFF2-40B4-BE49-F238E27FC236}">
                  <a16:creationId xmlns:a16="http://schemas.microsoft.com/office/drawing/2014/main" id="{14CC5BD6-A6A1-45E6-888F-DEE67A01516D}"/>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8" name="Freeform: Shape 607">
              <a:extLst>
                <a:ext uri="{FF2B5EF4-FFF2-40B4-BE49-F238E27FC236}">
                  <a16:creationId xmlns:a16="http://schemas.microsoft.com/office/drawing/2014/main" id="{174286DE-AB65-4480-A316-8356A1336968}"/>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9" name="Freeform: Shape 608">
              <a:extLst>
                <a:ext uri="{FF2B5EF4-FFF2-40B4-BE49-F238E27FC236}">
                  <a16:creationId xmlns:a16="http://schemas.microsoft.com/office/drawing/2014/main" id="{A06E7E4A-3A42-4F00-853C-0B456E0E915D}"/>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0" name="Freeform: Shape 609">
              <a:extLst>
                <a:ext uri="{FF2B5EF4-FFF2-40B4-BE49-F238E27FC236}">
                  <a16:creationId xmlns:a16="http://schemas.microsoft.com/office/drawing/2014/main" id="{C49525A9-B0C5-4DDE-BFEB-3D0E8FFED812}"/>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1" name="Freeform: Shape 610">
              <a:extLst>
                <a:ext uri="{FF2B5EF4-FFF2-40B4-BE49-F238E27FC236}">
                  <a16:creationId xmlns:a16="http://schemas.microsoft.com/office/drawing/2014/main" id="{41613119-3D66-4744-B6AE-32E5D71D56EE}"/>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2" name="Freeform: Shape 611">
              <a:extLst>
                <a:ext uri="{FF2B5EF4-FFF2-40B4-BE49-F238E27FC236}">
                  <a16:creationId xmlns:a16="http://schemas.microsoft.com/office/drawing/2014/main" id="{0382E9F7-CB63-4E84-920D-FDE0630FFAC8}"/>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3" name="Freeform: Shape 612">
              <a:extLst>
                <a:ext uri="{FF2B5EF4-FFF2-40B4-BE49-F238E27FC236}">
                  <a16:creationId xmlns:a16="http://schemas.microsoft.com/office/drawing/2014/main" id="{30867E2B-F8A3-4A65-928E-53A7C8D9DECD}"/>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4" name="Freeform: Shape 613">
              <a:extLst>
                <a:ext uri="{FF2B5EF4-FFF2-40B4-BE49-F238E27FC236}">
                  <a16:creationId xmlns:a16="http://schemas.microsoft.com/office/drawing/2014/main" id="{9CEE9761-A5DC-4D56-80FA-3945AE7C5458}"/>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5" name="Freeform: Shape 614">
              <a:extLst>
                <a:ext uri="{FF2B5EF4-FFF2-40B4-BE49-F238E27FC236}">
                  <a16:creationId xmlns:a16="http://schemas.microsoft.com/office/drawing/2014/main" id="{84AF3A69-C86B-4026-AFE0-4A8984652E41}"/>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6" name="Freeform: Shape 615">
              <a:extLst>
                <a:ext uri="{FF2B5EF4-FFF2-40B4-BE49-F238E27FC236}">
                  <a16:creationId xmlns:a16="http://schemas.microsoft.com/office/drawing/2014/main" id="{98D4099F-3410-4F8C-8F59-A03BC66615F9}"/>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7" name="Freeform: Shape 616">
              <a:extLst>
                <a:ext uri="{FF2B5EF4-FFF2-40B4-BE49-F238E27FC236}">
                  <a16:creationId xmlns:a16="http://schemas.microsoft.com/office/drawing/2014/main" id="{D40A97F3-B9E2-44CE-B499-B953EA5833C6}"/>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8" name="Freeform: Shape 617">
              <a:extLst>
                <a:ext uri="{FF2B5EF4-FFF2-40B4-BE49-F238E27FC236}">
                  <a16:creationId xmlns:a16="http://schemas.microsoft.com/office/drawing/2014/main" id="{5666863A-DFFB-4C4D-890D-F41549487570}"/>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9" name="Freeform: Shape 618">
              <a:extLst>
                <a:ext uri="{FF2B5EF4-FFF2-40B4-BE49-F238E27FC236}">
                  <a16:creationId xmlns:a16="http://schemas.microsoft.com/office/drawing/2014/main" id="{F4FD19B5-06B9-4854-A2B6-8144170A54BE}"/>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0" name="Freeform: Shape 619">
              <a:extLst>
                <a:ext uri="{FF2B5EF4-FFF2-40B4-BE49-F238E27FC236}">
                  <a16:creationId xmlns:a16="http://schemas.microsoft.com/office/drawing/2014/main" id="{4C4EEACE-5010-457A-AE6F-32D4336E345F}"/>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1" name="Freeform: Shape 620">
              <a:extLst>
                <a:ext uri="{FF2B5EF4-FFF2-40B4-BE49-F238E27FC236}">
                  <a16:creationId xmlns:a16="http://schemas.microsoft.com/office/drawing/2014/main" id="{B048F890-3D7D-4821-9979-7ADCB28A7012}"/>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2" name="Freeform: Shape 621">
              <a:extLst>
                <a:ext uri="{FF2B5EF4-FFF2-40B4-BE49-F238E27FC236}">
                  <a16:creationId xmlns:a16="http://schemas.microsoft.com/office/drawing/2014/main" id="{83A669CF-4DA9-43EE-8B67-6F4B09D7E076}"/>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3" name="Freeform: Shape 622">
              <a:extLst>
                <a:ext uri="{FF2B5EF4-FFF2-40B4-BE49-F238E27FC236}">
                  <a16:creationId xmlns:a16="http://schemas.microsoft.com/office/drawing/2014/main" id="{CF501347-2563-45B4-986B-A4E5DD37F85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4" name="Freeform: Shape 623">
              <a:extLst>
                <a:ext uri="{FF2B5EF4-FFF2-40B4-BE49-F238E27FC236}">
                  <a16:creationId xmlns:a16="http://schemas.microsoft.com/office/drawing/2014/main" id="{E978521F-EE6E-4B47-B2E2-E1A4BED2EEED}"/>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5" name="Freeform: Shape 624">
              <a:extLst>
                <a:ext uri="{FF2B5EF4-FFF2-40B4-BE49-F238E27FC236}">
                  <a16:creationId xmlns:a16="http://schemas.microsoft.com/office/drawing/2014/main" id="{4A1CB5AC-899F-4EAC-B59D-BE643B15997D}"/>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6" name="Freeform: Shape 625">
              <a:extLst>
                <a:ext uri="{FF2B5EF4-FFF2-40B4-BE49-F238E27FC236}">
                  <a16:creationId xmlns:a16="http://schemas.microsoft.com/office/drawing/2014/main" id="{0C38E47B-4747-4D08-AD36-17084B543BBD}"/>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7" name="Freeform: Shape 626">
              <a:extLst>
                <a:ext uri="{FF2B5EF4-FFF2-40B4-BE49-F238E27FC236}">
                  <a16:creationId xmlns:a16="http://schemas.microsoft.com/office/drawing/2014/main" id="{956316F6-2DE2-45AF-A0D3-F8F811FD9C46}"/>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8" name="Freeform: Shape 627">
              <a:extLst>
                <a:ext uri="{FF2B5EF4-FFF2-40B4-BE49-F238E27FC236}">
                  <a16:creationId xmlns:a16="http://schemas.microsoft.com/office/drawing/2014/main" id="{1FB860FA-BF9B-4A73-891C-1AF00DCDECE1}"/>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9" name="Freeform: Shape 628">
              <a:extLst>
                <a:ext uri="{FF2B5EF4-FFF2-40B4-BE49-F238E27FC236}">
                  <a16:creationId xmlns:a16="http://schemas.microsoft.com/office/drawing/2014/main" id="{F8556460-775A-47B8-A6CB-232E2D89B34B}"/>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0" name="Freeform: Shape 629">
              <a:extLst>
                <a:ext uri="{FF2B5EF4-FFF2-40B4-BE49-F238E27FC236}">
                  <a16:creationId xmlns:a16="http://schemas.microsoft.com/office/drawing/2014/main" id="{078C9C89-C52B-4419-A8B6-A4B835374367}"/>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1" name="Freeform: Shape 630">
              <a:extLst>
                <a:ext uri="{FF2B5EF4-FFF2-40B4-BE49-F238E27FC236}">
                  <a16:creationId xmlns:a16="http://schemas.microsoft.com/office/drawing/2014/main" id="{9FA22E4D-0AC7-4FF8-B79D-32EE0734BA88}"/>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2" name="Freeform: Shape 631">
              <a:extLst>
                <a:ext uri="{FF2B5EF4-FFF2-40B4-BE49-F238E27FC236}">
                  <a16:creationId xmlns:a16="http://schemas.microsoft.com/office/drawing/2014/main" id="{3BD51ADD-0DAB-450B-A023-AA5A093AE671}"/>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3" name="Freeform: Shape 632">
              <a:extLst>
                <a:ext uri="{FF2B5EF4-FFF2-40B4-BE49-F238E27FC236}">
                  <a16:creationId xmlns:a16="http://schemas.microsoft.com/office/drawing/2014/main" id="{A39CB3E0-4FCB-474D-AC45-ECA73E8A26B1}"/>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4" name="Freeform: Shape 633">
              <a:extLst>
                <a:ext uri="{FF2B5EF4-FFF2-40B4-BE49-F238E27FC236}">
                  <a16:creationId xmlns:a16="http://schemas.microsoft.com/office/drawing/2014/main" id="{A8D18164-FCD2-4B59-BC68-BB1DA31A1A25}"/>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5" name="Freeform: Shape 634">
              <a:extLst>
                <a:ext uri="{FF2B5EF4-FFF2-40B4-BE49-F238E27FC236}">
                  <a16:creationId xmlns:a16="http://schemas.microsoft.com/office/drawing/2014/main" id="{E126C16F-1DE6-4697-9FED-EECA4A68407C}"/>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6" name="Freeform: Shape 635">
              <a:extLst>
                <a:ext uri="{FF2B5EF4-FFF2-40B4-BE49-F238E27FC236}">
                  <a16:creationId xmlns:a16="http://schemas.microsoft.com/office/drawing/2014/main" id="{F9B4F40B-7441-463C-B2CC-77402606A187}"/>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7" name="Freeform: Shape 636">
              <a:extLst>
                <a:ext uri="{FF2B5EF4-FFF2-40B4-BE49-F238E27FC236}">
                  <a16:creationId xmlns:a16="http://schemas.microsoft.com/office/drawing/2014/main" id="{672C0E69-0F78-4B3C-8131-B6A15F0040F9}"/>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8" name="Freeform: Shape 637">
              <a:extLst>
                <a:ext uri="{FF2B5EF4-FFF2-40B4-BE49-F238E27FC236}">
                  <a16:creationId xmlns:a16="http://schemas.microsoft.com/office/drawing/2014/main" id="{224631D0-84D4-4F78-ADC8-C323D1ACEFB2}"/>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9" name="Freeform: Shape 638">
              <a:extLst>
                <a:ext uri="{FF2B5EF4-FFF2-40B4-BE49-F238E27FC236}">
                  <a16:creationId xmlns:a16="http://schemas.microsoft.com/office/drawing/2014/main" id="{AEDDB0C0-F3D8-46C7-BEA4-5EA4A2C7B728}"/>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0" name="Freeform: Shape 639">
              <a:extLst>
                <a:ext uri="{FF2B5EF4-FFF2-40B4-BE49-F238E27FC236}">
                  <a16:creationId xmlns:a16="http://schemas.microsoft.com/office/drawing/2014/main" id="{ECB5BB83-76FF-430F-B3A8-F62FE8A71074}"/>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1" name="Freeform: Shape 640">
              <a:extLst>
                <a:ext uri="{FF2B5EF4-FFF2-40B4-BE49-F238E27FC236}">
                  <a16:creationId xmlns:a16="http://schemas.microsoft.com/office/drawing/2014/main" id="{02DC6232-F0FC-47E3-A65C-86C1A3ADBA70}"/>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2" name="Freeform: Shape 641">
              <a:extLst>
                <a:ext uri="{FF2B5EF4-FFF2-40B4-BE49-F238E27FC236}">
                  <a16:creationId xmlns:a16="http://schemas.microsoft.com/office/drawing/2014/main" id="{3ACD6FEE-195F-4ED0-934F-7600DED21A42}"/>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3" name="Freeform: Shape 642">
              <a:extLst>
                <a:ext uri="{FF2B5EF4-FFF2-40B4-BE49-F238E27FC236}">
                  <a16:creationId xmlns:a16="http://schemas.microsoft.com/office/drawing/2014/main" id="{FB17A16A-FF18-49C8-BB03-FEF777BD6FC9}"/>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4" name="Freeform: Shape 643">
              <a:extLst>
                <a:ext uri="{FF2B5EF4-FFF2-40B4-BE49-F238E27FC236}">
                  <a16:creationId xmlns:a16="http://schemas.microsoft.com/office/drawing/2014/main" id="{4F29C627-B2EE-4FF4-92F4-3BA23A21B59E}"/>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5" name="Freeform: Shape 644">
              <a:extLst>
                <a:ext uri="{FF2B5EF4-FFF2-40B4-BE49-F238E27FC236}">
                  <a16:creationId xmlns:a16="http://schemas.microsoft.com/office/drawing/2014/main" id="{B5203C6B-53C6-4355-81CB-A229E58EB869}"/>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6" name="Freeform: Shape 645">
              <a:extLst>
                <a:ext uri="{FF2B5EF4-FFF2-40B4-BE49-F238E27FC236}">
                  <a16:creationId xmlns:a16="http://schemas.microsoft.com/office/drawing/2014/main" id="{49297F5A-3FA9-4DC4-BD1D-08E34459002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7" name="Freeform: Shape 646">
              <a:extLst>
                <a:ext uri="{FF2B5EF4-FFF2-40B4-BE49-F238E27FC236}">
                  <a16:creationId xmlns:a16="http://schemas.microsoft.com/office/drawing/2014/main" id="{E8A522B4-B889-468C-9654-DCA043CE5271}"/>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8" name="Freeform: Shape 647">
              <a:extLst>
                <a:ext uri="{FF2B5EF4-FFF2-40B4-BE49-F238E27FC236}">
                  <a16:creationId xmlns:a16="http://schemas.microsoft.com/office/drawing/2014/main" id="{962060B9-7BCD-4313-BDA9-A601D8525ADD}"/>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9" name="Freeform: Shape 648">
              <a:extLst>
                <a:ext uri="{FF2B5EF4-FFF2-40B4-BE49-F238E27FC236}">
                  <a16:creationId xmlns:a16="http://schemas.microsoft.com/office/drawing/2014/main" id="{305D76CF-7703-475E-BB29-DF13AF7D0573}"/>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0" name="Freeform: Shape 649">
              <a:extLst>
                <a:ext uri="{FF2B5EF4-FFF2-40B4-BE49-F238E27FC236}">
                  <a16:creationId xmlns:a16="http://schemas.microsoft.com/office/drawing/2014/main" id="{136D8861-20F8-459F-BD11-ED9B054E9118}"/>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1" name="Freeform: Shape 650">
              <a:extLst>
                <a:ext uri="{FF2B5EF4-FFF2-40B4-BE49-F238E27FC236}">
                  <a16:creationId xmlns:a16="http://schemas.microsoft.com/office/drawing/2014/main" id="{A25A85BD-64C9-4B04-BC41-2B00452561AC}"/>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2" name="Freeform: Shape 651">
              <a:extLst>
                <a:ext uri="{FF2B5EF4-FFF2-40B4-BE49-F238E27FC236}">
                  <a16:creationId xmlns:a16="http://schemas.microsoft.com/office/drawing/2014/main" id="{0C5E48A7-21B3-40E7-A60E-A8860B494AAC}"/>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3" name="Freeform: Shape 652">
              <a:extLst>
                <a:ext uri="{FF2B5EF4-FFF2-40B4-BE49-F238E27FC236}">
                  <a16:creationId xmlns:a16="http://schemas.microsoft.com/office/drawing/2014/main" id="{E46A9D50-15EB-4535-8027-AFC1A4053705}"/>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4" name="Freeform: Shape 653">
              <a:extLst>
                <a:ext uri="{FF2B5EF4-FFF2-40B4-BE49-F238E27FC236}">
                  <a16:creationId xmlns:a16="http://schemas.microsoft.com/office/drawing/2014/main" id="{E4394058-A41D-44CF-A957-51C3663BEEB5}"/>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5" name="Freeform: Shape 654">
              <a:extLst>
                <a:ext uri="{FF2B5EF4-FFF2-40B4-BE49-F238E27FC236}">
                  <a16:creationId xmlns:a16="http://schemas.microsoft.com/office/drawing/2014/main" id="{BEFC885E-13D4-4316-9377-002B6A99EB38}"/>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6" name="Freeform: Shape 655">
              <a:extLst>
                <a:ext uri="{FF2B5EF4-FFF2-40B4-BE49-F238E27FC236}">
                  <a16:creationId xmlns:a16="http://schemas.microsoft.com/office/drawing/2014/main" id="{104ABA5B-B9FF-4367-B361-0BDD7D6CC0CA}"/>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7" name="Freeform: Shape 656">
              <a:extLst>
                <a:ext uri="{FF2B5EF4-FFF2-40B4-BE49-F238E27FC236}">
                  <a16:creationId xmlns:a16="http://schemas.microsoft.com/office/drawing/2014/main" id="{2A46A3A1-D134-445D-8B5E-F86C2AB7A524}"/>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8" name="Freeform: Shape 657">
              <a:extLst>
                <a:ext uri="{FF2B5EF4-FFF2-40B4-BE49-F238E27FC236}">
                  <a16:creationId xmlns:a16="http://schemas.microsoft.com/office/drawing/2014/main" id="{07F9FB6C-61A9-416C-9F0A-3425E2C028CC}"/>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9" name="Freeform: Shape 658">
              <a:extLst>
                <a:ext uri="{FF2B5EF4-FFF2-40B4-BE49-F238E27FC236}">
                  <a16:creationId xmlns:a16="http://schemas.microsoft.com/office/drawing/2014/main" id="{51F08047-C21F-40EA-B868-753C224F72D0}"/>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0" name="Freeform: Shape 659">
              <a:extLst>
                <a:ext uri="{FF2B5EF4-FFF2-40B4-BE49-F238E27FC236}">
                  <a16:creationId xmlns:a16="http://schemas.microsoft.com/office/drawing/2014/main" id="{085945BA-9223-4D7F-8C31-9D86F53A9156}"/>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1" name="Freeform: Shape 660">
              <a:extLst>
                <a:ext uri="{FF2B5EF4-FFF2-40B4-BE49-F238E27FC236}">
                  <a16:creationId xmlns:a16="http://schemas.microsoft.com/office/drawing/2014/main" id="{32199C5A-0661-4727-8540-77B8854DC1CA}"/>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2" name="Freeform: Shape 661">
              <a:extLst>
                <a:ext uri="{FF2B5EF4-FFF2-40B4-BE49-F238E27FC236}">
                  <a16:creationId xmlns:a16="http://schemas.microsoft.com/office/drawing/2014/main" id="{719C8A02-4EF9-4055-8C0A-CEC47AFD000B}"/>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3" name="Freeform: Shape 662">
              <a:extLst>
                <a:ext uri="{FF2B5EF4-FFF2-40B4-BE49-F238E27FC236}">
                  <a16:creationId xmlns:a16="http://schemas.microsoft.com/office/drawing/2014/main" id="{8B3E51D4-0BB8-4FB1-B346-D45044BDBE14}"/>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4" name="Freeform: Shape 663">
              <a:extLst>
                <a:ext uri="{FF2B5EF4-FFF2-40B4-BE49-F238E27FC236}">
                  <a16:creationId xmlns:a16="http://schemas.microsoft.com/office/drawing/2014/main" id="{D0743CE1-0E94-4364-836D-5AC2732432DB}"/>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5" name="Freeform: Shape 664">
              <a:extLst>
                <a:ext uri="{FF2B5EF4-FFF2-40B4-BE49-F238E27FC236}">
                  <a16:creationId xmlns:a16="http://schemas.microsoft.com/office/drawing/2014/main" id="{97B1B3F0-DA91-4471-880D-BA73303273B4}"/>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6" name="Freeform: Shape 665">
              <a:extLst>
                <a:ext uri="{FF2B5EF4-FFF2-40B4-BE49-F238E27FC236}">
                  <a16:creationId xmlns:a16="http://schemas.microsoft.com/office/drawing/2014/main" id="{0D80C485-10C2-4982-B07F-52E3DC694FC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7" name="Freeform: Shape 666">
              <a:extLst>
                <a:ext uri="{FF2B5EF4-FFF2-40B4-BE49-F238E27FC236}">
                  <a16:creationId xmlns:a16="http://schemas.microsoft.com/office/drawing/2014/main" id="{B577E44B-1DD9-430C-A2CE-3A0DB450C979}"/>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8" name="Freeform: Shape 667">
              <a:extLst>
                <a:ext uri="{FF2B5EF4-FFF2-40B4-BE49-F238E27FC236}">
                  <a16:creationId xmlns:a16="http://schemas.microsoft.com/office/drawing/2014/main" id="{EC049292-059E-48A5-9871-9C6BAFB480F7}"/>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9" name="Freeform: Shape 668">
              <a:extLst>
                <a:ext uri="{FF2B5EF4-FFF2-40B4-BE49-F238E27FC236}">
                  <a16:creationId xmlns:a16="http://schemas.microsoft.com/office/drawing/2014/main" id="{7F410A56-3AF7-4C09-9D5E-3C839FD136D7}"/>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0" name="Freeform: Shape 669">
              <a:extLst>
                <a:ext uri="{FF2B5EF4-FFF2-40B4-BE49-F238E27FC236}">
                  <a16:creationId xmlns:a16="http://schemas.microsoft.com/office/drawing/2014/main" id="{A74A29FE-6E3B-42A3-8AC1-CEDFF58E790C}"/>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1" name="Freeform: Shape 670">
              <a:extLst>
                <a:ext uri="{FF2B5EF4-FFF2-40B4-BE49-F238E27FC236}">
                  <a16:creationId xmlns:a16="http://schemas.microsoft.com/office/drawing/2014/main" id="{D1214AB2-119E-493E-8FE2-FDB5CE3DD2FF}"/>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2" name="Freeform: Shape 671">
              <a:extLst>
                <a:ext uri="{FF2B5EF4-FFF2-40B4-BE49-F238E27FC236}">
                  <a16:creationId xmlns:a16="http://schemas.microsoft.com/office/drawing/2014/main" id="{8AAD695F-ED46-451C-ABC4-0ACF4B693E13}"/>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3" name="Freeform: Shape 672">
              <a:extLst>
                <a:ext uri="{FF2B5EF4-FFF2-40B4-BE49-F238E27FC236}">
                  <a16:creationId xmlns:a16="http://schemas.microsoft.com/office/drawing/2014/main" id="{77430020-EC60-463C-8EB0-1701C861A60C}"/>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4" name="Freeform: Shape 673">
              <a:extLst>
                <a:ext uri="{FF2B5EF4-FFF2-40B4-BE49-F238E27FC236}">
                  <a16:creationId xmlns:a16="http://schemas.microsoft.com/office/drawing/2014/main" id="{BD8F13BC-CEE1-4021-A2C6-5BBEC13300C3}"/>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5" name="Freeform: Shape 674">
              <a:extLst>
                <a:ext uri="{FF2B5EF4-FFF2-40B4-BE49-F238E27FC236}">
                  <a16:creationId xmlns:a16="http://schemas.microsoft.com/office/drawing/2014/main" id="{CA16275B-F059-4551-B488-512A31BE6DB3}"/>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6" name="Freeform: Shape 675">
              <a:extLst>
                <a:ext uri="{FF2B5EF4-FFF2-40B4-BE49-F238E27FC236}">
                  <a16:creationId xmlns:a16="http://schemas.microsoft.com/office/drawing/2014/main" id="{28350C93-AED0-4FF6-A4F8-E58A3E06073D}"/>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7" name="Freeform: Shape 676">
              <a:extLst>
                <a:ext uri="{FF2B5EF4-FFF2-40B4-BE49-F238E27FC236}">
                  <a16:creationId xmlns:a16="http://schemas.microsoft.com/office/drawing/2014/main" id="{4230B824-3497-4819-90E7-0E957F849A14}"/>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8" name="Freeform: Shape 677">
              <a:extLst>
                <a:ext uri="{FF2B5EF4-FFF2-40B4-BE49-F238E27FC236}">
                  <a16:creationId xmlns:a16="http://schemas.microsoft.com/office/drawing/2014/main" id="{6C79640B-71A8-42AC-BD08-6DCAFB2C6E3C}"/>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9" name="Freeform: Shape 678">
              <a:extLst>
                <a:ext uri="{FF2B5EF4-FFF2-40B4-BE49-F238E27FC236}">
                  <a16:creationId xmlns:a16="http://schemas.microsoft.com/office/drawing/2014/main" id="{94E5E781-5875-4AA6-A6DA-55F13622473F}"/>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0" name="Freeform: Shape 679">
              <a:extLst>
                <a:ext uri="{FF2B5EF4-FFF2-40B4-BE49-F238E27FC236}">
                  <a16:creationId xmlns:a16="http://schemas.microsoft.com/office/drawing/2014/main" id="{66E5D9C1-30D7-4549-89A1-34DFAB644F6D}"/>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1" name="Freeform: Shape 680">
              <a:extLst>
                <a:ext uri="{FF2B5EF4-FFF2-40B4-BE49-F238E27FC236}">
                  <a16:creationId xmlns:a16="http://schemas.microsoft.com/office/drawing/2014/main" id="{C33C54FF-8451-4666-A213-B3639D5A32A1}"/>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2" name="Freeform: Shape 681">
              <a:extLst>
                <a:ext uri="{FF2B5EF4-FFF2-40B4-BE49-F238E27FC236}">
                  <a16:creationId xmlns:a16="http://schemas.microsoft.com/office/drawing/2014/main" id="{3799DAFF-404E-47CB-963D-6F8AEF08E050}"/>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3" name="Freeform: Shape 682">
              <a:extLst>
                <a:ext uri="{FF2B5EF4-FFF2-40B4-BE49-F238E27FC236}">
                  <a16:creationId xmlns:a16="http://schemas.microsoft.com/office/drawing/2014/main" id="{590FDE5B-9220-46BA-A898-640AE7C6E5CD}"/>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4" name="Freeform: Shape 683">
              <a:extLst>
                <a:ext uri="{FF2B5EF4-FFF2-40B4-BE49-F238E27FC236}">
                  <a16:creationId xmlns:a16="http://schemas.microsoft.com/office/drawing/2014/main" id="{368456D9-2E6B-480C-81F9-56CA0E9ACB32}"/>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5" name="Freeform: Shape 684">
              <a:extLst>
                <a:ext uri="{FF2B5EF4-FFF2-40B4-BE49-F238E27FC236}">
                  <a16:creationId xmlns:a16="http://schemas.microsoft.com/office/drawing/2014/main" id="{D5378653-77E1-48D9-AB68-E3A4D28A242F}"/>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6" name="Freeform: Shape 685">
              <a:extLst>
                <a:ext uri="{FF2B5EF4-FFF2-40B4-BE49-F238E27FC236}">
                  <a16:creationId xmlns:a16="http://schemas.microsoft.com/office/drawing/2014/main" id="{CA580E69-69E5-4D25-BCBD-F1517CDD4C88}"/>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7" name="Freeform: Shape 686">
              <a:extLst>
                <a:ext uri="{FF2B5EF4-FFF2-40B4-BE49-F238E27FC236}">
                  <a16:creationId xmlns:a16="http://schemas.microsoft.com/office/drawing/2014/main" id="{E608BD9F-31FE-458A-A5C7-E43D14B6110A}"/>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grpSp>
      <p:sp>
        <p:nvSpPr>
          <p:cNvPr id="158" name="Title 1">
            <a:extLst>
              <a:ext uri="{FF2B5EF4-FFF2-40B4-BE49-F238E27FC236}">
                <a16:creationId xmlns:a16="http://schemas.microsoft.com/office/drawing/2014/main" id="{B243C98D-9C41-49B0-8EF8-574A99B7C33F}"/>
              </a:ext>
            </a:extLst>
          </p:cNvPr>
          <p:cNvSpPr txBox="1">
            <a:spLocks/>
          </p:cNvSpPr>
          <p:nvPr/>
        </p:nvSpPr>
        <p:spPr>
          <a:xfrm>
            <a:off x="451188" y="4614216"/>
            <a:ext cx="2269766"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Semibold"/>
                <a:ea typeface="+mn-ea"/>
                <a:cs typeface="Segoe UI Light" panose="020B0502040204020203" pitchFamily="34" charset="0"/>
              </a:rPr>
              <a:t>Azure</a:t>
            </a:r>
          </a:p>
        </p:txBody>
      </p:sp>
      <p:grpSp>
        <p:nvGrpSpPr>
          <p:cNvPr id="6" name="Group 5">
            <a:extLst>
              <a:ext uri="{FF2B5EF4-FFF2-40B4-BE49-F238E27FC236}">
                <a16:creationId xmlns:a16="http://schemas.microsoft.com/office/drawing/2014/main" id="{F16F57B7-2A85-4698-BB7E-D9BDC784A58D}"/>
              </a:ext>
            </a:extLst>
          </p:cNvPr>
          <p:cNvGrpSpPr/>
          <p:nvPr/>
        </p:nvGrpSpPr>
        <p:grpSpPr>
          <a:xfrm>
            <a:off x="8944188" y="5508062"/>
            <a:ext cx="3350947" cy="1126462"/>
            <a:chOff x="8353717" y="5480548"/>
            <a:chExt cx="3350947" cy="1126462"/>
          </a:xfrm>
        </p:grpSpPr>
        <p:sp>
          <p:nvSpPr>
            <p:cNvPr id="280" name="TextBox 279">
              <a:extLst>
                <a:ext uri="{FF2B5EF4-FFF2-40B4-BE49-F238E27FC236}">
                  <a16:creationId xmlns:a16="http://schemas.microsoft.com/office/drawing/2014/main" id="{A3B9FA0B-E2D6-E74F-A5F0-E3BA79072C20}"/>
                </a:ext>
              </a:extLst>
            </p:cNvPr>
            <p:cNvSpPr txBox="1"/>
            <p:nvPr/>
          </p:nvSpPr>
          <p:spPr>
            <a:xfrm>
              <a:off x="8353717" y="5480548"/>
              <a:ext cx="2105385"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200+</a:t>
              </a:r>
            </a:p>
          </p:txBody>
        </p:sp>
        <p:sp>
          <p:nvSpPr>
            <p:cNvPr id="281" name="TextBox 280">
              <a:extLst>
                <a:ext uri="{FF2B5EF4-FFF2-40B4-BE49-F238E27FC236}">
                  <a16:creationId xmlns:a16="http://schemas.microsoft.com/office/drawing/2014/main" id="{137A8F94-04D2-A942-AB2B-75E1EAB91250}"/>
                </a:ext>
              </a:extLst>
            </p:cNvPr>
            <p:cNvSpPr txBox="1"/>
            <p:nvPr/>
          </p:nvSpPr>
          <p:spPr>
            <a:xfrm>
              <a:off x="10109135" y="5667104"/>
              <a:ext cx="1595529"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ExpressRoute partners</a:t>
              </a:r>
            </a:p>
          </p:txBody>
        </p:sp>
      </p:grpSp>
    </p:spTree>
    <p:extLst>
      <p:ext uri="{BB962C8B-B14F-4D97-AF65-F5344CB8AC3E}">
        <p14:creationId xmlns:p14="http://schemas.microsoft.com/office/powerpoint/2010/main" val="1073033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42" presetClass="path" presetSubtype="0" decel="100000" fill="hold" grpId="1" nodeType="withEffect">
                                  <p:stCondLst>
                                    <p:cond delay="0"/>
                                  </p:stCondLst>
                                  <p:childTnLst>
                                    <p:animMotion origin="layout" path="M -0.0245 -6.58193E-7 L -4.4243E-6 -6.58193E-7 " pathEditMode="relative" rAng="0" ptsTypes="AA">
                                      <p:cBhvr>
                                        <p:cTn id="9" dur="600" fill="hold"/>
                                        <p:tgtEl>
                                          <p:spTgt spid="158"/>
                                        </p:tgtEl>
                                        <p:attrNameLst>
                                          <p:attrName>ppt_x</p:attrName>
                                          <p:attrName>ppt_y</p:attrName>
                                        </p:attrNameLst>
                                      </p:cBhvr>
                                      <p:rCtr x="1225" y="0"/>
                                    </p:animMotion>
                                  </p:childTnLst>
                                </p:cTn>
                              </p:par>
                              <p:par>
                                <p:cTn id="10" presetID="10" presetClass="entr" presetSubtype="0" fill="hold" nodeType="withEffect">
                                  <p:stCondLst>
                                    <p:cond delay="200"/>
                                  </p:stCondLst>
                                  <p:childTnLst>
                                    <p:set>
                                      <p:cBhvr>
                                        <p:cTn id="11" dur="1" fill="hold">
                                          <p:stCondLst>
                                            <p:cond delay="0"/>
                                          </p:stCondLst>
                                        </p:cTn>
                                        <p:tgtEl>
                                          <p:spTgt spid="3865"/>
                                        </p:tgtEl>
                                        <p:attrNameLst>
                                          <p:attrName>style.visibility</p:attrName>
                                        </p:attrNameLst>
                                      </p:cBhvr>
                                      <p:to>
                                        <p:strVal val="visible"/>
                                      </p:to>
                                    </p:set>
                                    <p:animEffect transition="in" filter="fade">
                                      <p:cBhvr>
                                        <p:cTn id="12" dur="500"/>
                                        <p:tgtEl>
                                          <p:spTgt spid="3865"/>
                                        </p:tgtEl>
                                      </p:cBhvr>
                                    </p:animEffect>
                                  </p:childTnLst>
                                </p:cTn>
                              </p:par>
                              <p:par>
                                <p:cTn id="13" presetID="10" presetClass="entr" presetSubtype="0" fill="hold" nodeType="withEffect">
                                  <p:stCondLst>
                                    <p:cond delay="400"/>
                                  </p:stCondLst>
                                  <p:childTnLst>
                                    <p:set>
                                      <p:cBhvr>
                                        <p:cTn id="14" dur="1" fill="hold">
                                          <p:stCondLst>
                                            <p:cond delay="0"/>
                                          </p:stCondLst>
                                        </p:cTn>
                                        <p:tgtEl>
                                          <p:spTgt spid="584"/>
                                        </p:tgtEl>
                                        <p:attrNameLst>
                                          <p:attrName>style.visibility</p:attrName>
                                        </p:attrNameLst>
                                      </p:cBhvr>
                                      <p:to>
                                        <p:strVal val="visible"/>
                                      </p:to>
                                    </p:set>
                                    <p:animEffect transition="in" filter="fade">
                                      <p:cBhvr>
                                        <p:cTn id="15" dur="500"/>
                                        <p:tgtEl>
                                          <p:spTgt spid="584"/>
                                        </p:tgtEl>
                                      </p:cBhvr>
                                    </p:animEffect>
                                  </p:childTnLst>
                                </p:cTn>
                              </p:par>
                              <p:par>
                                <p:cTn id="16" presetID="10" presetClass="entr" presetSubtype="0" fill="hold" nodeType="withEffect">
                                  <p:stCondLst>
                                    <p:cond delay="600"/>
                                  </p:stCondLst>
                                  <p:childTnLst>
                                    <p:set>
                                      <p:cBhvr>
                                        <p:cTn id="17" dur="1" fill="hold">
                                          <p:stCondLst>
                                            <p:cond delay="0"/>
                                          </p:stCondLst>
                                        </p:cTn>
                                        <p:tgtEl>
                                          <p:spTgt spid="3642"/>
                                        </p:tgtEl>
                                        <p:attrNameLst>
                                          <p:attrName>style.visibility</p:attrName>
                                        </p:attrNameLst>
                                      </p:cBhvr>
                                      <p:to>
                                        <p:strVal val="visible"/>
                                      </p:to>
                                    </p:set>
                                    <p:animEffect transition="in" filter="fade">
                                      <p:cBhvr>
                                        <p:cTn id="18" dur="500"/>
                                        <p:tgtEl>
                                          <p:spTgt spid="36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5"/>
                                        </p:tgtEl>
                                        <p:attrNameLst>
                                          <p:attrName>style.visibility</p:attrName>
                                        </p:attrNameLst>
                                      </p:cBhvr>
                                      <p:to>
                                        <p:strVal val="visible"/>
                                      </p:to>
                                    </p:set>
                                    <p:animEffect transition="in" filter="fade">
                                      <p:cBhvr>
                                        <p:cTn id="23" dur="500"/>
                                        <p:tgtEl>
                                          <p:spTgt spid="375"/>
                                        </p:tgtEl>
                                      </p:cBhvr>
                                    </p:animEffect>
                                  </p:childTnLst>
                                </p:cTn>
                              </p:par>
                              <p:par>
                                <p:cTn id="24" presetID="10" presetClass="entr" presetSubtype="0" fill="hold" nodeType="withEffect">
                                  <p:stCondLst>
                                    <p:cond delay="2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42" presetClass="path" presetSubtype="0" decel="100000" fill="hold" nodeType="withEffect">
                                  <p:stCondLst>
                                    <p:cond delay="200"/>
                                  </p:stCondLst>
                                  <p:childTnLst>
                                    <p:animMotion origin="layout" path="M -0.02448 -4.07407E-6 L 1.04167E-6 -4.07407E-6 " pathEditMode="relative" rAng="0" ptsTypes="AA">
                                      <p:cBhvr>
                                        <p:cTn id="28" dur="600" fill="hold"/>
                                        <p:tgtEl>
                                          <p:spTgt spid="3"/>
                                        </p:tgtEl>
                                        <p:attrNameLst>
                                          <p:attrName>ppt_x</p:attrName>
                                          <p:attrName>ppt_y</p:attrName>
                                        </p:attrNameLst>
                                      </p:cBhvr>
                                      <p:rCtr x="1224" y="0"/>
                                    </p:animMotion>
                                  </p:childTnLst>
                                </p:cTn>
                              </p:par>
                              <p:par>
                                <p:cTn id="29" presetID="10" presetClass="entr" presetSubtype="0" fill="hold" nodeType="withEffect">
                                  <p:stCondLst>
                                    <p:cond delay="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nodeType="withEffect">
                                  <p:stCondLst>
                                    <p:cond delay="400"/>
                                  </p:stCondLst>
                                  <p:childTnLst>
                                    <p:animMotion origin="layout" path="M -0.02448 -4.07407E-6 L 2.29167E-6 -4.07407E-6 " pathEditMode="relative" rAng="0" ptsTypes="AA">
                                      <p:cBhvr>
                                        <p:cTn id="33" dur="600" fill="hold"/>
                                        <p:tgtEl>
                                          <p:spTgt spid="5"/>
                                        </p:tgtEl>
                                        <p:attrNameLst>
                                          <p:attrName>ppt_x</p:attrName>
                                          <p:attrName>ppt_y</p:attrName>
                                        </p:attrNameLst>
                                      </p:cBhvr>
                                      <p:rCtr x="1224" y="0"/>
                                    </p:animMotion>
                                  </p:childTnLst>
                                </p:cTn>
                              </p:par>
                              <p:par>
                                <p:cTn id="34" presetID="10" presetClass="entr" presetSubtype="0" fill="hold" nodeType="withEffect">
                                  <p:stCondLst>
                                    <p:cond delay="6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42" presetClass="path" presetSubtype="0" decel="100000" fill="hold" nodeType="withEffect">
                                  <p:stCondLst>
                                    <p:cond delay="600"/>
                                  </p:stCondLst>
                                  <p:childTnLst>
                                    <p:animMotion origin="layout" path="M -0.02448 4.81481E-6 L -3.125E-6 4.81481E-6 " pathEditMode="relative" rAng="0" ptsTypes="AA">
                                      <p:cBhvr>
                                        <p:cTn id="38" dur="600" fill="hold"/>
                                        <p:tgtEl>
                                          <p:spTgt spid="4"/>
                                        </p:tgtEl>
                                        <p:attrNameLst>
                                          <p:attrName>ppt_x</p:attrName>
                                          <p:attrName>ppt_y</p:attrName>
                                        </p:attrNameLst>
                                      </p:cBhvr>
                                      <p:rCtr x="1224" y="0"/>
                                    </p:animMotion>
                                  </p:childTnLst>
                                </p:cTn>
                              </p:par>
                              <p:par>
                                <p:cTn id="39" presetID="10" presetClass="entr" presetSubtype="0" fill="hold" nodeType="withEffect">
                                  <p:stCondLst>
                                    <p:cond delay="8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nodeType="withEffect">
                                  <p:stCondLst>
                                    <p:cond delay="800"/>
                                  </p:stCondLst>
                                  <p:childTnLst>
                                    <p:animMotion origin="layout" path="M -0.02448 4.81481E-6 L -3.54167E-6 4.81481E-6 " pathEditMode="relative" rAng="0" ptsTypes="AA">
                                      <p:cBhvr>
                                        <p:cTn id="43" dur="600" fill="hold"/>
                                        <p:tgtEl>
                                          <p:spTgt spid="6"/>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animBg="1"/>
      <p:bldP spid="158" grpId="0"/>
      <p:bldP spid="15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7375-37A9-486A-BBC5-39CF3622FC4D}"/>
              </a:ext>
            </a:extLst>
          </p:cNvPr>
          <p:cNvSpPr>
            <a:spLocks noGrp="1"/>
          </p:cNvSpPr>
          <p:nvPr>
            <p:ph type="title"/>
          </p:nvPr>
        </p:nvSpPr>
        <p:spPr>
          <a:xfrm>
            <a:off x="727364" y="-6099"/>
            <a:ext cx="10515600" cy="1325563"/>
          </a:xfrm>
        </p:spPr>
        <p:txBody>
          <a:bodyPr/>
          <a:lstStyle/>
          <a:p>
            <a:r>
              <a:rPr lang="en-US" sz="3600">
                <a:latin typeface="Segoe UI Semibold" panose="020B0702040204020203" pitchFamily="34" charset="0"/>
                <a:cs typeface="Segoe UI Semibold" panose="020B0702040204020203" pitchFamily="34" charset="0"/>
              </a:rPr>
              <a:t>Ready</a:t>
            </a:r>
            <a:endParaRPr lang="en-US">
              <a:latin typeface="Segoe UI Semibold" panose="020B0702040204020203" pitchFamily="34" charset="0"/>
              <a:cs typeface="Segoe UI Semibold" panose="020B0702040204020203" pitchFamily="34" charset="0"/>
            </a:endParaRPr>
          </a:p>
        </p:txBody>
      </p:sp>
      <p:sp>
        <p:nvSpPr>
          <p:cNvPr id="4" name="Oval 3">
            <a:extLst>
              <a:ext uri="{FF2B5EF4-FFF2-40B4-BE49-F238E27FC236}">
                <a16:creationId xmlns:a16="http://schemas.microsoft.com/office/drawing/2014/main" id="{E5C7A903-3ABD-42DE-9812-D0AB9777B69D}"/>
              </a:ext>
            </a:extLst>
          </p:cNvPr>
          <p:cNvSpPr/>
          <p:nvPr/>
        </p:nvSpPr>
        <p:spPr>
          <a:xfrm>
            <a:off x="1688177" y="2757608"/>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5" name="TextBox 4">
            <a:extLst>
              <a:ext uri="{FF2B5EF4-FFF2-40B4-BE49-F238E27FC236}">
                <a16:creationId xmlns:a16="http://schemas.microsoft.com/office/drawing/2014/main" id="{6A3E6131-9CD1-44E4-BABE-EF30A35F50FD}"/>
              </a:ext>
            </a:extLst>
          </p:cNvPr>
          <p:cNvSpPr txBox="1"/>
          <p:nvPr/>
        </p:nvSpPr>
        <p:spPr>
          <a:xfrm>
            <a:off x="2266604" y="2816088"/>
            <a:ext cx="3331438" cy="923330"/>
          </a:xfrm>
          <a:prstGeom prst="rect">
            <a:avLst/>
          </a:prstGeom>
          <a:noFill/>
        </p:spPr>
        <p:txBody>
          <a:bodyPr wrap="square" rtlCol="0">
            <a:spAutoFit/>
          </a:bodyPr>
          <a:lstStyle/>
          <a:p>
            <a:r>
              <a:rPr lang="en-US" sz="2200" dirty="0">
                <a:solidFill>
                  <a:srgbClr val="0070C0"/>
                </a:solidFill>
                <a:latin typeface="Segoe UI "/>
              </a:rPr>
              <a:t>Azure setup guide</a:t>
            </a:r>
          </a:p>
          <a:p>
            <a:r>
              <a:rPr lang="en-US" sz="1600" dirty="0">
                <a:latin typeface="Segoe UI "/>
              </a:rPr>
              <a:t>Azure setup guidance in the Cloud Adoption Framework</a:t>
            </a:r>
          </a:p>
        </p:txBody>
      </p:sp>
      <p:sp>
        <p:nvSpPr>
          <p:cNvPr id="6" name="Oval 5">
            <a:extLst>
              <a:ext uri="{FF2B5EF4-FFF2-40B4-BE49-F238E27FC236}">
                <a16:creationId xmlns:a16="http://schemas.microsoft.com/office/drawing/2014/main" id="{3856F114-1200-46BB-82D5-DFF8E4EDAEA3}"/>
              </a:ext>
            </a:extLst>
          </p:cNvPr>
          <p:cNvSpPr/>
          <p:nvPr/>
        </p:nvSpPr>
        <p:spPr>
          <a:xfrm>
            <a:off x="1688177" y="4464020"/>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 name="TextBox 6">
            <a:extLst>
              <a:ext uri="{FF2B5EF4-FFF2-40B4-BE49-F238E27FC236}">
                <a16:creationId xmlns:a16="http://schemas.microsoft.com/office/drawing/2014/main" id="{5E7DA720-51C3-4F12-8D7B-B094FB06C3A3}"/>
              </a:ext>
            </a:extLst>
          </p:cNvPr>
          <p:cNvSpPr txBox="1"/>
          <p:nvPr/>
        </p:nvSpPr>
        <p:spPr>
          <a:xfrm>
            <a:off x="2266603" y="4522500"/>
            <a:ext cx="3538103" cy="923330"/>
          </a:xfrm>
          <a:prstGeom prst="rect">
            <a:avLst/>
          </a:prstGeom>
          <a:noFill/>
        </p:spPr>
        <p:txBody>
          <a:bodyPr wrap="square" rtlCol="0">
            <a:spAutoFit/>
          </a:bodyPr>
          <a:lstStyle/>
          <a:p>
            <a:r>
              <a:rPr lang="en-US" sz="2200">
                <a:solidFill>
                  <a:srgbClr val="0070C0"/>
                </a:solidFill>
                <a:latin typeface="Segoe UI "/>
              </a:rPr>
              <a:t>Expand the blueprint</a:t>
            </a:r>
          </a:p>
          <a:p>
            <a:r>
              <a:rPr lang="en-US" sz="1600">
                <a:latin typeface="Segoe UI "/>
              </a:rPr>
              <a:t>Use the landing zone considerations to enhance the blueprint template</a:t>
            </a:r>
            <a:endParaRPr lang="en-US" sz="2200">
              <a:latin typeface="Segoe UI "/>
            </a:endParaRPr>
          </a:p>
        </p:txBody>
      </p:sp>
      <p:sp>
        <p:nvSpPr>
          <p:cNvPr id="8" name="Oval 7">
            <a:extLst>
              <a:ext uri="{FF2B5EF4-FFF2-40B4-BE49-F238E27FC236}">
                <a16:creationId xmlns:a16="http://schemas.microsoft.com/office/drawing/2014/main" id="{CE83B47B-B7EB-4311-B384-7E65CF2E9C00}"/>
              </a:ext>
            </a:extLst>
          </p:cNvPr>
          <p:cNvSpPr/>
          <p:nvPr/>
        </p:nvSpPr>
        <p:spPr>
          <a:xfrm>
            <a:off x="6293083" y="2702190"/>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TextBox 8">
            <a:extLst>
              <a:ext uri="{FF2B5EF4-FFF2-40B4-BE49-F238E27FC236}">
                <a16:creationId xmlns:a16="http://schemas.microsoft.com/office/drawing/2014/main" id="{EAC3FAC2-6506-4B62-AF7C-D3AEA873C607}"/>
              </a:ext>
            </a:extLst>
          </p:cNvPr>
          <p:cNvSpPr txBox="1"/>
          <p:nvPr/>
        </p:nvSpPr>
        <p:spPr>
          <a:xfrm>
            <a:off x="6871510" y="2760670"/>
            <a:ext cx="3543081" cy="1169551"/>
          </a:xfrm>
          <a:prstGeom prst="rect">
            <a:avLst/>
          </a:prstGeom>
          <a:noFill/>
        </p:spPr>
        <p:txBody>
          <a:bodyPr wrap="square" rtlCol="0">
            <a:spAutoFit/>
          </a:bodyPr>
          <a:lstStyle/>
          <a:p>
            <a:r>
              <a:rPr lang="en-US" sz="2200">
                <a:solidFill>
                  <a:srgbClr val="0070C0"/>
                </a:solidFill>
                <a:latin typeface="Segoe UI "/>
              </a:rPr>
              <a:t>First landing zone</a:t>
            </a:r>
          </a:p>
          <a:p>
            <a:r>
              <a:rPr lang="en-US" sz="1600">
                <a:latin typeface="Segoe UI "/>
              </a:rPr>
              <a:t>Leverage the Cloud Adoption Framework migrate landing zone blueprint</a:t>
            </a:r>
          </a:p>
        </p:txBody>
      </p:sp>
      <p:sp>
        <p:nvSpPr>
          <p:cNvPr id="10" name="Oval 9">
            <a:extLst>
              <a:ext uri="{FF2B5EF4-FFF2-40B4-BE49-F238E27FC236}">
                <a16:creationId xmlns:a16="http://schemas.microsoft.com/office/drawing/2014/main" id="{4B5A0020-A09E-4506-AE9A-7C1B4ACB68E5}"/>
              </a:ext>
            </a:extLst>
          </p:cNvPr>
          <p:cNvSpPr/>
          <p:nvPr/>
        </p:nvSpPr>
        <p:spPr>
          <a:xfrm>
            <a:off x="6387294" y="4408612"/>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TextBox 10">
            <a:extLst>
              <a:ext uri="{FF2B5EF4-FFF2-40B4-BE49-F238E27FC236}">
                <a16:creationId xmlns:a16="http://schemas.microsoft.com/office/drawing/2014/main" id="{648E3EA2-6BAB-4879-A28D-98A83A2AB439}"/>
              </a:ext>
            </a:extLst>
          </p:cNvPr>
          <p:cNvSpPr txBox="1"/>
          <p:nvPr/>
        </p:nvSpPr>
        <p:spPr>
          <a:xfrm>
            <a:off x="6912590" y="4462366"/>
            <a:ext cx="3538103" cy="923330"/>
          </a:xfrm>
          <a:prstGeom prst="rect">
            <a:avLst/>
          </a:prstGeom>
          <a:noFill/>
        </p:spPr>
        <p:txBody>
          <a:bodyPr wrap="square" rtlCol="0">
            <a:spAutoFit/>
          </a:bodyPr>
          <a:lstStyle/>
          <a:p>
            <a:r>
              <a:rPr lang="en-US" sz="2200">
                <a:solidFill>
                  <a:srgbClr val="0070C0"/>
                </a:solidFill>
                <a:latin typeface="Segoe UI "/>
              </a:rPr>
              <a:t>Best practices</a:t>
            </a:r>
          </a:p>
          <a:p>
            <a:r>
              <a:rPr lang="en-US" sz="1600">
                <a:latin typeface="Segoe UI "/>
              </a:rPr>
              <a:t>Validate landing zone modifications against best practices</a:t>
            </a:r>
          </a:p>
        </p:txBody>
      </p:sp>
      <p:sp>
        <p:nvSpPr>
          <p:cNvPr id="14" name="TextBox 13">
            <a:extLst>
              <a:ext uri="{FF2B5EF4-FFF2-40B4-BE49-F238E27FC236}">
                <a16:creationId xmlns:a16="http://schemas.microsoft.com/office/drawing/2014/main" id="{5EE78AB0-035E-423A-9C70-DFD8F6385AC7}"/>
              </a:ext>
            </a:extLst>
          </p:cNvPr>
          <p:cNvSpPr txBox="1"/>
          <p:nvPr/>
        </p:nvSpPr>
        <p:spPr>
          <a:xfrm>
            <a:off x="751785" y="1183079"/>
            <a:ext cx="11271018" cy="830997"/>
          </a:xfrm>
          <a:prstGeom prst="rect">
            <a:avLst/>
          </a:prstGeom>
          <a:noFill/>
        </p:spPr>
        <p:txBody>
          <a:bodyPr wrap="square" rtlCol="0">
            <a:spAutoFit/>
          </a:bodyPr>
          <a:lstStyle/>
          <a:p>
            <a:pPr lvl="0" defTabSz="914367">
              <a:defRPr/>
            </a:pPr>
            <a:r>
              <a:rPr lang="en-US" sz="2400">
                <a:solidFill>
                  <a:srgbClr val="000000"/>
                </a:solidFill>
                <a:latin typeface="Segoe UI" panose="020B0502040204020203" pitchFamily="34" charset="0"/>
              </a:rPr>
              <a:t>Ready establishes a cloud foundation or adoption target that can provide hosting for any adoption efforts. </a:t>
            </a:r>
          </a:p>
        </p:txBody>
      </p:sp>
    </p:spTree>
    <p:extLst>
      <p:ext uri="{BB962C8B-B14F-4D97-AF65-F5344CB8AC3E}">
        <p14:creationId xmlns:p14="http://schemas.microsoft.com/office/powerpoint/2010/main" val="1083857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raphic 127" descr="Laptop">
            <a:extLst>
              <a:ext uri="{FF2B5EF4-FFF2-40B4-BE49-F238E27FC236}">
                <a16:creationId xmlns:a16="http://schemas.microsoft.com/office/drawing/2014/main" id="{58EACA28-68FE-43EA-BD29-8977F09155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8808" y="2396413"/>
            <a:ext cx="309886" cy="309886"/>
          </a:xfrm>
          <a:prstGeom prst="rect">
            <a:avLst/>
          </a:prstGeom>
        </p:spPr>
      </p:pic>
      <p:grpSp>
        <p:nvGrpSpPr>
          <p:cNvPr id="129" name="Group 128">
            <a:extLst>
              <a:ext uri="{FF2B5EF4-FFF2-40B4-BE49-F238E27FC236}">
                <a16:creationId xmlns:a16="http://schemas.microsoft.com/office/drawing/2014/main" id="{B6AB0C2B-C7E3-42C4-AA06-DE97E3F24285}"/>
              </a:ext>
            </a:extLst>
          </p:cNvPr>
          <p:cNvGrpSpPr/>
          <p:nvPr/>
        </p:nvGrpSpPr>
        <p:grpSpPr>
          <a:xfrm>
            <a:off x="9784888" y="765046"/>
            <a:ext cx="438943" cy="329502"/>
            <a:chOff x="7532845" y="-529018"/>
            <a:chExt cx="661841" cy="496825"/>
          </a:xfrm>
        </p:grpSpPr>
        <p:pic>
          <p:nvPicPr>
            <p:cNvPr id="130" name="Graphic 129" descr="Cloud">
              <a:extLst>
                <a:ext uri="{FF2B5EF4-FFF2-40B4-BE49-F238E27FC236}">
                  <a16:creationId xmlns:a16="http://schemas.microsoft.com/office/drawing/2014/main" id="{F568246D-D15D-42E1-ACAD-48A3BC1B8A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1043" y="-529018"/>
              <a:ext cx="444474" cy="444474"/>
            </a:xfrm>
            <a:prstGeom prst="rect">
              <a:avLst/>
            </a:prstGeom>
          </p:spPr>
        </p:pic>
        <p:pic>
          <p:nvPicPr>
            <p:cNvPr id="131" name="Graphic 130" descr="Cloud">
              <a:extLst>
                <a:ext uri="{FF2B5EF4-FFF2-40B4-BE49-F238E27FC236}">
                  <a16:creationId xmlns:a16="http://schemas.microsoft.com/office/drawing/2014/main" id="{8BB3485A-CB80-4236-A69B-74BF3266EF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4471" y="-504250"/>
              <a:ext cx="444474" cy="444474"/>
            </a:xfrm>
            <a:prstGeom prst="rect">
              <a:avLst/>
            </a:prstGeom>
          </p:spPr>
        </p:pic>
        <p:pic>
          <p:nvPicPr>
            <p:cNvPr id="132" name="Graphic 131" descr="Cloud">
              <a:extLst>
                <a:ext uri="{FF2B5EF4-FFF2-40B4-BE49-F238E27FC236}">
                  <a16:creationId xmlns:a16="http://schemas.microsoft.com/office/drawing/2014/main" id="{50C105E4-D97A-4382-99C7-EDED227B33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2845" y="-476667"/>
              <a:ext cx="444474" cy="444474"/>
            </a:xfrm>
            <a:prstGeom prst="rect">
              <a:avLst/>
            </a:prstGeom>
          </p:spPr>
        </p:pic>
        <p:grpSp>
          <p:nvGrpSpPr>
            <p:cNvPr id="134" name="Group 133">
              <a:extLst>
                <a:ext uri="{FF2B5EF4-FFF2-40B4-BE49-F238E27FC236}">
                  <a16:creationId xmlns:a16="http://schemas.microsoft.com/office/drawing/2014/main" id="{2155C1AB-5CA7-4DF2-8E59-3B14F237343A}"/>
                </a:ext>
              </a:extLst>
            </p:cNvPr>
            <p:cNvGrpSpPr/>
            <p:nvPr/>
          </p:nvGrpSpPr>
          <p:grpSpPr>
            <a:xfrm>
              <a:off x="7996347" y="-390047"/>
              <a:ext cx="198339" cy="48062"/>
              <a:chOff x="8032662" y="-429407"/>
              <a:chExt cx="198339" cy="48062"/>
            </a:xfrm>
            <a:solidFill>
              <a:schemeClr val="tx1">
                <a:lumMod val="50000"/>
                <a:lumOff val="50000"/>
              </a:schemeClr>
            </a:solidFill>
          </p:grpSpPr>
          <p:sp>
            <p:nvSpPr>
              <p:cNvPr id="135" name="Oval 134">
                <a:extLst>
                  <a:ext uri="{FF2B5EF4-FFF2-40B4-BE49-F238E27FC236}">
                    <a16:creationId xmlns:a16="http://schemas.microsoft.com/office/drawing/2014/main" id="{2A23A487-6CCB-457E-97BD-B422F4D4DEF8}"/>
                  </a:ext>
                </a:extLst>
              </p:cNvPr>
              <p:cNvSpPr/>
              <p:nvPr/>
            </p:nvSpPr>
            <p:spPr bwMode="auto">
              <a:xfrm>
                <a:off x="8032662"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31E0C987-EAA0-4A75-BFBB-63695C8D263A}"/>
                  </a:ext>
                </a:extLst>
              </p:cNvPr>
              <p:cNvSpPr/>
              <p:nvPr/>
            </p:nvSpPr>
            <p:spPr bwMode="auto">
              <a:xfrm>
                <a:off x="8107800"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70CE9EA-8DE7-4B15-8E58-64ED84CF9C77}"/>
                  </a:ext>
                </a:extLst>
              </p:cNvPr>
              <p:cNvSpPr/>
              <p:nvPr/>
            </p:nvSpPr>
            <p:spPr bwMode="auto">
              <a:xfrm>
                <a:off x="8182938"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4" name="Freeform 13">
            <a:extLst>
              <a:ext uri="{FF2B5EF4-FFF2-40B4-BE49-F238E27FC236}">
                <a16:creationId xmlns:a16="http://schemas.microsoft.com/office/drawing/2014/main" id="{E7E5F7B6-3E9C-43DF-AC70-74ED44AE165F}"/>
              </a:ext>
            </a:extLst>
          </p:cNvPr>
          <p:cNvSpPr>
            <a:spLocks/>
          </p:cNvSpPr>
          <p:nvPr/>
        </p:nvSpPr>
        <p:spPr bwMode="auto">
          <a:xfrm>
            <a:off x="5915185" y="416887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3" name="Freeform 13">
            <a:extLst>
              <a:ext uri="{FF2B5EF4-FFF2-40B4-BE49-F238E27FC236}">
                <a16:creationId xmlns:a16="http://schemas.microsoft.com/office/drawing/2014/main" id="{13882E6B-7E31-48B8-962C-8C94F443B317}"/>
              </a:ext>
            </a:extLst>
          </p:cNvPr>
          <p:cNvSpPr>
            <a:spLocks/>
          </p:cNvSpPr>
          <p:nvPr/>
        </p:nvSpPr>
        <p:spPr bwMode="auto">
          <a:xfrm>
            <a:off x="5377857" y="412661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9" name="Freeform 13">
            <a:extLst>
              <a:ext uri="{FF2B5EF4-FFF2-40B4-BE49-F238E27FC236}">
                <a16:creationId xmlns:a16="http://schemas.microsoft.com/office/drawing/2014/main" id="{F62ECD17-CEB3-4A4F-8E43-36D13C6BC921}"/>
              </a:ext>
            </a:extLst>
          </p:cNvPr>
          <p:cNvSpPr>
            <a:spLocks/>
          </p:cNvSpPr>
          <p:nvPr/>
        </p:nvSpPr>
        <p:spPr bwMode="auto">
          <a:xfrm>
            <a:off x="5606203" y="419581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13">
            <a:extLst>
              <a:ext uri="{FF2B5EF4-FFF2-40B4-BE49-F238E27FC236}">
                <a16:creationId xmlns:a16="http://schemas.microsoft.com/office/drawing/2014/main" id="{4B1D4BB6-8AA6-4F4C-BF82-4BD654F1FCEC}"/>
              </a:ext>
            </a:extLst>
          </p:cNvPr>
          <p:cNvSpPr>
            <a:spLocks/>
          </p:cNvSpPr>
          <p:nvPr/>
        </p:nvSpPr>
        <p:spPr bwMode="auto">
          <a:xfrm>
            <a:off x="5784555" y="4211691"/>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2" name="Freeform 13">
            <a:extLst>
              <a:ext uri="{FF2B5EF4-FFF2-40B4-BE49-F238E27FC236}">
                <a16:creationId xmlns:a16="http://schemas.microsoft.com/office/drawing/2014/main" id="{B8A98D7B-F039-44B6-B8CD-3906828FCF2C}"/>
              </a:ext>
            </a:extLst>
          </p:cNvPr>
          <p:cNvSpPr>
            <a:spLocks/>
          </p:cNvSpPr>
          <p:nvPr/>
        </p:nvSpPr>
        <p:spPr bwMode="auto">
          <a:xfrm>
            <a:off x="5691557" y="4208640"/>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63F2B37A-FF7C-4825-9922-B97A1F53511E}"/>
              </a:ext>
            </a:extLst>
          </p:cNvPr>
          <p:cNvSpPr/>
          <p:nvPr/>
        </p:nvSpPr>
        <p:spPr bwMode="auto">
          <a:xfrm>
            <a:off x="3377682" y="872795"/>
            <a:ext cx="5436638" cy="5436636"/>
          </a:xfrm>
          <a:prstGeom prst="ellipse">
            <a:avLst/>
          </a:prstGeom>
          <a:ln w="190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03482891-4EB4-43E9-B463-98C41B85A30F}"/>
              </a:ext>
            </a:extLst>
          </p:cNvPr>
          <p:cNvSpPr/>
          <p:nvPr/>
        </p:nvSpPr>
        <p:spPr bwMode="auto">
          <a:xfrm>
            <a:off x="3461089" y="3504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FC2654CC-3324-4A37-9979-D8BEABB2D476}"/>
              </a:ext>
            </a:extLst>
          </p:cNvPr>
          <p:cNvSpPr/>
          <p:nvPr/>
        </p:nvSpPr>
        <p:spPr bwMode="auto">
          <a:xfrm>
            <a:off x="3442661" y="3401447"/>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B5219CA3-308D-4468-B2BA-D9206EAD7AF8}"/>
              </a:ext>
            </a:extLst>
          </p:cNvPr>
          <p:cNvSpPr/>
          <p:nvPr/>
        </p:nvSpPr>
        <p:spPr bwMode="auto">
          <a:xfrm>
            <a:off x="2392453" y="5152743"/>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13">
            <a:extLst>
              <a:ext uri="{FF2B5EF4-FFF2-40B4-BE49-F238E27FC236}">
                <a16:creationId xmlns:a16="http://schemas.microsoft.com/office/drawing/2014/main" id="{2BCA8334-E2FF-41AA-B6A1-510A9059CEC9}"/>
              </a:ext>
            </a:extLst>
          </p:cNvPr>
          <p:cNvSpPr>
            <a:spLocks/>
          </p:cNvSpPr>
          <p:nvPr/>
        </p:nvSpPr>
        <p:spPr bwMode="auto">
          <a:xfrm>
            <a:off x="6330793" y="4167009"/>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9" name="Freeform 13">
            <a:extLst>
              <a:ext uri="{FF2B5EF4-FFF2-40B4-BE49-F238E27FC236}">
                <a16:creationId xmlns:a16="http://schemas.microsoft.com/office/drawing/2014/main" id="{84B86B27-AE33-423F-B263-D57E1C30519A}"/>
              </a:ext>
            </a:extLst>
          </p:cNvPr>
          <p:cNvSpPr>
            <a:spLocks/>
          </p:cNvSpPr>
          <p:nvPr/>
        </p:nvSpPr>
        <p:spPr bwMode="auto">
          <a:xfrm>
            <a:off x="6441925" y="4207850"/>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13">
            <a:extLst>
              <a:ext uri="{FF2B5EF4-FFF2-40B4-BE49-F238E27FC236}">
                <a16:creationId xmlns:a16="http://schemas.microsoft.com/office/drawing/2014/main" id="{3F2F2494-A75D-48C9-A793-5D4D0E376C7F}"/>
              </a:ext>
            </a:extLst>
          </p:cNvPr>
          <p:cNvSpPr>
            <a:spLocks/>
          </p:cNvSpPr>
          <p:nvPr/>
        </p:nvSpPr>
        <p:spPr bwMode="auto">
          <a:xfrm>
            <a:off x="6236895" y="420326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DFF1CA46-B106-4EE8-AB28-0614504D933A}"/>
              </a:ext>
            </a:extLst>
          </p:cNvPr>
          <p:cNvSpPr/>
          <p:nvPr/>
        </p:nvSpPr>
        <p:spPr bwMode="auto">
          <a:xfrm>
            <a:off x="2337181" y="5186971"/>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72BA03DB-B3A3-4B1B-88C0-AF751050B90B}"/>
              </a:ext>
            </a:extLst>
          </p:cNvPr>
          <p:cNvSpPr/>
          <p:nvPr/>
        </p:nvSpPr>
        <p:spPr bwMode="auto">
          <a:xfrm>
            <a:off x="8659722" y="355597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1B5B7976-DCC2-4EBA-B1F8-7B1245DB9575}"/>
              </a:ext>
            </a:extLst>
          </p:cNvPr>
          <p:cNvSpPr/>
          <p:nvPr/>
        </p:nvSpPr>
        <p:spPr bwMode="auto">
          <a:xfrm>
            <a:off x="8744991" y="34910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89F9C55F-E2C0-4312-AC24-06A90E5C05A5}"/>
              </a:ext>
            </a:extLst>
          </p:cNvPr>
          <p:cNvSpPr/>
          <p:nvPr/>
        </p:nvSpPr>
        <p:spPr bwMode="auto">
          <a:xfrm>
            <a:off x="4380540" y="55211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D74F1529-EDA8-48ED-AAB1-08CD4FE4533D}"/>
              </a:ext>
            </a:extLst>
          </p:cNvPr>
          <p:cNvSpPr/>
          <p:nvPr/>
        </p:nvSpPr>
        <p:spPr bwMode="auto">
          <a:xfrm>
            <a:off x="4316596" y="5544190"/>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491AC2D9-BCA4-41D3-A29C-AA65F763DB0E}"/>
              </a:ext>
            </a:extLst>
          </p:cNvPr>
          <p:cNvSpPr/>
          <p:nvPr/>
        </p:nvSpPr>
        <p:spPr bwMode="auto">
          <a:xfrm>
            <a:off x="7591875" y="563735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0AFECC7D-EC8E-4937-80DD-1C1610C0DA13}"/>
              </a:ext>
            </a:extLst>
          </p:cNvPr>
          <p:cNvSpPr/>
          <p:nvPr/>
        </p:nvSpPr>
        <p:spPr bwMode="auto">
          <a:xfrm>
            <a:off x="7562295" y="572772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69CDD68-0087-4630-833D-E4C3904C64CC}"/>
              </a:ext>
            </a:extLst>
          </p:cNvPr>
          <p:cNvSpPr/>
          <p:nvPr/>
        </p:nvSpPr>
        <p:spPr bwMode="auto">
          <a:xfrm>
            <a:off x="9978981" y="517566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3B00FDD3-5832-4AAF-B452-BFE0E61BE845}"/>
              </a:ext>
            </a:extLst>
          </p:cNvPr>
          <p:cNvSpPr/>
          <p:nvPr/>
        </p:nvSpPr>
        <p:spPr bwMode="auto">
          <a:xfrm>
            <a:off x="10130058" y="502427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CCD7BDA4-0380-43BF-93E3-BBF2FB2F0868}"/>
              </a:ext>
            </a:extLst>
          </p:cNvPr>
          <p:cNvSpPr/>
          <p:nvPr/>
        </p:nvSpPr>
        <p:spPr bwMode="auto">
          <a:xfrm>
            <a:off x="9308077" y="94431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07E0298-E57A-4B5F-9DB6-898CA053B83C}"/>
              </a:ext>
            </a:extLst>
          </p:cNvPr>
          <p:cNvSpPr/>
          <p:nvPr/>
        </p:nvSpPr>
        <p:spPr bwMode="auto">
          <a:xfrm>
            <a:off x="9308077" y="86696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798EEAA9-7282-418D-AB13-4F197B3BD25C}"/>
              </a:ext>
            </a:extLst>
          </p:cNvPr>
          <p:cNvSpPr/>
          <p:nvPr/>
        </p:nvSpPr>
        <p:spPr bwMode="auto">
          <a:xfrm>
            <a:off x="7699430" y="134494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4CEBA6D1-54C6-4F63-8854-5487091871BE}"/>
              </a:ext>
            </a:extLst>
          </p:cNvPr>
          <p:cNvSpPr/>
          <p:nvPr/>
        </p:nvSpPr>
        <p:spPr bwMode="auto">
          <a:xfrm>
            <a:off x="7609801" y="129693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76D57262-2AC3-42C2-A50E-2AA62CDD4A9A}"/>
              </a:ext>
            </a:extLst>
          </p:cNvPr>
          <p:cNvSpPr/>
          <p:nvPr/>
        </p:nvSpPr>
        <p:spPr bwMode="auto">
          <a:xfrm>
            <a:off x="4257111" y="140706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AC0FA508-3140-4BBF-985F-8E7E9FDC8321}"/>
              </a:ext>
            </a:extLst>
          </p:cNvPr>
          <p:cNvSpPr/>
          <p:nvPr/>
        </p:nvSpPr>
        <p:spPr bwMode="auto">
          <a:xfrm>
            <a:off x="4394361" y="1373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84D84F1E-2AED-4135-B4A1-4B511B05EA09}"/>
              </a:ext>
            </a:extLst>
          </p:cNvPr>
          <p:cNvSpPr/>
          <p:nvPr/>
        </p:nvSpPr>
        <p:spPr bwMode="auto">
          <a:xfrm>
            <a:off x="2224452" y="26043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D65F48D8-8CFC-4B7A-BF46-3AAA3DD4B07D}"/>
              </a:ext>
            </a:extLst>
          </p:cNvPr>
          <p:cNvSpPr/>
          <p:nvPr/>
        </p:nvSpPr>
        <p:spPr bwMode="auto">
          <a:xfrm>
            <a:off x="2274150" y="252367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5F5DEF9-C568-42F7-AECF-2E66ACEB7FA1}"/>
              </a:ext>
            </a:extLst>
          </p:cNvPr>
          <p:cNvGrpSpPr/>
          <p:nvPr/>
        </p:nvGrpSpPr>
        <p:grpSpPr>
          <a:xfrm>
            <a:off x="1505805" y="-479186"/>
            <a:ext cx="9217393" cy="7831585"/>
            <a:chOff x="1535334" y="-489857"/>
            <a:chExt cx="9403555" cy="7989758"/>
          </a:xfrm>
        </p:grpSpPr>
        <p:sp>
          <p:nvSpPr>
            <p:cNvPr id="180" name="Arc 179">
              <a:extLst>
                <a:ext uri="{FF2B5EF4-FFF2-40B4-BE49-F238E27FC236}">
                  <a16:creationId xmlns:a16="http://schemas.microsoft.com/office/drawing/2014/main" id="{970C8AA0-38A5-4CA1-9429-79183F8DFF1D}"/>
                </a:ext>
              </a:extLst>
            </p:cNvPr>
            <p:cNvSpPr/>
            <p:nvPr/>
          </p:nvSpPr>
          <p:spPr>
            <a:xfrm flipH="1">
              <a:off x="1535334" y="-489857"/>
              <a:ext cx="6994525" cy="7989758"/>
            </a:xfrm>
            <a:prstGeom prst="arc">
              <a:avLst>
                <a:gd name="adj1" fmla="val 17673317"/>
                <a:gd name="adj2" fmla="val 3567604"/>
              </a:avLst>
            </a:prstGeom>
            <a:ln w="19050">
              <a:gradFill>
                <a:gsLst>
                  <a:gs pos="37000">
                    <a:schemeClr val="bg1"/>
                  </a:gs>
                  <a:gs pos="100000">
                    <a:schemeClr val="bg1">
                      <a:lumMod val="75000"/>
                    </a:schemeClr>
                  </a:gs>
                </a:gsLst>
                <a:lin ang="0" scaled="0"/>
              </a:gra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1" name="Arc 180">
              <a:extLst>
                <a:ext uri="{FF2B5EF4-FFF2-40B4-BE49-F238E27FC236}">
                  <a16:creationId xmlns:a16="http://schemas.microsoft.com/office/drawing/2014/main" id="{87CBCB9E-0EF0-4BCC-9570-E309C47C4B1C}"/>
                </a:ext>
              </a:extLst>
            </p:cNvPr>
            <p:cNvSpPr/>
            <p:nvPr/>
          </p:nvSpPr>
          <p:spPr>
            <a:xfrm>
              <a:off x="3944364" y="-489857"/>
              <a:ext cx="6994525" cy="7989758"/>
            </a:xfrm>
            <a:prstGeom prst="arc">
              <a:avLst>
                <a:gd name="adj1" fmla="val 17673317"/>
                <a:gd name="adj2" fmla="val 3567604"/>
              </a:avLst>
            </a:prstGeom>
            <a:ln w="19050">
              <a:gradFill>
                <a:gsLst>
                  <a:gs pos="37000">
                    <a:schemeClr val="bg1"/>
                  </a:gs>
                  <a:gs pos="100000">
                    <a:schemeClr val="bg1">
                      <a:lumMod val="75000"/>
                    </a:schemeClr>
                  </a:gs>
                </a:gsLst>
                <a:lin ang="0" scaled="0"/>
              </a:gra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2" name="Group 181">
            <a:extLst>
              <a:ext uri="{FF2B5EF4-FFF2-40B4-BE49-F238E27FC236}">
                <a16:creationId xmlns:a16="http://schemas.microsoft.com/office/drawing/2014/main" id="{F7229D3C-7133-416C-B91C-6F4419306866}"/>
              </a:ext>
            </a:extLst>
          </p:cNvPr>
          <p:cNvGrpSpPr/>
          <p:nvPr/>
        </p:nvGrpSpPr>
        <p:grpSpPr>
          <a:xfrm>
            <a:off x="4567712" y="2651807"/>
            <a:ext cx="3054993" cy="1737776"/>
            <a:chOff x="4659083" y="2632454"/>
            <a:chExt cx="3116694" cy="1772873"/>
          </a:xfrm>
        </p:grpSpPr>
        <p:sp>
          <p:nvSpPr>
            <p:cNvPr id="183" name="Freeform: Shape 182">
              <a:extLst>
                <a:ext uri="{FF2B5EF4-FFF2-40B4-BE49-F238E27FC236}">
                  <a16:creationId xmlns:a16="http://schemas.microsoft.com/office/drawing/2014/main" id="{D7DF063C-DB07-4553-9BEE-2530337D6960}"/>
                </a:ext>
              </a:extLst>
            </p:cNvPr>
            <p:cNvSpPr/>
            <p:nvPr/>
          </p:nvSpPr>
          <p:spPr>
            <a:xfrm>
              <a:off x="4659083" y="2632454"/>
              <a:ext cx="3116694" cy="1772226"/>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bg1"/>
            </a:solidFill>
            <a:ln w="10987" cap="flat">
              <a:noFill/>
              <a:prstDash val="solid"/>
              <a:miter/>
            </a:ln>
            <a:effectLst>
              <a:outerShdw blurRad="254000" dist="50800" dir="2700000" algn="ctr" rotWithShape="0">
                <a:prstClr val="black">
                  <a:alpha val="25000"/>
                </a:prstClr>
              </a:outerShdw>
            </a:effectLst>
          </p:spPr>
          <p:txBody>
            <a:bodyPr rtlCol="0" anchor="ct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TextBox 183">
              <a:extLst>
                <a:ext uri="{FF2B5EF4-FFF2-40B4-BE49-F238E27FC236}">
                  <a16:creationId xmlns:a16="http://schemas.microsoft.com/office/drawing/2014/main" id="{44FC3A88-0688-43D1-BD29-21A6170E3122}"/>
                </a:ext>
              </a:extLst>
            </p:cNvPr>
            <p:cNvSpPr txBox="1"/>
            <p:nvPr/>
          </p:nvSpPr>
          <p:spPr>
            <a:xfrm>
              <a:off x="4961464" y="3662584"/>
              <a:ext cx="2419758" cy="544765"/>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Microsoft Cloud</a:t>
              </a:r>
            </a:p>
          </p:txBody>
        </p:sp>
        <p:sp>
          <p:nvSpPr>
            <p:cNvPr id="185" name="TextBox 184">
              <a:extLst>
                <a:ext uri="{FF2B5EF4-FFF2-40B4-BE49-F238E27FC236}">
                  <a16:creationId xmlns:a16="http://schemas.microsoft.com/office/drawing/2014/main" id="{41F426B1-BE3A-499D-9C09-1027E3FD1DF0}"/>
                </a:ext>
              </a:extLst>
            </p:cNvPr>
            <p:cNvSpPr txBox="1"/>
            <p:nvPr/>
          </p:nvSpPr>
          <p:spPr>
            <a:xfrm>
              <a:off x="4734220" y="3971362"/>
              <a:ext cx="2876984" cy="4339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sz="1000">
                  <a:gradFill>
                    <a:gsLst>
                      <a:gs pos="0">
                        <a:schemeClr val="tx1"/>
                      </a:gs>
                      <a:gs pos="100000">
                        <a:schemeClr val="tx1"/>
                      </a:gs>
                    </a:gsLst>
                    <a:lin ang="5400000" scaled="0"/>
                  </a:gradFill>
                  <a:latin typeface="Segoe UI Semibold"/>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Machine learning and AI systems</a:t>
              </a:r>
            </a:p>
          </p:txBody>
        </p:sp>
      </p:grpSp>
      <p:sp>
        <p:nvSpPr>
          <p:cNvPr id="186" name="Oval 185">
            <a:extLst>
              <a:ext uri="{FF2B5EF4-FFF2-40B4-BE49-F238E27FC236}">
                <a16:creationId xmlns:a16="http://schemas.microsoft.com/office/drawing/2014/main" id="{92B158ED-9D94-456B-945E-8BD1571D55F2}"/>
              </a:ext>
            </a:extLst>
          </p:cNvPr>
          <p:cNvSpPr/>
          <p:nvPr/>
        </p:nvSpPr>
        <p:spPr bwMode="auto">
          <a:xfrm>
            <a:off x="10103044" y="512812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49A82D2B-45CA-49E7-84AC-753466957DA0}"/>
              </a:ext>
            </a:extLst>
          </p:cNvPr>
          <p:cNvSpPr/>
          <p:nvPr/>
        </p:nvSpPr>
        <p:spPr bwMode="auto">
          <a:xfrm>
            <a:off x="9304462" y="81275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2A89B893-65DB-4490-B104-CB8BC43FC3D8}"/>
              </a:ext>
            </a:extLst>
          </p:cNvPr>
          <p:cNvSpPr/>
          <p:nvPr/>
        </p:nvSpPr>
        <p:spPr bwMode="auto">
          <a:xfrm>
            <a:off x="7656141" y="134494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4BB81411-95FA-41E0-95D6-49B592EBAF2C}"/>
              </a:ext>
            </a:extLst>
          </p:cNvPr>
          <p:cNvSpPr/>
          <p:nvPr/>
        </p:nvSpPr>
        <p:spPr bwMode="auto">
          <a:xfrm>
            <a:off x="4370899" y="131694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6F30AFDC-2E03-4DC3-9352-92EB82A100E7}"/>
              </a:ext>
            </a:extLst>
          </p:cNvPr>
          <p:cNvSpPr/>
          <p:nvPr/>
        </p:nvSpPr>
        <p:spPr bwMode="auto">
          <a:xfrm>
            <a:off x="2282665" y="262856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8FF0DE58-A0E4-4841-BA53-425FF982AF97}"/>
              </a:ext>
            </a:extLst>
          </p:cNvPr>
          <p:cNvSpPr/>
          <p:nvPr/>
        </p:nvSpPr>
        <p:spPr bwMode="auto">
          <a:xfrm>
            <a:off x="3407077" y="340075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C5337D28-B058-464C-96B9-F3A9BCDBFA75}"/>
              </a:ext>
            </a:extLst>
          </p:cNvPr>
          <p:cNvSpPr/>
          <p:nvPr/>
        </p:nvSpPr>
        <p:spPr bwMode="auto">
          <a:xfrm>
            <a:off x="2304588" y="5081039"/>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34D3B550-9065-425C-834C-BBDDCDF0D747}"/>
              </a:ext>
            </a:extLst>
          </p:cNvPr>
          <p:cNvSpPr/>
          <p:nvPr/>
        </p:nvSpPr>
        <p:spPr bwMode="auto">
          <a:xfrm>
            <a:off x="4257111" y="563538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FF020F30-1259-4537-8C1E-71595FFA9FAC}"/>
              </a:ext>
            </a:extLst>
          </p:cNvPr>
          <p:cNvSpPr/>
          <p:nvPr/>
        </p:nvSpPr>
        <p:spPr bwMode="auto">
          <a:xfrm>
            <a:off x="7604579" y="570708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2239E616-0C1B-454E-85B5-E0C4250F05DD}"/>
              </a:ext>
            </a:extLst>
          </p:cNvPr>
          <p:cNvSpPr/>
          <p:nvPr/>
        </p:nvSpPr>
        <p:spPr bwMode="auto">
          <a:xfrm>
            <a:off x="8863400" y="3504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D3DD4D1E-B94D-4BE6-B847-994A6B641789}"/>
              </a:ext>
            </a:extLst>
          </p:cNvPr>
          <p:cNvSpPr/>
          <p:nvPr/>
        </p:nvSpPr>
        <p:spPr bwMode="auto">
          <a:xfrm>
            <a:off x="10023936" y="511970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75A4536A-D22B-435C-992F-706012554FE7}"/>
              </a:ext>
            </a:extLst>
          </p:cNvPr>
          <p:cNvSpPr/>
          <p:nvPr/>
        </p:nvSpPr>
        <p:spPr bwMode="auto">
          <a:xfrm>
            <a:off x="9368354" y="69785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B295A4EE-B7E8-47B4-8598-62830540335F}"/>
              </a:ext>
            </a:extLst>
          </p:cNvPr>
          <p:cNvSpPr/>
          <p:nvPr/>
        </p:nvSpPr>
        <p:spPr bwMode="auto">
          <a:xfrm>
            <a:off x="7544591" y="119646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5CDFB40-706F-4D76-B517-13948861D032}"/>
              </a:ext>
            </a:extLst>
          </p:cNvPr>
          <p:cNvSpPr/>
          <p:nvPr/>
        </p:nvSpPr>
        <p:spPr bwMode="auto">
          <a:xfrm>
            <a:off x="4259348" y="116846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2A2B34EA-A709-4681-8918-22F6347D9FBD}"/>
              </a:ext>
            </a:extLst>
          </p:cNvPr>
          <p:cNvSpPr/>
          <p:nvPr/>
        </p:nvSpPr>
        <p:spPr bwMode="auto">
          <a:xfrm>
            <a:off x="2214219" y="247965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83C22058-4BA5-4F7A-87D6-CC875790893E}"/>
              </a:ext>
            </a:extLst>
          </p:cNvPr>
          <p:cNvSpPr/>
          <p:nvPr/>
        </p:nvSpPr>
        <p:spPr bwMode="auto">
          <a:xfrm>
            <a:off x="3399616" y="332715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89DE3F2D-6531-46DA-A490-75645ED43980}"/>
              </a:ext>
            </a:extLst>
          </p:cNvPr>
          <p:cNvSpPr/>
          <p:nvPr/>
        </p:nvSpPr>
        <p:spPr bwMode="auto">
          <a:xfrm>
            <a:off x="2193037" y="4932562"/>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DAFAE0EC-53D4-4CAA-BB7E-53EB56F0A337}"/>
              </a:ext>
            </a:extLst>
          </p:cNvPr>
          <p:cNvSpPr/>
          <p:nvPr/>
        </p:nvSpPr>
        <p:spPr bwMode="auto">
          <a:xfrm>
            <a:off x="4145559" y="548690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4DDBBD2-061D-47AA-AEF4-1A9AABDF8092}"/>
              </a:ext>
            </a:extLst>
          </p:cNvPr>
          <p:cNvSpPr/>
          <p:nvPr/>
        </p:nvSpPr>
        <p:spPr bwMode="auto">
          <a:xfrm>
            <a:off x="7629707" y="563825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6B0ACB85-A7A7-471D-88B6-6F3029193AF0}"/>
              </a:ext>
            </a:extLst>
          </p:cNvPr>
          <p:cNvSpPr/>
          <p:nvPr/>
        </p:nvSpPr>
        <p:spPr bwMode="auto">
          <a:xfrm>
            <a:off x="8751849" y="335651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extBox 205">
            <a:extLst>
              <a:ext uri="{FF2B5EF4-FFF2-40B4-BE49-F238E27FC236}">
                <a16:creationId xmlns:a16="http://schemas.microsoft.com/office/drawing/2014/main" id="{62F2A55C-2F00-431E-9E48-265C9E5CF186}"/>
              </a:ext>
            </a:extLst>
          </p:cNvPr>
          <p:cNvSpPr txBox="1"/>
          <p:nvPr/>
        </p:nvSpPr>
        <p:spPr>
          <a:xfrm>
            <a:off x="8068068" y="3019800"/>
            <a:ext cx="1483256" cy="1077935"/>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13705"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defTabSz="931757" rtl="0" eaLnBrk="1" fontAlgn="auto" latinLnBrk="0" hangingPunct="1">
              <a:lnSpc>
                <a:spcPct val="100000"/>
              </a:lnSpc>
              <a:spcBef>
                <a:spcPts val="0"/>
              </a:spcBef>
              <a:spcAft>
                <a:spcPts val="294"/>
              </a:spcAft>
              <a:buClrTx/>
              <a:buSzTx/>
              <a:buFontTx/>
              <a:buNone/>
              <a:tabLst/>
              <a:defRPr/>
            </a:pP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Identity threats blocked</a:t>
            </a:r>
          </a:p>
          <a:p>
            <a:pPr marL="0" marR="0" lvl="0" indent="0" defTabSz="914192"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0">
                      <a:srgbClr val="269AED"/>
                    </a:gs>
                    <a:gs pos="100000">
                      <a:srgbClr val="269AED"/>
                    </a:gs>
                  </a:gsLst>
                  <a:lin ang="5400000" scaled="0"/>
                </a:gradFill>
                <a:effectLst/>
                <a:uLnTx/>
                <a:uFillTx/>
                <a:latin typeface="Segoe Pro Display"/>
                <a:ea typeface="+mn-ea"/>
                <a:cs typeface="Segoe UI" panose="020B0502040204020203" pitchFamily="34" charset="0"/>
              </a:rPr>
              <a:t>31B+</a:t>
            </a:r>
            <a:endPar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endParaRPr>
          </a:p>
        </p:txBody>
      </p:sp>
      <p:sp>
        <p:nvSpPr>
          <p:cNvPr id="207" name="TextBox 206">
            <a:extLst>
              <a:ext uri="{FF2B5EF4-FFF2-40B4-BE49-F238E27FC236}">
                <a16:creationId xmlns:a16="http://schemas.microsoft.com/office/drawing/2014/main" id="{77606476-251A-429B-9407-D072095A0897}"/>
              </a:ext>
            </a:extLst>
          </p:cNvPr>
          <p:cNvSpPr txBox="1"/>
          <p:nvPr/>
        </p:nvSpPr>
        <p:spPr>
          <a:xfrm>
            <a:off x="3499147" y="5120266"/>
            <a:ext cx="1864124" cy="1218965"/>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Documents scanned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600B+</a:t>
            </a:r>
          </a:p>
        </p:txBody>
      </p:sp>
      <p:sp>
        <p:nvSpPr>
          <p:cNvPr id="208" name="TextBox 207">
            <a:extLst>
              <a:ext uri="{FF2B5EF4-FFF2-40B4-BE49-F238E27FC236}">
                <a16:creationId xmlns:a16="http://schemas.microsoft.com/office/drawing/2014/main" id="{0C4E9C68-451B-440F-9333-DCE33D170498}"/>
              </a:ext>
            </a:extLst>
          </p:cNvPr>
          <p:cNvSpPr txBox="1"/>
          <p:nvPr/>
        </p:nvSpPr>
        <p:spPr>
          <a:xfrm>
            <a:off x="6968828" y="5400609"/>
            <a:ext cx="1568762" cy="658278"/>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Endpoint Threats Blocked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9B+</a:t>
            </a:r>
          </a:p>
        </p:txBody>
      </p:sp>
      <p:sp>
        <p:nvSpPr>
          <p:cNvPr id="209" name="TextBox 208">
            <a:extLst>
              <a:ext uri="{FF2B5EF4-FFF2-40B4-BE49-F238E27FC236}">
                <a16:creationId xmlns:a16="http://schemas.microsoft.com/office/drawing/2014/main" id="{8B7B48CB-6AC7-4D7E-9292-386C2B6293D2}"/>
              </a:ext>
            </a:extLst>
          </p:cNvPr>
          <p:cNvSpPr txBox="1"/>
          <p:nvPr/>
        </p:nvSpPr>
        <p:spPr>
          <a:xfrm>
            <a:off x="6968828" y="968732"/>
            <a:ext cx="1568762" cy="810518"/>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Meeting </a:t>
            </a:r>
            <a:b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b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minutes delivered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4.1B+</a:t>
            </a:r>
          </a:p>
        </p:txBody>
      </p:sp>
      <p:grpSp>
        <p:nvGrpSpPr>
          <p:cNvPr id="210" name="Group 209">
            <a:extLst>
              <a:ext uri="{FF2B5EF4-FFF2-40B4-BE49-F238E27FC236}">
                <a16:creationId xmlns:a16="http://schemas.microsoft.com/office/drawing/2014/main" id="{03E97623-3F03-4820-B6CC-A238ED81C42A}"/>
              </a:ext>
            </a:extLst>
          </p:cNvPr>
          <p:cNvGrpSpPr/>
          <p:nvPr/>
        </p:nvGrpSpPr>
        <p:grpSpPr>
          <a:xfrm>
            <a:off x="9267470" y="209641"/>
            <a:ext cx="1414605" cy="1414605"/>
            <a:chOff x="9764018" y="1293929"/>
            <a:chExt cx="1826994" cy="1826994"/>
          </a:xfrm>
        </p:grpSpPr>
        <p:sp>
          <p:nvSpPr>
            <p:cNvPr id="211" name="Oval 210">
              <a:extLst>
                <a:ext uri="{FF2B5EF4-FFF2-40B4-BE49-F238E27FC236}">
                  <a16:creationId xmlns:a16="http://schemas.microsoft.com/office/drawing/2014/main" id="{2B783E7C-0B53-46AD-A96B-8C158193D0DB}"/>
                </a:ext>
              </a:extLst>
            </p:cNvPr>
            <p:cNvSpPr/>
            <p:nvPr/>
          </p:nvSpPr>
          <p:spPr bwMode="auto">
            <a:xfrm>
              <a:off x="9764018" y="1293929"/>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TextBox 211">
              <a:extLst>
                <a:ext uri="{FF2B5EF4-FFF2-40B4-BE49-F238E27FC236}">
                  <a16:creationId xmlns:a16="http://schemas.microsoft.com/office/drawing/2014/main" id="{C7B82D11-4E2B-42E7-AAEC-CA4FEAA4AB6B}"/>
                </a:ext>
              </a:extLst>
            </p:cNvPr>
            <p:cNvSpPr txBox="1"/>
            <p:nvPr/>
          </p:nvSpPr>
          <p:spPr>
            <a:xfrm>
              <a:off x="9837628" y="2189185"/>
              <a:ext cx="1679771"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Other clouds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network logs</a:t>
              </a:r>
            </a:p>
          </p:txBody>
        </p:sp>
        <p:sp>
          <p:nvSpPr>
            <p:cNvPr id="213" name="TextBox 212">
              <a:extLst>
                <a:ext uri="{FF2B5EF4-FFF2-40B4-BE49-F238E27FC236}">
                  <a16:creationId xmlns:a16="http://schemas.microsoft.com/office/drawing/2014/main" id="{90A3B9F3-824B-4D2D-89CD-0EF39460948D}"/>
                </a:ext>
              </a:extLst>
            </p:cNvPr>
            <p:cNvSpPr txBox="1"/>
            <p:nvPr/>
          </p:nvSpPr>
          <p:spPr>
            <a:xfrm>
              <a:off x="10069439" y="1837868"/>
              <a:ext cx="1216152"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1.8PBs</a:t>
              </a:r>
            </a:p>
          </p:txBody>
        </p:sp>
      </p:grpSp>
      <p:grpSp>
        <p:nvGrpSpPr>
          <p:cNvPr id="214" name="Group 213">
            <a:extLst>
              <a:ext uri="{FF2B5EF4-FFF2-40B4-BE49-F238E27FC236}">
                <a16:creationId xmlns:a16="http://schemas.microsoft.com/office/drawing/2014/main" id="{56DE7177-0298-456C-B82B-612C6E4CCB99}"/>
              </a:ext>
            </a:extLst>
          </p:cNvPr>
          <p:cNvGrpSpPr/>
          <p:nvPr/>
        </p:nvGrpSpPr>
        <p:grpSpPr>
          <a:xfrm>
            <a:off x="989735" y="1818680"/>
            <a:ext cx="1414605" cy="1414605"/>
            <a:chOff x="816932" y="1662509"/>
            <a:chExt cx="1826994" cy="1826994"/>
          </a:xfrm>
        </p:grpSpPr>
        <p:sp>
          <p:nvSpPr>
            <p:cNvPr id="215" name="Oval 214">
              <a:extLst>
                <a:ext uri="{FF2B5EF4-FFF2-40B4-BE49-F238E27FC236}">
                  <a16:creationId xmlns:a16="http://schemas.microsoft.com/office/drawing/2014/main" id="{5752FD91-B84F-4774-8D2C-578408158FF3}"/>
                </a:ext>
              </a:extLst>
            </p:cNvPr>
            <p:cNvSpPr/>
            <p:nvPr/>
          </p:nvSpPr>
          <p:spPr bwMode="auto">
            <a:xfrm>
              <a:off x="816932" y="1662509"/>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4318F69E-428C-4251-B494-E9AB86C49F95}"/>
                </a:ext>
              </a:extLst>
            </p:cNvPr>
            <p:cNvGrpSpPr/>
            <p:nvPr/>
          </p:nvGrpSpPr>
          <p:grpSpPr>
            <a:xfrm>
              <a:off x="1093900" y="2207426"/>
              <a:ext cx="1273058" cy="769720"/>
              <a:chOff x="912924" y="2126522"/>
              <a:chExt cx="1273058" cy="769720"/>
            </a:xfrm>
          </p:grpSpPr>
          <p:sp>
            <p:nvSpPr>
              <p:cNvPr id="217" name="TextBox 216">
                <a:extLst>
                  <a:ext uri="{FF2B5EF4-FFF2-40B4-BE49-F238E27FC236}">
                    <a16:creationId xmlns:a16="http://schemas.microsoft.com/office/drawing/2014/main" id="{2121AD0B-78CF-4275-A41D-AB6D82C0738B}"/>
                  </a:ext>
                </a:extLst>
              </p:cNvPr>
              <p:cNvSpPr txBox="1"/>
              <p:nvPr/>
            </p:nvSpPr>
            <p:spPr>
              <a:xfrm>
                <a:off x="912924" y="2475885"/>
                <a:ext cx="1273058"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PCs, servers,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IoT</a:t>
                </a:r>
              </a:p>
            </p:txBody>
          </p:sp>
          <p:sp>
            <p:nvSpPr>
              <p:cNvPr id="218" name="TextBox 217">
                <a:extLst>
                  <a:ext uri="{FF2B5EF4-FFF2-40B4-BE49-F238E27FC236}">
                    <a16:creationId xmlns:a16="http://schemas.microsoft.com/office/drawing/2014/main" id="{27A22FF4-2915-4961-B09C-74511620DF98}"/>
                  </a:ext>
                </a:extLst>
              </p:cNvPr>
              <p:cNvSpPr txBox="1"/>
              <p:nvPr/>
            </p:nvSpPr>
            <p:spPr>
              <a:xfrm>
                <a:off x="941057" y="2126522"/>
                <a:ext cx="1216790"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1.2B+</a:t>
                </a:r>
              </a:p>
            </p:txBody>
          </p:sp>
        </p:grpSp>
      </p:grpSp>
      <p:grpSp>
        <p:nvGrpSpPr>
          <p:cNvPr id="219" name="Group 218">
            <a:extLst>
              <a:ext uri="{FF2B5EF4-FFF2-40B4-BE49-F238E27FC236}">
                <a16:creationId xmlns:a16="http://schemas.microsoft.com/office/drawing/2014/main" id="{48CDC245-1957-4E7D-8DE1-444120E884BD}"/>
              </a:ext>
            </a:extLst>
          </p:cNvPr>
          <p:cNvGrpSpPr/>
          <p:nvPr/>
        </p:nvGrpSpPr>
        <p:grpSpPr>
          <a:xfrm>
            <a:off x="1155400" y="4694825"/>
            <a:ext cx="1414605" cy="1414605"/>
            <a:chOff x="985942" y="4596743"/>
            <a:chExt cx="1826994" cy="1826994"/>
          </a:xfrm>
        </p:grpSpPr>
        <p:sp>
          <p:nvSpPr>
            <p:cNvPr id="220" name="Oval 219">
              <a:extLst>
                <a:ext uri="{FF2B5EF4-FFF2-40B4-BE49-F238E27FC236}">
                  <a16:creationId xmlns:a16="http://schemas.microsoft.com/office/drawing/2014/main" id="{FE5C4455-408D-47DF-B4CE-BE702B73FF87}"/>
                </a:ext>
              </a:extLst>
            </p:cNvPr>
            <p:cNvSpPr/>
            <p:nvPr/>
          </p:nvSpPr>
          <p:spPr bwMode="auto">
            <a:xfrm>
              <a:off x="985942" y="4596743"/>
              <a:ext cx="1826994" cy="1826994"/>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176" b="0" i="0" u="none" strike="noStrike" kern="120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221" name="TextBox 220">
              <a:extLst>
                <a:ext uri="{FF2B5EF4-FFF2-40B4-BE49-F238E27FC236}">
                  <a16:creationId xmlns:a16="http://schemas.microsoft.com/office/drawing/2014/main" id="{885995F1-3D08-4AB7-BF7B-CFD6C281D862}"/>
                </a:ext>
              </a:extLst>
            </p:cNvPr>
            <p:cNvSpPr txBox="1"/>
            <p:nvPr/>
          </p:nvSpPr>
          <p:spPr>
            <a:xfrm>
              <a:off x="1129718" y="5219389"/>
              <a:ext cx="1539440" cy="630535"/>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iOS, macOS, Android, Linux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IoT devices</a:t>
              </a:r>
            </a:p>
          </p:txBody>
        </p:sp>
      </p:grpSp>
      <p:grpSp>
        <p:nvGrpSpPr>
          <p:cNvPr id="222" name="Group 221">
            <a:extLst>
              <a:ext uri="{FF2B5EF4-FFF2-40B4-BE49-F238E27FC236}">
                <a16:creationId xmlns:a16="http://schemas.microsoft.com/office/drawing/2014/main" id="{B0988192-F1F7-4129-9919-73DB8104539D}"/>
              </a:ext>
            </a:extLst>
          </p:cNvPr>
          <p:cNvGrpSpPr/>
          <p:nvPr/>
        </p:nvGrpSpPr>
        <p:grpSpPr>
          <a:xfrm>
            <a:off x="9558142" y="5006602"/>
            <a:ext cx="1414605" cy="1414605"/>
            <a:chOff x="9664166" y="4475583"/>
            <a:chExt cx="1826994" cy="1826994"/>
          </a:xfrm>
        </p:grpSpPr>
        <p:sp>
          <p:nvSpPr>
            <p:cNvPr id="223" name="Oval 222">
              <a:extLst>
                <a:ext uri="{FF2B5EF4-FFF2-40B4-BE49-F238E27FC236}">
                  <a16:creationId xmlns:a16="http://schemas.microsoft.com/office/drawing/2014/main" id="{A3DF36FD-0692-42B8-B585-64C162C8EB9B}"/>
                </a:ext>
              </a:extLst>
            </p:cNvPr>
            <p:cNvSpPr/>
            <p:nvPr/>
          </p:nvSpPr>
          <p:spPr bwMode="auto">
            <a:xfrm>
              <a:off x="9664166" y="4475583"/>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FF96803-6C86-4DFF-8DEA-6E50BDBDF063}"/>
                </a:ext>
              </a:extLst>
            </p:cNvPr>
            <p:cNvGrpSpPr/>
            <p:nvPr/>
          </p:nvGrpSpPr>
          <p:grpSpPr>
            <a:xfrm>
              <a:off x="9945933" y="5031444"/>
              <a:ext cx="1263460" cy="747830"/>
              <a:chOff x="9867556" y="5255543"/>
              <a:chExt cx="1263460" cy="747830"/>
            </a:xfrm>
          </p:grpSpPr>
          <p:sp>
            <p:nvSpPr>
              <p:cNvPr id="225" name="TextBox 224">
                <a:extLst>
                  <a:ext uri="{FF2B5EF4-FFF2-40B4-BE49-F238E27FC236}">
                    <a16:creationId xmlns:a16="http://schemas.microsoft.com/office/drawing/2014/main" id="{2106FF8B-E397-458F-A87B-31516B73B991}"/>
                  </a:ext>
                </a:extLst>
              </p:cNvPr>
              <p:cNvSpPr txBox="1"/>
              <p:nvPr/>
            </p:nvSpPr>
            <p:spPr>
              <a:xfrm>
                <a:off x="9867556" y="5583016"/>
                <a:ext cx="1263460"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Apps and</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 service users</a:t>
                </a:r>
              </a:p>
            </p:txBody>
          </p:sp>
          <p:sp>
            <p:nvSpPr>
              <p:cNvPr id="226" name="TextBox 225">
                <a:extLst>
                  <a:ext uri="{FF2B5EF4-FFF2-40B4-BE49-F238E27FC236}">
                    <a16:creationId xmlns:a16="http://schemas.microsoft.com/office/drawing/2014/main" id="{DC9586A6-9C43-4CF9-BF4D-21667D582C55}"/>
                  </a:ext>
                </a:extLst>
              </p:cNvPr>
              <p:cNvSpPr txBox="1"/>
              <p:nvPr/>
            </p:nvSpPr>
            <p:spPr>
              <a:xfrm>
                <a:off x="9914863" y="5255543"/>
                <a:ext cx="1216153"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1B+</a:t>
                </a:r>
              </a:p>
            </p:txBody>
          </p:sp>
        </p:grpSp>
      </p:grpSp>
      <p:sp>
        <p:nvSpPr>
          <p:cNvPr id="227" name="TextBox 226">
            <a:extLst>
              <a:ext uri="{FF2B5EF4-FFF2-40B4-BE49-F238E27FC236}">
                <a16:creationId xmlns:a16="http://schemas.microsoft.com/office/drawing/2014/main" id="{32CFC3C7-2339-47DD-82F3-DED02F27717B}"/>
              </a:ext>
            </a:extLst>
          </p:cNvPr>
          <p:cNvSpPr txBox="1"/>
          <p:nvPr/>
        </p:nvSpPr>
        <p:spPr>
          <a:xfrm>
            <a:off x="3598263" y="1182320"/>
            <a:ext cx="1425253" cy="520307"/>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URLs scanned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18M+</a:t>
            </a:r>
          </a:p>
        </p:txBody>
      </p:sp>
      <p:sp>
        <p:nvSpPr>
          <p:cNvPr id="228" name="TextBox 227">
            <a:extLst>
              <a:ext uri="{FF2B5EF4-FFF2-40B4-BE49-F238E27FC236}">
                <a16:creationId xmlns:a16="http://schemas.microsoft.com/office/drawing/2014/main" id="{5099EA82-5B3F-4C9F-A020-ADCEE179E145}"/>
              </a:ext>
            </a:extLst>
          </p:cNvPr>
          <p:cNvSpPr txBox="1"/>
          <p:nvPr/>
        </p:nvSpPr>
        <p:spPr>
          <a:xfrm>
            <a:off x="2488160" y="3190764"/>
            <a:ext cx="1828436" cy="865359"/>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8519" rIns="0" bIns="89630"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defTabSz="931757" rtl="0" eaLnBrk="1" fontAlgn="auto" latinLnBrk="0" hangingPunct="1">
              <a:lnSpc>
                <a:spcPct val="100000"/>
              </a:lnSpc>
              <a:spcBef>
                <a:spcPts val="0"/>
              </a:spcBef>
              <a:spcAft>
                <a:spcPts val="294"/>
              </a:spcAft>
              <a:buClrTx/>
              <a:buSzTx/>
              <a:buFontTx/>
              <a:buNone/>
              <a:tabLst/>
              <a:defRPr/>
            </a:pP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Email  </a:t>
            </a:r>
            <a:b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b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threats blocked</a:t>
            </a:r>
          </a:p>
          <a:p>
            <a:pPr marL="0" marR="0" lvl="0" indent="0" defTabSz="914192"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0">
                      <a:srgbClr val="269AED"/>
                    </a:gs>
                    <a:gs pos="100000">
                      <a:srgbClr val="269AED"/>
                    </a:gs>
                  </a:gsLst>
                  <a:lin ang="5400000" scaled="0"/>
                </a:gradFill>
                <a:effectLst/>
                <a:uLnTx/>
                <a:uFillTx/>
                <a:latin typeface="Segoe Pro Display"/>
                <a:ea typeface="+mn-ea"/>
                <a:cs typeface="Segoe UI" panose="020B0502040204020203" pitchFamily="34" charset="0"/>
              </a:rPr>
              <a:t>32B</a:t>
            </a:r>
          </a:p>
          <a:p>
            <a:pPr marL="0" marR="0" lvl="0" indent="0" defTabSz="931757" rtl="0" eaLnBrk="1" fontAlgn="base" latinLnBrk="0" hangingPunct="1">
              <a:lnSpc>
                <a:spcPct val="100000"/>
              </a:lnSpc>
              <a:spcBef>
                <a:spcPct val="0"/>
              </a:spcBef>
              <a:spcAft>
                <a:spcPts val="294"/>
              </a:spcAft>
              <a:buClrTx/>
              <a:buSzTx/>
              <a:buFontTx/>
              <a:buNone/>
              <a:tabLst/>
              <a:defRPr/>
            </a:pPr>
            <a:endPar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endParaRPr>
          </a:p>
        </p:txBody>
      </p:sp>
      <p:grpSp>
        <p:nvGrpSpPr>
          <p:cNvPr id="229" name="Group 228">
            <a:extLst>
              <a:ext uri="{FF2B5EF4-FFF2-40B4-BE49-F238E27FC236}">
                <a16:creationId xmlns:a16="http://schemas.microsoft.com/office/drawing/2014/main" id="{72645B85-5525-4390-8C7D-5BC94B3FEB83}"/>
              </a:ext>
            </a:extLst>
          </p:cNvPr>
          <p:cNvGrpSpPr/>
          <p:nvPr/>
        </p:nvGrpSpPr>
        <p:grpSpPr>
          <a:xfrm>
            <a:off x="8583820" y="2952678"/>
            <a:ext cx="535154" cy="535154"/>
            <a:chOff x="3532169" y="1564391"/>
            <a:chExt cx="1002445" cy="1002445"/>
          </a:xfrm>
        </p:grpSpPr>
        <p:sp>
          <p:nvSpPr>
            <p:cNvPr id="230" name="Oval 229">
              <a:extLst>
                <a:ext uri="{FF2B5EF4-FFF2-40B4-BE49-F238E27FC236}">
                  <a16:creationId xmlns:a16="http://schemas.microsoft.com/office/drawing/2014/main" id="{0F4404D0-6F8B-4212-A07E-F7E40FA57CB3}"/>
                </a:ext>
              </a:extLst>
            </p:cNvPr>
            <p:cNvSpPr/>
            <p:nvPr/>
          </p:nvSpPr>
          <p:spPr bwMode="auto">
            <a:xfrm>
              <a:off x="3532169" y="1564391"/>
              <a:ext cx="1002445" cy="1002445"/>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231" name="Freeform 11">
              <a:extLst>
                <a:ext uri="{FF2B5EF4-FFF2-40B4-BE49-F238E27FC236}">
                  <a16:creationId xmlns:a16="http://schemas.microsoft.com/office/drawing/2014/main" id="{F9537EA9-13BC-4D3F-8312-BC067F7E76AD}"/>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32" name="Group 4">
            <a:extLst>
              <a:ext uri="{FF2B5EF4-FFF2-40B4-BE49-F238E27FC236}">
                <a16:creationId xmlns:a16="http://schemas.microsoft.com/office/drawing/2014/main" id="{17B9BBC0-20AD-49E3-B610-C282D0BC25F4}"/>
              </a:ext>
            </a:extLst>
          </p:cNvPr>
          <p:cNvGrpSpPr>
            <a:grpSpLocks noChangeAspect="1"/>
          </p:cNvGrpSpPr>
          <p:nvPr/>
        </p:nvGrpSpPr>
        <p:grpSpPr bwMode="auto">
          <a:xfrm>
            <a:off x="3268183" y="3126241"/>
            <a:ext cx="263062" cy="254127"/>
            <a:chOff x="5013" y="3366"/>
            <a:chExt cx="265" cy="256"/>
          </a:xfrm>
        </p:grpSpPr>
        <p:sp>
          <p:nvSpPr>
            <p:cNvPr id="233" name="AutoShape 3">
              <a:extLst>
                <a:ext uri="{FF2B5EF4-FFF2-40B4-BE49-F238E27FC236}">
                  <a16:creationId xmlns:a16="http://schemas.microsoft.com/office/drawing/2014/main" id="{F20F85A5-7956-44FC-8977-520EEC644248}"/>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4" name="Freeform 5">
              <a:extLst>
                <a:ext uri="{FF2B5EF4-FFF2-40B4-BE49-F238E27FC236}">
                  <a16:creationId xmlns:a16="http://schemas.microsoft.com/office/drawing/2014/main" id="{78792012-4142-4245-A77C-2078CD83E29D}"/>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5" name="Rectangle 6">
              <a:extLst>
                <a:ext uri="{FF2B5EF4-FFF2-40B4-BE49-F238E27FC236}">
                  <a16:creationId xmlns:a16="http://schemas.microsoft.com/office/drawing/2014/main" id="{79AFEFAC-F009-4054-9EC7-AEA67DA733F6}"/>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6" name="Rectangle 7">
              <a:extLst>
                <a:ext uri="{FF2B5EF4-FFF2-40B4-BE49-F238E27FC236}">
                  <a16:creationId xmlns:a16="http://schemas.microsoft.com/office/drawing/2014/main" id="{FAFA05D1-B4F8-4A4C-B076-B5D3041F0080}"/>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7" name="Freeform 8">
              <a:extLst>
                <a:ext uri="{FF2B5EF4-FFF2-40B4-BE49-F238E27FC236}">
                  <a16:creationId xmlns:a16="http://schemas.microsoft.com/office/drawing/2014/main" id="{EEAC79D6-1D12-411E-AED1-101592832EB4}"/>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9">
              <a:extLst>
                <a:ext uri="{FF2B5EF4-FFF2-40B4-BE49-F238E27FC236}">
                  <a16:creationId xmlns:a16="http://schemas.microsoft.com/office/drawing/2014/main" id="{86A482DA-4990-4298-8842-B96C877199B9}"/>
                </a:ext>
              </a:extLst>
            </p:cNvPr>
            <p:cNvSpPr>
              <a:spLocks/>
            </p:cNvSpPr>
            <p:nvPr/>
          </p:nvSpPr>
          <p:spPr bwMode="auto">
            <a:xfrm>
              <a:off x="5031" y="3490"/>
              <a:ext cx="66" cy="66"/>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39" name="Group 66">
            <a:extLst>
              <a:ext uri="{FF2B5EF4-FFF2-40B4-BE49-F238E27FC236}">
                <a16:creationId xmlns:a16="http://schemas.microsoft.com/office/drawing/2014/main" id="{DE9006ED-B252-4BA8-8AF1-62AEB763045E}"/>
              </a:ext>
            </a:extLst>
          </p:cNvPr>
          <p:cNvGrpSpPr>
            <a:grpSpLocks noChangeAspect="1"/>
          </p:cNvGrpSpPr>
          <p:nvPr/>
        </p:nvGrpSpPr>
        <p:grpSpPr bwMode="auto">
          <a:xfrm>
            <a:off x="7608513" y="5126488"/>
            <a:ext cx="278269" cy="296261"/>
            <a:chOff x="6754" y="810"/>
            <a:chExt cx="232" cy="247"/>
          </a:xfrm>
          <a:solidFill>
            <a:schemeClr val="accent1"/>
          </a:solidFill>
        </p:grpSpPr>
        <p:sp>
          <p:nvSpPr>
            <p:cNvPr id="240" name="Freeform 67">
              <a:extLst>
                <a:ext uri="{FF2B5EF4-FFF2-40B4-BE49-F238E27FC236}">
                  <a16:creationId xmlns:a16="http://schemas.microsoft.com/office/drawing/2014/main" id="{2AEA8C7B-AA18-41E6-A9B0-9347082A6F54}"/>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41" name="Freeform 68">
              <a:extLst>
                <a:ext uri="{FF2B5EF4-FFF2-40B4-BE49-F238E27FC236}">
                  <a16:creationId xmlns:a16="http://schemas.microsoft.com/office/drawing/2014/main" id="{97BD57DA-F800-485E-90BF-671BFBA6DB36}"/>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42" name="Freeform 69">
              <a:extLst>
                <a:ext uri="{FF2B5EF4-FFF2-40B4-BE49-F238E27FC236}">
                  <a16:creationId xmlns:a16="http://schemas.microsoft.com/office/drawing/2014/main" id="{DF65B8DC-3DB3-454A-9D71-D567402EEEE7}"/>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43" name="Freeform 70">
              <a:extLst>
                <a:ext uri="{FF2B5EF4-FFF2-40B4-BE49-F238E27FC236}">
                  <a16:creationId xmlns:a16="http://schemas.microsoft.com/office/drawing/2014/main" id="{24A162BB-C21C-4574-9DE0-BFDAAB597CF4}"/>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44" name="Group 4">
            <a:extLst>
              <a:ext uri="{FF2B5EF4-FFF2-40B4-BE49-F238E27FC236}">
                <a16:creationId xmlns:a16="http://schemas.microsoft.com/office/drawing/2014/main" id="{5ABE9A6A-DF6E-41B3-BDB3-4C68B9415BBD}"/>
              </a:ext>
            </a:extLst>
          </p:cNvPr>
          <p:cNvGrpSpPr>
            <a:grpSpLocks noChangeAspect="1"/>
          </p:cNvGrpSpPr>
          <p:nvPr/>
        </p:nvGrpSpPr>
        <p:grpSpPr bwMode="auto">
          <a:xfrm>
            <a:off x="4305091" y="5233744"/>
            <a:ext cx="250501" cy="255382"/>
            <a:chOff x="2572" y="3134"/>
            <a:chExt cx="359" cy="366"/>
          </a:xfrm>
        </p:grpSpPr>
        <p:sp>
          <p:nvSpPr>
            <p:cNvPr id="245" name="Freeform 5">
              <a:extLst>
                <a:ext uri="{FF2B5EF4-FFF2-40B4-BE49-F238E27FC236}">
                  <a16:creationId xmlns:a16="http://schemas.microsoft.com/office/drawing/2014/main" id="{E1F4687F-4D89-4193-9CAE-FDD45C6731DD}"/>
                </a:ext>
              </a:extLst>
            </p:cNvPr>
            <p:cNvSpPr>
              <a:spLocks/>
            </p:cNvSpPr>
            <p:nvPr/>
          </p:nvSpPr>
          <p:spPr bwMode="auto">
            <a:xfrm>
              <a:off x="2572" y="3134"/>
              <a:ext cx="195" cy="325"/>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6">
              <a:extLst>
                <a:ext uri="{FF2B5EF4-FFF2-40B4-BE49-F238E27FC236}">
                  <a16:creationId xmlns:a16="http://schemas.microsoft.com/office/drawing/2014/main" id="{AE088331-34C6-4DF3-B967-B94BD9C31BAC}"/>
                </a:ext>
              </a:extLst>
            </p:cNvPr>
            <p:cNvSpPr>
              <a:spLocks noEditPoints="1"/>
            </p:cNvSpPr>
            <p:nvPr/>
          </p:nvSpPr>
          <p:spPr bwMode="auto">
            <a:xfrm>
              <a:off x="2675" y="3200"/>
              <a:ext cx="256" cy="300"/>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47" name="Group 246">
            <a:extLst>
              <a:ext uri="{FF2B5EF4-FFF2-40B4-BE49-F238E27FC236}">
                <a16:creationId xmlns:a16="http://schemas.microsoft.com/office/drawing/2014/main" id="{42DAF550-7566-4F48-BFFF-97D809B605B7}"/>
              </a:ext>
            </a:extLst>
          </p:cNvPr>
          <p:cNvGrpSpPr/>
          <p:nvPr/>
        </p:nvGrpSpPr>
        <p:grpSpPr>
          <a:xfrm>
            <a:off x="4616976" y="2368279"/>
            <a:ext cx="3002597" cy="546780"/>
            <a:chOff x="4941790" y="2351313"/>
            <a:chExt cx="2596228" cy="472779"/>
          </a:xfrm>
        </p:grpSpPr>
        <p:sp>
          <p:nvSpPr>
            <p:cNvPr id="248" name="Trapezoid 247">
              <a:extLst>
                <a:ext uri="{FF2B5EF4-FFF2-40B4-BE49-F238E27FC236}">
                  <a16:creationId xmlns:a16="http://schemas.microsoft.com/office/drawing/2014/main" id="{6A21FFE2-8DDE-41F9-A2E9-0892A313889E}"/>
                </a:ext>
              </a:extLst>
            </p:cNvPr>
            <p:cNvSpPr/>
            <p:nvPr/>
          </p:nvSpPr>
          <p:spPr bwMode="auto">
            <a:xfrm rot="10800000">
              <a:off x="4941790" y="2351313"/>
              <a:ext cx="2596228" cy="464995"/>
            </a:xfrm>
            <a:prstGeom prst="trapezoid">
              <a:avLst>
                <a:gd name="adj" fmla="val 546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49" name="TextBox 248">
              <a:extLst>
                <a:ext uri="{FF2B5EF4-FFF2-40B4-BE49-F238E27FC236}">
                  <a16:creationId xmlns:a16="http://schemas.microsoft.com/office/drawing/2014/main" id="{FF41ACE3-3130-44D8-8DDB-175F9C00E38B}"/>
                </a:ext>
              </a:extLst>
            </p:cNvPr>
            <p:cNvSpPr txBox="1"/>
            <p:nvPr/>
          </p:nvSpPr>
          <p:spPr>
            <a:xfrm>
              <a:off x="5195647" y="2394041"/>
              <a:ext cx="2076749" cy="430051"/>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1500" b="1">
                  <a:gradFill>
                    <a:gsLst>
                      <a:gs pos="0">
                        <a:srgbClr val="FFFFFF"/>
                      </a:gs>
                      <a:gs pos="100000">
                        <a:srgbClr val="FFFFFF"/>
                      </a:gs>
                    </a:gsLst>
                    <a:lin ang="5400000" scaled="0"/>
                  </a:gradFill>
                  <a:latin typeface="Segoe Pro Display"/>
                </a:rPr>
                <a:t>24 trillion signals daily</a:t>
              </a:r>
            </a:p>
          </p:txBody>
        </p:sp>
      </p:grpSp>
      <p:grpSp>
        <p:nvGrpSpPr>
          <p:cNvPr id="250" name="Group 249">
            <a:extLst>
              <a:ext uri="{FF2B5EF4-FFF2-40B4-BE49-F238E27FC236}">
                <a16:creationId xmlns:a16="http://schemas.microsoft.com/office/drawing/2014/main" id="{3585F420-5C8C-4D22-A99B-F4D3C4376357}"/>
              </a:ext>
            </a:extLst>
          </p:cNvPr>
          <p:cNvGrpSpPr/>
          <p:nvPr/>
        </p:nvGrpSpPr>
        <p:grpSpPr>
          <a:xfrm>
            <a:off x="4927380" y="2918630"/>
            <a:ext cx="2368188" cy="441816"/>
            <a:chOff x="5210183" y="2830367"/>
            <a:chExt cx="2047677" cy="382020"/>
          </a:xfrm>
        </p:grpSpPr>
        <p:sp>
          <p:nvSpPr>
            <p:cNvPr id="251" name="Trapezoid 250">
              <a:extLst>
                <a:ext uri="{FF2B5EF4-FFF2-40B4-BE49-F238E27FC236}">
                  <a16:creationId xmlns:a16="http://schemas.microsoft.com/office/drawing/2014/main" id="{BE1A3193-4A3A-46E4-A218-EC5D957EA656}"/>
                </a:ext>
              </a:extLst>
            </p:cNvPr>
            <p:cNvSpPr/>
            <p:nvPr/>
          </p:nvSpPr>
          <p:spPr bwMode="auto">
            <a:xfrm rot="10800000">
              <a:off x="5210183" y="2858676"/>
              <a:ext cx="2047677" cy="309997"/>
            </a:xfrm>
            <a:prstGeom prst="trapezoid">
              <a:avLst>
                <a:gd name="adj" fmla="val 60654"/>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52" name="TextBox 251">
              <a:extLst>
                <a:ext uri="{FF2B5EF4-FFF2-40B4-BE49-F238E27FC236}">
                  <a16:creationId xmlns:a16="http://schemas.microsoft.com/office/drawing/2014/main" id="{CC1CFD0A-E305-46B5-8619-E107D3AFBA81}"/>
                </a:ext>
              </a:extLst>
            </p:cNvPr>
            <p:cNvSpPr txBox="1"/>
            <p:nvPr/>
          </p:nvSpPr>
          <p:spPr>
            <a:xfrm>
              <a:off x="5461495" y="2830367"/>
              <a:ext cx="1545051" cy="38202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Billions of predictions </a:t>
              </a:r>
            </a:p>
          </p:txBody>
        </p:sp>
      </p:grpSp>
      <p:grpSp>
        <p:nvGrpSpPr>
          <p:cNvPr id="253" name="Group 252">
            <a:extLst>
              <a:ext uri="{FF2B5EF4-FFF2-40B4-BE49-F238E27FC236}">
                <a16:creationId xmlns:a16="http://schemas.microsoft.com/office/drawing/2014/main" id="{4E58DFE5-A1BA-40DF-B58D-6F0952827771}"/>
              </a:ext>
            </a:extLst>
          </p:cNvPr>
          <p:cNvGrpSpPr/>
          <p:nvPr/>
        </p:nvGrpSpPr>
        <p:grpSpPr>
          <a:xfrm>
            <a:off x="5157721" y="3285609"/>
            <a:ext cx="1911317" cy="441816"/>
            <a:chOff x="5409351" y="3077513"/>
            <a:chExt cx="1652639" cy="580812"/>
          </a:xfrm>
        </p:grpSpPr>
        <p:sp>
          <p:nvSpPr>
            <p:cNvPr id="254" name="Trapezoid 253">
              <a:extLst>
                <a:ext uri="{FF2B5EF4-FFF2-40B4-BE49-F238E27FC236}">
                  <a16:creationId xmlns:a16="http://schemas.microsoft.com/office/drawing/2014/main" id="{B9A0507C-2036-4DE2-96DB-BF3219FCE93B}"/>
                </a:ext>
              </a:extLst>
            </p:cNvPr>
            <p:cNvSpPr/>
            <p:nvPr/>
          </p:nvSpPr>
          <p:spPr bwMode="auto">
            <a:xfrm rot="10800000">
              <a:off x="5409351" y="3177360"/>
              <a:ext cx="1652639" cy="381109"/>
            </a:xfrm>
            <a:prstGeom prst="trapezoid">
              <a:avLst>
                <a:gd name="adj" fmla="val 59344"/>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55" name="TextBox 254">
              <a:extLst>
                <a:ext uri="{FF2B5EF4-FFF2-40B4-BE49-F238E27FC236}">
                  <a16:creationId xmlns:a16="http://schemas.microsoft.com/office/drawing/2014/main" id="{3C39101A-2B00-40F8-B8A2-52765041B4BA}"/>
                </a:ext>
              </a:extLst>
            </p:cNvPr>
            <p:cNvSpPr txBox="1"/>
            <p:nvPr/>
          </p:nvSpPr>
          <p:spPr>
            <a:xfrm>
              <a:off x="5571671" y="3077513"/>
              <a:ext cx="1324700" cy="580812"/>
            </a:xfrm>
            <a:prstGeom prst="rect">
              <a:avLst/>
            </a:prstGeom>
            <a:noFill/>
          </p:spPr>
          <p:txBody>
            <a:bodyPr wrap="none" lIns="179259" tIns="143407" rIns="179259" bIns="143407" rtlCol="0" anchor="ctr">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Millions of actions</a:t>
              </a:r>
            </a:p>
          </p:txBody>
        </p:sp>
      </p:grpSp>
      <p:grpSp>
        <p:nvGrpSpPr>
          <p:cNvPr id="257" name="Group 256">
            <a:extLst>
              <a:ext uri="{FF2B5EF4-FFF2-40B4-BE49-F238E27FC236}">
                <a16:creationId xmlns:a16="http://schemas.microsoft.com/office/drawing/2014/main" id="{61304336-2CEF-4504-B4C1-5BCDFDEFEDE1}"/>
              </a:ext>
            </a:extLst>
          </p:cNvPr>
          <p:cNvGrpSpPr/>
          <p:nvPr/>
        </p:nvGrpSpPr>
        <p:grpSpPr>
          <a:xfrm>
            <a:off x="4059440" y="812226"/>
            <a:ext cx="538749" cy="538749"/>
            <a:chOff x="4140545" y="827637"/>
            <a:chExt cx="549630" cy="549630"/>
          </a:xfrm>
        </p:grpSpPr>
        <p:sp>
          <p:nvSpPr>
            <p:cNvPr id="258" name="Oval 257">
              <a:extLst>
                <a:ext uri="{FF2B5EF4-FFF2-40B4-BE49-F238E27FC236}">
                  <a16:creationId xmlns:a16="http://schemas.microsoft.com/office/drawing/2014/main" id="{802EAA63-C30B-4A91-957F-DD66C0FC8649}"/>
                </a:ext>
              </a:extLst>
            </p:cNvPr>
            <p:cNvSpPr/>
            <p:nvPr/>
          </p:nvSpPr>
          <p:spPr bwMode="auto">
            <a:xfrm>
              <a:off x="4140545" y="827637"/>
              <a:ext cx="549630" cy="549630"/>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59" name="Group 4">
              <a:extLst>
                <a:ext uri="{FF2B5EF4-FFF2-40B4-BE49-F238E27FC236}">
                  <a16:creationId xmlns:a16="http://schemas.microsoft.com/office/drawing/2014/main" id="{F6E5A604-9718-4D6D-9CF6-06486E56F14A}"/>
                </a:ext>
              </a:extLst>
            </p:cNvPr>
            <p:cNvGrpSpPr>
              <a:grpSpLocks noChangeAspect="1"/>
            </p:cNvGrpSpPr>
            <p:nvPr/>
          </p:nvGrpSpPr>
          <p:grpSpPr bwMode="auto">
            <a:xfrm>
              <a:off x="4269477" y="931743"/>
              <a:ext cx="304959" cy="304959"/>
              <a:chOff x="2490" y="496"/>
              <a:chExt cx="215" cy="215"/>
            </a:xfrm>
          </p:grpSpPr>
          <p:sp>
            <p:nvSpPr>
              <p:cNvPr id="260" name="Freeform 5">
                <a:extLst>
                  <a:ext uri="{FF2B5EF4-FFF2-40B4-BE49-F238E27FC236}">
                    <a16:creationId xmlns:a16="http://schemas.microsoft.com/office/drawing/2014/main" id="{973F337C-9EA4-43C6-8451-030AFDDF820F}"/>
                  </a:ext>
                </a:extLst>
              </p:cNvPr>
              <p:cNvSpPr>
                <a:spLocks/>
              </p:cNvSpPr>
              <p:nvPr/>
            </p:nvSpPr>
            <p:spPr bwMode="auto">
              <a:xfrm>
                <a:off x="2490" y="496"/>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1" name="Freeform 7">
                <a:extLst>
                  <a:ext uri="{FF2B5EF4-FFF2-40B4-BE49-F238E27FC236}">
                    <a16:creationId xmlns:a16="http://schemas.microsoft.com/office/drawing/2014/main" id="{CB82D130-AC86-4D8E-A582-28349218B29D}"/>
                  </a:ext>
                </a:extLst>
              </p:cNvPr>
              <p:cNvSpPr>
                <a:spLocks noEditPoints="1"/>
              </p:cNvSpPr>
              <p:nvPr/>
            </p:nvSpPr>
            <p:spPr bwMode="auto">
              <a:xfrm>
                <a:off x="2556" y="563"/>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2A9CEEE0-BE04-45FF-AC14-40CDFE8D66FE}"/>
              </a:ext>
            </a:extLst>
          </p:cNvPr>
          <p:cNvGrpSpPr/>
          <p:nvPr/>
        </p:nvGrpSpPr>
        <p:grpSpPr>
          <a:xfrm>
            <a:off x="7432737" y="630709"/>
            <a:ext cx="602704" cy="602704"/>
            <a:chOff x="7616877" y="664754"/>
            <a:chExt cx="614876" cy="614876"/>
          </a:xfrm>
        </p:grpSpPr>
        <p:sp>
          <p:nvSpPr>
            <p:cNvPr id="263" name="Oval 262">
              <a:extLst>
                <a:ext uri="{FF2B5EF4-FFF2-40B4-BE49-F238E27FC236}">
                  <a16:creationId xmlns:a16="http://schemas.microsoft.com/office/drawing/2014/main" id="{03CE2BB4-736E-461D-9003-8B52EA42F8B4}"/>
                </a:ext>
              </a:extLst>
            </p:cNvPr>
            <p:cNvSpPr/>
            <p:nvPr/>
          </p:nvSpPr>
          <p:spPr bwMode="auto">
            <a:xfrm>
              <a:off x="7616877" y="664754"/>
              <a:ext cx="614876" cy="614876"/>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64" name="Group 10">
              <a:extLst>
                <a:ext uri="{FF2B5EF4-FFF2-40B4-BE49-F238E27FC236}">
                  <a16:creationId xmlns:a16="http://schemas.microsoft.com/office/drawing/2014/main" id="{A1FE9765-813B-4C9B-87B4-3F2161C4074C}"/>
                </a:ext>
              </a:extLst>
            </p:cNvPr>
            <p:cNvGrpSpPr>
              <a:grpSpLocks noChangeAspect="1"/>
            </p:cNvGrpSpPr>
            <p:nvPr/>
          </p:nvGrpSpPr>
          <p:grpSpPr bwMode="auto">
            <a:xfrm>
              <a:off x="7763870" y="819070"/>
              <a:ext cx="328613" cy="254000"/>
              <a:chOff x="5133" y="528"/>
              <a:chExt cx="207" cy="160"/>
            </a:xfrm>
          </p:grpSpPr>
          <p:sp>
            <p:nvSpPr>
              <p:cNvPr id="265" name="Freeform 11">
                <a:extLst>
                  <a:ext uri="{FF2B5EF4-FFF2-40B4-BE49-F238E27FC236}">
                    <a16:creationId xmlns:a16="http://schemas.microsoft.com/office/drawing/2014/main" id="{FED7CA9B-D52D-4507-8B24-CBA9479F9976}"/>
                  </a:ext>
                </a:extLst>
              </p:cNvPr>
              <p:cNvSpPr>
                <a:spLocks/>
              </p:cNvSpPr>
              <p:nvPr/>
            </p:nvSpPr>
            <p:spPr bwMode="auto">
              <a:xfrm>
                <a:off x="5207" y="569"/>
                <a:ext cx="58" cy="32"/>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6" name="Freeform 12">
                <a:extLst>
                  <a:ext uri="{FF2B5EF4-FFF2-40B4-BE49-F238E27FC236}">
                    <a16:creationId xmlns:a16="http://schemas.microsoft.com/office/drawing/2014/main" id="{C5F21F62-ADE1-4FC4-B36E-2F1AF54B2B26}"/>
                  </a:ext>
                </a:extLst>
              </p:cNvPr>
              <p:cNvSpPr>
                <a:spLocks/>
              </p:cNvSpPr>
              <p:nvPr/>
            </p:nvSpPr>
            <p:spPr bwMode="auto">
              <a:xfrm>
                <a:off x="5219" y="528"/>
                <a:ext cx="34" cy="3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7" name="Freeform 13">
                <a:extLst>
                  <a:ext uri="{FF2B5EF4-FFF2-40B4-BE49-F238E27FC236}">
                    <a16:creationId xmlns:a16="http://schemas.microsoft.com/office/drawing/2014/main" id="{7B698BB9-44C7-48A2-B23A-62C88F5C70A4}"/>
                  </a:ext>
                </a:extLst>
              </p:cNvPr>
              <p:cNvSpPr>
                <a:spLocks/>
              </p:cNvSpPr>
              <p:nvPr/>
            </p:nvSpPr>
            <p:spPr bwMode="auto">
              <a:xfrm>
                <a:off x="5133" y="586"/>
                <a:ext cx="58" cy="39"/>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8" name="Freeform 14">
                <a:extLst>
                  <a:ext uri="{FF2B5EF4-FFF2-40B4-BE49-F238E27FC236}">
                    <a16:creationId xmlns:a16="http://schemas.microsoft.com/office/drawing/2014/main" id="{403A3F12-90E4-4E3C-81DE-23F70DA66F9D}"/>
                  </a:ext>
                </a:extLst>
              </p:cNvPr>
              <p:cNvSpPr>
                <a:spLocks/>
              </p:cNvSpPr>
              <p:nvPr/>
            </p:nvSpPr>
            <p:spPr bwMode="auto">
              <a:xfrm>
                <a:off x="5145" y="544"/>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9" name="Freeform 15">
                <a:extLst>
                  <a:ext uri="{FF2B5EF4-FFF2-40B4-BE49-F238E27FC236}">
                    <a16:creationId xmlns:a16="http://schemas.microsoft.com/office/drawing/2014/main" id="{30B31831-CA21-4D1D-9513-2E4E9D3F0735}"/>
                  </a:ext>
                </a:extLst>
              </p:cNvPr>
              <p:cNvSpPr>
                <a:spLocks/>
              </p:cNvSpPr>
              <p:nvPr/>
            </p:nvSpPr>
            <p:spPr bwMode="auto">
              <a:xfrm>
                <a:off x="5281" y="586"/>
                <a:ext cx="59" cy="37"/>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70" name="Freeform 16">
                <a:extLst>
                  <a:ext uri="{FF2B5EF4-FFF2-40B4-BE49-F238E27FC236}">
                    <a16:creationId xmlns:a16="http://schemas.microsoft.com/office/drawing/2014/main" id="{65FCBA69-0080-4C42-8252-D0460D166E8F}"/>
                  </a:ext>
                </a:extLst>
              </p:cNvPr>
              <p:cNvSpPr>
                <a:spLocks/>
              </p:cNvSpPr>
              <p:nvPr/>
            </p:nvSpPr>
            <p:spPr bwMode="auto">
              <a:xfrm>
                <a:off x="5294" y="544"/>
                <a:ext cx="33" cy="33"/>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71" name="Freeform 17">
                <a:extLst>
                  <a:ext uri="{FF2B5EF4-FFF2-40B4-BE49-F238E27FC236}">
                    <a16:creationId xmlns:a16="http://schemas.microsoft.com/office/drawing/2014/main" id="{63119B35-0682-4A16-AEE8-7E5C5E833EEC}"/>
                  </a:ext>
                </a:extLst>
              </p:cNvPr>
              <p:cNvSpPr>
                <a:spLocks/>
              </p:cNvSpPr>
              <p:nvPr/>
            </p:nvSpPr>
            <p:spPr bwMode="auto">
              <a:xfrm>
                <a:off x="5135" y="616"/>
                <a:ext cx="205" cy="72"/>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D0ABC276-3FA3-4A63-9FA6-A63209E7D647}"/>
              </a:ext>
            </a:extLst>
          </p:cNvPr>
          <p:cNvSpPr>
            <a:spLocks noGrp="1"/>
          </p:cNvSpPr>
          <p:nvPr>
            <p:ph type="title"/>
          </p:nvPr>
        </p:nvSpPr>
        <p:spPr>
          <a:xfrm>
            <a:off x="193772" y="83503"/>
            <a:ext cx="4839224" cy="757806"/>
          </a:xfrm>
        </p:spPr>
        <p:txBody>
          <a:bodyPr/>
          <a:lstStyle/>
          <a:p>
            <a:r>
              <a:rPr lang="en-US"/>
              <a:t>Microsoft Threat Intelligence</a:t>
            </a:r>
            <a:br>
              <a:rPr lang="en-US"/>
            </a:br>
            <a:r>
              <a:rPr lang="en-US" sz="2000" i="1">
                <a:latin typeface="+mn-lt"/>
              </a:rPr>
              <a:t>Built on diverse signal sources and AI</a:t>
            </a:r>
          </a:p>
        </p:txBody>
      </p:sp>
      <p:sp>
        <p:nvSpPr>
          <p:cNvPr id="138" name="Oval 137">
            <a:extLst>
              <a:ext uri="{FF2B5EF4-FFF2-40B4-BE49-F238E27FC236}">
                <a16:creationId xmlns:a16="http://schemas.microsoft.com/office/drawing/2014/main" id="{27922E1E-4100-4603-BC42-F1472BB8D377}"/>
              </a:ext>
            </a:extLst>
          </p:cNvPr>
          <p:cNvSpPr/>
          <p:nvPr/>
        </p:nvSpPr>
        <p:spPr bwMode="auto">
          <a:xfrm>
            <a:off x="10601833" y="279337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D4B610EF-78B4-45B2-B016-2E6DD4B77741}"/>
              </a:ext>
            </a:extLst>
          </p:cNvPr>
          <p:cNvSpPr/>
          <p:nvPr/>
        </p:nvSpPr>
        <p:spPr bwMode="auto">
          <a:xfrm>
            <a:off x="10752910" y="264198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91AF3A72-37AB-4065-B5A7-7378FA7080BD}"/>
              </a:ext>
            </a:extLst>
          </p:cNvPr>
          <p:cNvSpPr/>
          <p:nvPr/>
        </p:nvSpPr>
        <p:spPr bwMode="auto">
          <a:xfrm>
            <a:off x="10725896" y="274584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CC498E0F-83F1-4894-9854-FEEC530D6D23}"/>
              </a:ext>
            </a:extLst>
          </p:cNvPr>
          <p:cNvSpPr/>
          <p:nvPr/>
        </p:nvSpPr>
        <p:spPr bwMode="auto">
          <a:xfrm>
            <a:off x="10646788" y="273741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76B6666C-C449-48BD-97E4-B7DE8FE1B8B0}"/>
              </a:ext>
            </a:extLst>
          </p:cNvPr>
          <p:cNvGrpSpPr/>
          <p:nvPr/>
        </p:nvGrpSpPr>
        <p:grpSpPr>
          <a:xfrm>
            <a:off x="10180994" y="2624315"/>
            <a:ext cx="1414605" cy="1414605"/>
            <a:chOff x="9664166" y="4475583"/>
            <a:chExt cx="1826994" cy="1826994"/>
          </a:xfrm>
        </p:grpSpPr>
        <p:sp>
          <p:nvSpPr>
            <p:cNvPr id="153" name="Oval 152">
              <a:extLst>
                <a:ext uri="{FF2B5EF4-FFF2-40B4-BE49-F238E27FC236}">
                  <a16:creationId xmlns:a16="http://schemas.microsoft.com/office/drawing/2014/main" id="{3161B1DC-5C0E-4ED4-A037-732EF7F05D1F}"/>
                </a:ext>
              </a:extLst>
            </p:cNvPr>
            <p:cNvSpPr/>
            <p:nvPr/>
          </p:nvSpPr>
          <p:spPr bwMode="auto">
            <a:xfrm>
              <a:off x="9664166" y="4475583"/>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4" name="Group 153">
              <a:extLst>
                <a:ext uri="{FF2B5EF4-FFF2-40B4-BE49-F238E27FC236}">
                  <a16:creationId xmlns:a16="http://schemas.microsoft.com/office/drawing/2014/main" id="{ADF0F9FE-3581-48DF-9DD5-14CE88EEBEFD}"/>
                </a:ext>
              </a:extLst>
            </p:cNvPr>
            <p:cNvGrpSpPr/>
            <p:nvPr/>
          </p:nvGrpSpPr>
          <p:grpSpPr>
            <a:xfrm>
              <a:off x="9770429" y="4831192"/>
              <a:ext cx="1546123" cy="1079495"/>
              <a:chOff x="9692052" y="5055291"/>
              <a:chExt cx="1546123" cy="1079495"/>
            </a:xfrm>
          </p:grpSpPr>
          <p:sp>
            <p:nvSpPr>
              <p:cNvPr id="155" name="TextBox 154">
                <a:extLst>
                  <a:ext uri="{FF2B5EF4-FFF2-40B4-BE49-F238E27FC236}">
                    <a16:creationId xmlns:a16="http://schemas.microsoft.com/office/drawing/2014/main" id="{17B311CD-59E6-4928-836E-6B6D08D4A1C1}"/>
                  </a:ext>
                </a:extLst>
              </p:cNvPr>
              <p:cNvSpPr txBox="1"/>
              <p:nvPr/>
            </p:nvSpPr>
            <p:spPr>
              <a:xfrm>
                <a:off x="9692052" y="5734139"/>
                <a:ext cx="1546123" cy="40064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2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Original research into IT/IoT/OT</a:t>
                </a:r>
              </a:p>
            </p:txBody>
          </p:sp>
          <p:sp>
            <p:nvSpPr>
              <p:cNvPr id="156" name="TextBox 155">
                <a:extLst>
                  <a:ext uri="{FF2B5EF4-FFF2-40B4-BE49-F238E27FC236}">
                    <a16:creationId xmlns:a16="http://schemas.microsoft.com/office/drawing/2014/main" id="{95349EE4-AADE-44C4-AFCE-80659D8B433D}"/>
                  </a:ext>
                </a:extLst>
              </p:cNvPr>
              <p:cNvSpPr txBox="1"/>
              <p:nvPr/>
            </p:nvSpPr>
            <p:spPr>
              <a:xfrm>
                <a:off x="9823501" y="5055291"/>
                <a:ext cx="1335836" cy="631364"/>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Threat Research</a:t>
                </a:r>
              </a:p>
            </p:txBody>
          </p:sp>
        </p:grpSp>
      </p:grpSp>
    </p:spTree>
    <p:extLst>
      <p:ext uri="{BB962C8B-B14F-4D97-AF65-F5344CB8AC3E}">
        <p14:creationId xmlns:p14="http://schemas.microsoft.com/office/powerpoint/2010/main" val="334420149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fade">
                                      <p:cBhvr>
                                        <p:cTn id="11" dur="500"/>
                                        <p:tgtEl>
                                          <p:spTgt spid="247"/>
                                        </p:tgtEl>
                                      </p:cBhvr>
                                    </p:animEffect>
                                  </p:childTnLst>
                                </p:cTn>
                              </p:par>
                              <p:par>
                                <p:cTn id="12" presetID="10" presetClass="entr" presetSubtype="0" fill="hold" nodeType="withEffect">
                                  <p:stCondLst>
                                    <p:cond delay="100"/>
                                  </p:stCondLst>
                                  <p:childTnLst>
                                    <p:set>
                                      <p:cBhvr>
                                        <p:cTn id="13" dur="1" fill="hold">
                                          <p:stCondLst>
                                            <p:cond delay="0"/>
                                          </p:stCondLst>
                                        </p:cTn>
                                        <p:tgtEl>
                                          <p:spTgt spid="250"/>
                                        </p:tgtEl>
                                        <p:attrNameLst>
                                          <p:attrName>style.visibility</p:attrName>
                                        </p:attrNameLst>
                                      </p:cBhvr>
                                      <p:to>
                                        <p:strVal val="visible"/>
                                      </p:to>
                                    </p:set>
                                    <p:animEffect transition="in" filter="fade">
                                      <p:cBhvr>
                                        <p:cTn id="14" dur="500"/>
                                        <p:tgtEl>
                                          <p:spTgt spid="250"/>
                                        </p:tgtEl>
                                      </p:cBhvr>
                                    </p:animEffect>
                                  </p:childTnLst>
                                </p:cTn>
                              </p:par>
                              <p:par>
                                <p:cTn id="15" presetID="10" presetClass="entr" presetSubtype="0" fill="hold" nodeType="withEffect">
                                  <p:stCondLst>
                                    <p:cond delay="20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500"/>
                                        <p:tgtEl>
                                          <p:spTgt spid="253"/>
                                        </p:tgtEl>
                                      </p:cBhvr>
                                    </p:animEffect>
                                  </p:childTnLst>
                                </p:cTn>
                              </p:par>
                            </p:childTnLst>
                          </p:cTn>
                        </p:par>
                        <p:par>
                          <p:cTn id="18" fill="hold">
                            <p:stCondLst>
                              <p:cond delay="1200"/>
                            </p:stCondLst>
                            <p:childTnLst>
                              <p:par>
                                <p:cTn id="19" presetID="10" presetClass="entr" presetSubtype="0" fill="hold" grpId="1"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500"/>
                                        <p:tgtEl>
                                          <p:spTgt spid="1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animEffect transition="in" filter="fade">
                                      <p:cBhvr>
                                        <p:cTn id="33" dur="500"/>
                                        <p:tgtEl>
                                          <p:spTgt spid="16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500"/>
                                        <p:tgtEl>
                                          <p:spTgt spid="17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fade">
                                      <p:cBhvr>
                                        <p:cTn id="39" dur="500"/>
                                        <p:tgtEl>
                                          <p:spTgt spid="1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3"/>
                                        </p:tgtEl>
                                        <p:attrNameLst>
                                          <p:attrName>style.visibility</p:attrName>
                                        </p:attrNameLst>
                                      </p:cBhvr>
                                      <p:to>
                                        <p:strVal val="visible"/>
                                      </p:to>
                                    </p:set>
                                    <p:animEffect transition="in" filter="fade">
                                      <p:cBhvr>
                                        <p:cTn id="42" dur="500"/>
                                        <p:tgtEl>
                                          <p:spTgt spid="17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8"/>
                                        </p:tgtEl>
                                        <p:attrNameLst>
                                          <p:attrName>style.visibility</p:attrName>
                                        </p:attrNameLst>
                                      </p:cBhvr>
                                      <p:to>
                                        <p:strVal val="visible"/>
                                      </p:to>
                                    </p:set>
                                    <p:animEffect transition="in" filter="fade">
                                      <p:cBhvr>
                                        <p:cTn id="45" dur="500"/>
                                        <p:tgtEl>
                                          <p:spTgt spid="1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2"/>
                                        </p:tgtEl>
                                        <p:attrNameLst>
                                          <p:attrName>style.visibility</p:attrName>
                                        </p:attrNameLst>
                                      </p:cBhvr>
                                      <p:to>
                                        <p:strVal val="visible"/>
                                      </p:to>
                                    </p:set>
                                    <p:animEffect transition="in" filter="fade">
                                      <p:cBhvr>
                                        <p:cTn id="48" dur="500"/>
                                        <p:tgtEl>
                                          <p:spTgt spid="1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0"/>
                                        </p:tgtEl>
                                        <p:attrNameLst>
                                          <p:attrName>style.visibility</p:attrName>
                                        </p:attrNameLst>
                                      </p:cBhvr>
                                      <p:to>
                                        <p:strVal val="visible"/>
                                      </p:to>
                                    </p:set>
                                    <p:animEffect transition="in" filter="fade">
                                      <p:cBhvr>
                                        <p:cTn id="54" dur="500"/>
                                        <p:tgtEl>
                                          <p:spTgt spid="170"/>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72"/>
                                        </p:tgtEl>
                                        <p:attrNameLst>
                                          <p:attrName>style.visibility</p:attrName>
                                        </p:attrNameLst>
                                      </p:cBhvr>
                                      <p:to>
                                        <p:strVal val="visible"/>
                                      </p:to>
                                    </p:set>
                                    <p:animEffect transition="in" filter="fade">
                                      <p:cBhvr>
                                        <p:cTn id="57" dur="500"/>
                                        <p:tgtEl>
                                          <p:spTgt spid="1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4"/>
                                        </p:tgtEl>
                                        <p:attrNameLst>
                                          <p:attrName>style.visibility</p:attrName>
                                        </p:attrNameLst>
                                      </p:cBhvr>
                                      <p:to>
                                        <p:strVal val="visible"/>
                                      </p:to>
                                    </p:set>
                                    <p:animEffect transition="in" filter="fade">
                                      <p:cBhvr>
                                        <p:cTn id="60" dur="500"/>
                                        <p:tgtEl>
                                          <p:spTgt spid="1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76"/>
                                        </p:tgtEl>
                                        <p:attrNameLst>
                                          <p:attrName>style.visibility</p:attrName>
                                        </p:attrNameLst>
                                      </p:cBhvr>
                                      <p:to>
                                        <p:strVal val="visible"/>
                                      </p:to>
                                    </p:set>
                                    <p:animEffect transition="in" filter="fade">
                                      <p:cBhvr>
                                        <p:cTn id="63" dur="500"/>
                                        <p:tgtEl>
                                          <p:spTgt spid="17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8"/>
                                        </p:tgtEl>
                                        <p:attrNameLst>
                                          <p:attrName>style.visibility</p:attrName>
                                        </p:attrNameLst>
                                      </p:cBhvr>
                                      <p:to>
                                        <p:strVal val="visible"/>
                                      </p:to>
                                    </p:set>
                                    <p:animEffect transition="in" filter="fade">
                                      <p:cBhvr>
                                        <p:cTn id="66" dur="500"/>
                                        <p:tgtEl>
                                          <p:spTgt spid="17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500"/>
                                        <p:tgtEl>
                                          <p:spTgt spid="1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fade">
                                      <p:cBhvr>
                                        <p:cTn id="72" dur="500"/>
                                        <p:tgtEl>
                                          <p:spTgt spid="16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9"/>
                                        </p:tgtEl>
                                        <p:attrNameLst>
                                          <p:attrName>style.visibility</p:attrName>
                                        </p:attrNameLst>
                                      </p:cBhvr>
                                      <p:to>
                                        <p:strVal val="visible"/>
                                      </p:to>
                                    </p:set>
                                    <p:animEffect transition="in" filter="fade">
                                      <p:cBhvr>
                                        <p:cTn id="75" dur="500"/>
                                        <p:tgtEl>
                                          <p:spTgt spid="15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fade">
                                      <p:cBhvr>
                                        <p:cTn id="78" dur="500"/>
                                        <p:tgtEl>
                                          <p:spTgt spid="145"/>
                                        </p:tgtEl>
                                      </p:cBhvr>
                                    </p:animEffect>
                                  </p:childTnLst>
                                </p:cTn>
                              </p:par>
                              <p:par>
                                <p:cTn id="79" presetID="10" presetClass="exit" presetSubtype="0" repeatCount="2000" fill="hold" grpId="0" nodeType="withEffect">
                                  <p:stCondLst>
                                    <p:cond delay="0"/>
                                  </p:stCondLst>
                                  <p:childTnLst>
                                    <p:animEffect transition="out" filter="fade">
                                      <p:cBhvr>
                                        <p:cTn id="80" dur="1500"/>
                                        <p:tgtEl>
                                          <p:spTgt spid="171"/>
                                        </p:tgtEl>
                                      </p:cBhvr>
                                    </p:animEffect>
                                    <p:set>
                                      <p:cBhvr>
                                        <p:cTn id="81" dur="1" fill="hold">
                                          <p:stCondLst>
                                            <p:cond delay="1499"/>
                                          </p:stCondLst>
                                        </p:cTn>
                                        <p:tgtEl>
                                          <p:spTgt spid="171"/>
                                        </p:tgtEl>
                                        <p:attrNameLst>
                                          <p:attrName>style.visibility</p:attrName>
                                        </p:attrNameLst>
                                      </p:cBhvr>
                                      <p:to>
                                        <p:strVal val="hidden"/>
                                      </p:to>
                                    </p:set>
                                  </p:childTnLst>
                                </p:cTn>
                              </p:par>
                              <p:par>
                                <p:cTn id="82" presetID="37" presetClass="path" presetSubtype="0" repeatCount="2000" decel="100000" fill="hold" grpId="2" nodeType="withEffect">
                                  <p:stCondLst>
                                    <p:cond delay="0"/>
                                  </p:stCondLst>
                                  <p:childTnLst>
                                    <p:animMotion origin="layout" path="M 3.75E-6 -0.00069 C -0.04467 -0.03194 -0.08659 -0.04143 -0.1448 -0.03449 C -0.21967 -0.02523 -0.24935 0.02477 -0.26602 0.06227 " pathEditMode="relative" rAng="0" ptsTypes="AAA">
                                      <p:cBhvr>
                                        <p:cTn id="83" dur="1500" fill="hold"/>
                                        <p:tgtEl>
                                          <p:spTgt spid="171"/>
                                        </p:tgtEl>
                                        <p:attrNameLst>
                                          <p:attrName>ppt_x</p:attrName>
                                          <p:attrName>ppt_y</p:attrName>
                                        </p:attrNameLst>
                                      </p:cBhvr>
                                      <p:rCtr x="-13307" y="1343"/>
                                    </p:animMotion>
                                  </p:childTnLst>
                                </p:cTn>
                              </p:par>
                              <p:par>
                                <p:cTn id="84" presetID="10" presetClass="exit" presetSubtype="0" repeatCount="2000" fill="hold" grpId="1" nodeType="withEffect">
                                  <p:stCondLst>
                                    <p:cond delay="250"/>
                                  </p:stCondLst>
                                  <p:childTnLst>
                                    <p:animEffect transition="out" filter="fade">
                                      <p:cBhvr>
                                        <p:cTn id="85" dur="1500"/>
                                        <p:tgtEl>
                                          <p:spTgt spid="144"/>
                                        </p:tgtEl>
                                      </p:cBhvr>
                                    </p:animEffect>
                                    <p:set>
                                      <p:cBhvr>
                                        <p:cTn id="86" dur="1" fill="hold">
                                          <p:stCondLst>
                                            <p:cond delay="1499"/>
                                          </p:stCondLst>
                                        </p:cTn>
                                        <p:tgtEl>
                                          <p:spTgt spid="144"/>
                                        </p:tgtEl>
                                        <p:attrNameLst>
                                          <p:attrName>style.visibility</p:attrName>
                                        </p:attrNameLst>
                                      </p:cBhvr>
                                      <p:to>
                                        <p:strVal val="hidden"/>
                                      </p:to>
                                    </p:set>
                                  </p:childTnLst>
                                </p:cTn>
                              </p:par>
                              <p:par>
                                <p:cTn id="87" presetID="37" presetClass="path" presetSubtype="0" repeatCount="2000" decel="100000" fill="hold" grpId="2" nodeType="withEffect">
                                  <p:stCondLst>
                                    <p:cond delay="250"/>
                                  </p:stCondLst>
                                  <p:childTnLst>
                                    <p:animMotion origin="layout" path="M 3.34695E-6 -7.71675E-7 C 0.00804 -0.03745 0.02297 -0.13777 0.06484 -0.17794 C 0.10658 -0.21811 0.15152 -0.18815 0.16594 -0.1507 " pathEditMode="relative" rAng="0" ptsTypes="AAA">
                                      <p:cBhvr>
                                        <p:cTn id="88" dur="1500" fill="hold"/>
                                        <p:tgtEl>
                                          <p:spTgt spid="144"/>
                                        </p:tgtEl>
                                        <p:attrNameLst>
                                          <p:attrName>ppt_x</p:attrName>
                                          <p:attrName>ppt_y</p:attrName>
                                        </p:attrNameLst>
                                      </p:cBhvr>
                                      <p:rCtr x="8297" y="-9850"/>
                                    </p:animMotion>
                                  </p:childTnLst>
                                </p:cTn>
                              </p:par>
                              <p:par>
                                <p:cTn id="89" presetID="10" presetClass="exit" presetSubtype="0" repeatCount="2000" fill="hold" grpId="1" nodeType="withEffect">
                                  <p:stCondLst>
                                    <p:cond delay="500"/>
                                  </p:stCondLst>
                                  <p:childTnLst>
                                    <p:animEffect transition="out" filter="fade">
                                      <p:cBhvr>
                                        <p:cTn id="90" dur="1500"/>
                                        <p:tgtEl>
                                          <p:spTgt spid="157"/>
                                        </p:tgtEl>
                                      </p:cBhvr>
                                    </p:animEffect>
                                    <p:set>
                                      <p:cBhvr>
                                        <p:cTn id="91" dur="1" fill="hold">
                                          <p:stCondLst>
                                            <p:cond delay="1499"/>
                                          </p:stCondLst>
                                        </p:cTn>
                                        <p:tgtEl>
                                          <p:spTgt spid="157"/>
                                        </p:tgtEl>
                                        <p:attrNameLst>
                                          <p:attrName>style.visibility</p:attrName>
                                        </p:attrNameLst>
                                      </p:cBhvr>
                                      <p:to>
                                        <p:strVal val="hidden"/>
                                      </p:to>
                                    </p:set>
                                  </p:childTnLst>
                                </p:cTn>
                              </p:par>
                              <p:par>
                                <p:cTn id="92" presetID="37" presetClass="path" presetSubtype="0" repeatCount="2000" decel="100000" fill="hold" grpId="2" nodeType="withEffect">
                                  <p:stCondLst>
                                    <p:cond delay="500"/>
                                  </p:stCondLst>
                                  <p:childTnLst>
                                    <p:animMotion origin="layout" path="M -2.52744E-6 -0.00068 C 0.00268 -0.03745 -0.00255 -0.30005 0.07251 -0.39106 C 0.1519 -0.48638 0.2322 -0.44281 0.25517 -0.39265 " pathEditMode="relative" rAng="0" ptsTypes="AAA">
                                      <p:cBhvr>
                                        <p:cTn id="93" dur="1500" fill="hold"/>
                                        <p:tgtEl>
                                          <p:spTgt spid="157"/>
                                        </p:tgtEl>
                                        <p:attrNameLst>
                                          <p:attrName>ppt_x</p:attrName>
                                          <p:attrName>ppt_y</p:attrName>
                                        </p:attrNameLst>
                                      </p:cBhvr>
                                      <p:rCtr x="12752" y="-22356"/>
                                    </p:animMotion>
                                  </p:childTnLst>
                                </p:cTn>
                              </p:par>
                              <p:par>
                                <p:cTn id="94" presetID="10" presetClass="exit" presetSubtype="0" repeatCount="2000" fill="hold" grpId="1" nodeType="withEffect">
                                  <p:stCondLst>
                                    <p:cond delay="0"/>
                                  </p:stCondLst>
                                  <p:childTnLst>
                                    <p:animEffect transition="out" filter="fade">
                                      <p:cBhvr>
                                        <p:cTn id="95" dur="1500"/>
                                        <p:tgtEl>
                                          <p:spTgt spid="165"/>
                                        </p:tgtEl>
                                      </p:cBhvr>
                                    </p:animEffect>
                                    <p:set>
                                      <p:cBhvr>
                                        <p:cTn id="96" dur="1" fill="hold">
                                          <p:stCondLst>
                                            <p:cond delay="1499"/>
                                          </p:stCondLst>
                                        </p:cTn>
                                        <p:tgtEl>
                                          <p:spTgt spid="165"/>
                                        </p:tgtEl>
                                        <p:attrNameLst>
                                          <p:attrName>style.visibility</p:attrName>
                                        </p:attrNameLst>
                                      </p:cBhvr>
                                      <p:to>
                                        <p:strVal val="hidden"/>
                                      </p:to>
                                    </p:set>
                                  </p:childTnLst>
                                </p:cTn>
                              </p:par>
                              <p:par>
                                <p:cTn id="97" presetID="37" presetClass="path" presetSubtype="0" repeatCount="2000" decel="100000" fill="hold" grpId="2" nodeType="withEffect">
                                  <p:stCondLst>
                                    <p:cond delay="0"/>
                                  </p:stCondLst>
                                  <p:childTnLst>
                                    <p:animMotion origin="layout" path="M -0.00013 -2.22222E-6 C -0.00781 -0.09884 -0.00729 -0.24861 -0.07591 -0.33866 C -0.15026 -0.42662 -0.24987 -0.36065 -0.25846 -0.32338 " pathEditMode="relative" rAng="0" ptsTypes="AAA">
                                      <p:cBhvr>
                                        <p:cTn id="98" dur="1500" fill="hold"/>
                                        <p:tgtEl>
                                          <p:spTgt spid="165"/>
                                        </p:tgtEl>
                                        <p:attrNameLst>
                                          <p:attrName>ppt_x</p:attrName>
                                          <p:attrName>ppt_y</p:attrName>
                                        </p:attrNameLst>
                                      </p:cBhvr>
                                      <p:rCtr x="-12917" y="-19120"/>
                                    </p:animMotion>
                                  </p:childTnLst>
                                </p:cTn>
                              </p:par>
                              <p:par>
                                <p:cTn id="99" presetID="10" presetClass="exit" presetSubtype="0" repeatCount="2000" fill="hold" grpId="1" nodeType="withEffect">
                                  <p:stCondLst>
                                    <p:cond delay="250"/>
                                  </p:stCondLst>
                                  <p:childTnLst>
                                    <p:animEffect transition="out" filter="fade">
                                      <p:cBhvr>
                                        <p:cTn id="100" dur="1500"/>
                                        <p:tgtEl>
                                          <p:spTgt spid="160"/>
                                        </p:tgtEl>
                                      </p:cBhvr>
                                    </p:animEffect>
                                    <p:set>
                                      <p:cBhvr>
                                        <p:cTn id="101" dur="1" fill="hold">
                                          <p:stCondLst>
                                            <p:cond delay="1499"/>
                                          </p:stCondLst>
                                        </p:cTn>
                                        <p:tgtEl>
                                          <p:spTgt spid="160"/>
                                        </p:tgtEl>
                                        <p:attrNameLst>
                                          <p:attrName>style.visibility</p:attrName>
                                        </p:attrNameLst>
                                      </p:cBhvr>
                                      <p:to>
                                        <p:strVal val="hidden"/>
                                      </p:to>
                                    </p:set>
                                  </p:childTnLst>
                                </p:cTn>
                              </p:par>
                              <p:par>
                                <p:cTn id="102" presetID="37" presetClass="path" presetSubtype="0" repeatCount="2000" decel="100000" fill="hold" grpId="2" nodeType="withEffect">
                                  <p:stCondLst>
                                    <p:cond delay="250"/>
                                  </p:stCondLst>
                                  <p:childTnLst>
                                    <p:animMotion origin="layout" path="M -0.00013 4.29868E-6 C -0.01826 -0.04449 -0.0591 -0.3173 -0.012 -0.43487 C 0.03995 -0.53677 0.08756 -0.48026 0.10926 -0.45189 " pathEditMode="relative" rAng="0" ptsTypes="AAA">
                                      <p:cBhvr>
                                        <p:cTn id="103" dur="1500" fill="hold"/>
                                        <p:tgtEl>
                                          <p:spTgt spid="160"/>
                                        </p:tgtEl>
                                        <p:attrNameLst>
                                          <p:attrName>ppt_x</p:attrName>
                                          <p:attrName>ppt_y</p:attrName>
                                        </p:attrNameLst>
                                      </p:cBhvr>
                                      <p:rCtr x="3778" y="-24671"/>
                                    </p:animMotion>
                                  </p:childTnLst>
                                </p:cTn>
                              </p:par>
                              <p:par>
                                <p:cTn id="104" presetID="10" presetClass="exit" presetSubtype="0" repeatCount="2000" fill="hold" grpId="1" nodeType="withEffect">
                                  <p:stCondLst>
                                    <p:cond delay="0"/>
                                  </p:stCondLst>
                                  <p:childTnLst>
                                    <p:animEffect transition="out" filter="fade">
                                      <p:cBhvr>
                                        <p:cTn id="105" dur="1500"/>
                                        <p:tgtEl>
                                          <p:spTgt spid="175"/>
                                        </p:tgtEl>
                                      </p:cBhvr>
                                    </p:animEffect>
                                    <p:set>
                                      <p:cBhvr>
                                        <p:cTn id="106" dur="1" fill="hold">
                                          <p:stCondLst>
                                            <p:cond delay="1499"/>
                                          </p:stCondLst>
                                        </p:cTn>
                                        <p:tgtEl>
                                          <p:spTgt spid="175"/>
                                        </p:tgtEl>
                                        <p:attrNameLst>
                                          <p:attrName>style.visibility</p:attrName>
                                        </p:attrNameLst>
                                      </p:cBhvr>
                                      <p:to>
                                        <p:strVal val="hidden"/>
                                      </p:to>
                                    </p:set>
                                  </p:childTnLst>
                                </p:cTn>
                              </p:par>
                              <p:par>
                                <p:cTn id="107" presetID="37" presetClass="path" presetSubtype="0" repeatCount="2000" decel="100000" fill="hold" grpId="2" nodeType="withEffect">
                                  <p:stCondLst>
                                    <p:cond delay="0"/>
                                  </p:stCondLst>
                                  <p:childTnLst>
                                    <p:animMotion origin="layout" path="M 4.85576E-6 -0.00022 C 0.04161 0.00931 0.09343 0.01589 0.1353 0.17318 " pathEditMode="relative" rAng="0" ptsTypes="AA">
                                      <p:cBhvr>
                                        <p:cTn id="108" dur="1500" fill="hold"/>
                                        <p:tgtEl>
                                          <p:spTgt spid="175"/>
                                        </p:tgtEl>
                                        <p:attrNameLst>
                                          <p:attrName>ppt_x</p:attrName>
                                          <p:attrName>ppt_y</p:attrName>
                                        </p:attrNameLst>
                                      </p:cBhvr>
                                      <p:rCtr x="6765" y="8670"/>
                                    </p:animMotion>
                                  </p:childTnLst>
                                </p:cTn>
                              </p:par>
                              <p:par>
                                <p:cTn id="109" presetID="10" presetClass="exit" presetSubtype="0" repeatCount="2000" fill="hold" grpId="1" nodeType="withEffect">
                                  <p:stCondLst>
                                    <p:cond delay="750"/>
                                  </p:stCondLst>
                                  <p:childTnLst>
                                    <p:animEffect transition="out" filter="fade">
                                      <p:cBhvr>
                                        <p:cTn id="110" dur="1500"/>
                                        <p:tgtEl>
                                          <p:spTgt spid="177"/>
                                        </p:tgtEl>
                                      </p:cBhvr>
                                    </p:animEffect>
                                    <p:set>
                                      <p:cBhvr>
                                        <p:cTn id="111" dur="1" fill="hold">
                                          <p:stCondLst>
                                            <p:cond delay="1499"/>
                                          </p:stCondLst>
                                        </p:cTn>
                                        <p:tgtEl>
                                          <p:spTgt spid="177"/>
                                        </p:tgtEl>
                                        <p:attrNameLst>
                                          <p:attrName>style.visibility</p:attrName>
                                        </p:attrNameLst>
                                      </p:cBhvr>
                                      <p:to>
                                        <p:strVal val="hidden"/>
                                      </p:to>
                                    </p:set>
                                  </p:childTnLst>
                                </p:cTn>
                              </p:par>
                              <p:par>
                                <p:cTn id="112" presetID="37" presetClass="path" presetSubtype="0" repeatCount="2000" decel="100000" fill="hold" grpId="2" nodeType="withEffect">
                                  <p:stCondLst>
                                    <p:cond delay="750"/>
                                  </p:stCondLst>
                                  <p:childTnLst>
                                    <p:animMotion origin="layout" path="M 4.07199E-6 -0.00068 C 0.01289 -0.03586 0.07135 -0.11167 0.14845 -0.11961 C 0.22581 -0.11825 0.28082 -0.05561 0.29346 -0.0025 " pathEditMode="relative" rAng="0" ptsTypes="AAA">
                                      <p:cBhvr>
                                        <p:cTn id="113" dur="1500" fill="hold"/>
                                        <p:tgtEl>
                                          <p:spTgt spid="177"/>
                                        </p:tgtEl>
                                        <p:attrNameLst>
                                          <p:attrName>ppt_x</p:attrName>
                                          <p:attrName>ppt_y</p:attrName>
                                        </p:attrNameLst>
                                      </p:cBhvr>
                                      <p:rCtr x="14667" y="-5946"/>
                                    </p:animMotion>
                                  </p:childTnLst>
                                </p:cTn>
                              </p:par>
                              <p:par>
                                <p:cTn id="114" presetID="10" presetClass="exit" presetSubtype="0" repeatCount="2000" fill="hold" grpId="1" nodeType="withEffect">
                                  <p:stCondLst>
                                    <p:cond delay="0"/>
                                  </p:stCondLst>
                                  <p:childTnLst>
                                    <p:animEffect transition="out" filter="fade">
                                      <p:cBhvr>
                                        <p:cTn id="115" dur="1500"/>
                                        <p:tgtEl>
                                          <p:spTgt spid="173"/>
                                        </p:tgtEl>
                                      </p:cBhvr>
                                    </p:animEffect>
                                    <p:set>
                                      <p:cBhvr>
                                        <p:cTn id="116" dur="1" fill="hold">
                                          <p:stCondLst>
                                            <p:cond delay="1499"/>
                                          </p:stCondLst>
                                        </p:cTn>
                                        <p:tgtEl>
                                          <p:spTgt spid="173"/>
                                        </p:tgtEl>
                                        <p:attrNameLst>
                                          <p:attrName>style.visibility</p:attrName>
                                        </p:attrNameLst>
                                      </p:cBhvr>
                                      <p:to>
                                        <p:strVal val="hidden"/>
                                      </p:to>
                                    </p:set>
                                  </p:childTnLst>
                                </p:cTn>
                              </p:par>
                              <p:par>
                                <p:cTn id="117" presetID="37" presetClass="path" presetSubtype="0" repeatCount="2000" decel="100000" fill="hold" grpId="2" nodeType="withEffect">
                                  <p:stCondLst>
                                    <p:cond delay="0"/>
                                  </p:stCondLst>
                                  <p:childTnLst>
                                    <p:animMotion origin="layout" path="M -4.09242E-6 -0.00023 C -0.03446 0.0093 -0.07722 0.01588 -0.11182 0.17317 " pathEditMode="relative" rAng="0" ptsTypes="AA">
                                      <p:cBhvr>
                                        <p:cTn id="118" dur="1500" fill="hold"/>
                                        <p:tgtEl>
                                          <p:spTgt spid="173"/>
                                        </p:tgtEl>
                                        <p:attrNameLst>
                                          <p:attrName>ppt_x</p:attrName>
                                          <p:attrName>ppt_y</p:attrName>
                                        </p:attrNameLst>
                                      </p:cBhvr>
                                      <p:rCtr x="-5591" y="8670"/>
                                    </p:animMotion>
                                  </p:childTnLst>
                                </p:cTn>
                              </p:par>
                              <p:par>
                                <p:cTn id="119" presetID="10" presetClass="exit" presetSubtype="0" repeatCount="2000" fill="hold" grpId="1" nodeType="withEffect">
                                  <p:stCondLst>
                                    <p:cond delay="500"/>
                                  </p:stCondLst>
                                  <p:childTnLst>
                                    <p:animEffect transition="out" filter="fade">
                                      <p:cBhvr>
                                        <p:cTn id="120" dur="1500"/>
                                        <p:tgtEl>
                                          <p:spTgt spid="158"/>
                                        </p:tgtEl>
                                      </p:cBhvr>
                                    </p:animEffect>
                                    <p:set>
                                      <p:cBhvr>
                                        <p:cTn id="121" dur="1" fill="hold">
                                          <p:stCondLst>
                                            <p:cond delay="1499"/>
                                          </p:stCondLst>
                                        </p:cTn>
                                        <p:tgtEl>
                                          <p:spTgt spid="158"/>
                                        </p:tgtEl>
                                        <p:attrNameLst>
                                          <p:attrName>style.visibility</p:attrName>
                                        </p:attrNameLst>
                                      </p:cBhvr>
                                      <p:to>
                                        <p:strVal val="hidden"/>
                                      </p:to>
                                    </p:set>
                                  </p:childTnLst>
                                </p:cTn>
                              </p:par>
                              <p:par>
                                <p:cTn id="122" presetID="37" presetClass="path" presetSubtype="0" repeatCount="2000" decel="100000" fill="hold" grpId="2" nodeType="withEffect">
                                  <p:stCondLst>
                                    <p:cond delay="500"/>
                                  </p:stCondLst>
                                  <p:childTnLst>
                                    <p:animMotion origin="layout" path="M -9.9566E-7 -0.00068 C -0.00536 -0.04607 -0.02425 -0.14049 -0.06778 -0.18112 C -0.11105 -0.22174 -0.16594 -0.18724 -0.18075 -0.14934 " pathEditMode="relative" rAng="0" ptsTypes="AAA">
                                      <p:cBhvr>
                                        <p:cTn id="123" dur="1500" fill="hold"/>
                                        <p:tgtEl>
                                          <p:spTgt spid="158"/>
                                        </p:tgtEl>
                                        <p:attrNameLst>
                                          <p:attrName>ppt_x</p:attrName>
                                          <p:attrName>ppt_y</p:attrName>
                                        </p:attrNameLst>
                                      </p:cBhvr>
                                      <p:rCtr x="-9038" y="-9941"/>
                                    </p:animMotion>
                                  </p:childTnLst>
                                </p:cTn>
                              </p:par>
                              <p:par>
                                <p:cTn id="124" presetID="10" presetClass="exit" presetSubtype="0" repeatCount="2000" fill="hold" grpId="1" nodeType="withEffect">
                                  <p:stCondLst>
                                    <p:cond delay="750"/>
                                  </p:stCondLst>
                                  <p:childTnLst>
                                    <p:animEffect transition="out" filter="fade">
                                      <p:cBhvr>
                                        <p:cTn id="125" dur="1500"/>
                                        <p:tgtEl>
                                          <p:spTgt spid="162"/>
                                        </p:tgtEl>
                                      </p:cBhvr>
                                    </p:animEffect>
                                    <p:set>
                                      <p:cBhvr>
                                        <p:cTn id="126" dur="1" fill="hold">
                                          <p:stCondLst>
                                            <p:cond delay="1499"/>
                                          </p:stCondLst>
                                        </p:cTn>
                                        <p:tgtEl>
                                          <p:spTgt spid="162"/>
                                        </p:tgtEl>
                                        <p:attrNameLst>
                                          <p:attrName>style.visibility</p:attrName>
                                        </p:attrNameLst>
                                      </p:cBhvr>
                                      <p:to>
                                        <p:strVal val="hidden"/>
                                      </p:to>
                                    </p:set>
                                  </p:childTnLst>
                                </p:cTn>
                              </p:par>
                              <p:par>
                                <p:cTn id="127" presetID="37" presetClass="path" presetSubtype="0" repeatCount="2000" decel="100000" fill="hold" grpId="2" nodeType="withEffect">
                                  <p:stCondLst>
                                    <p:cond delay="750"/>
                                  </p:stCondLst>
                                  <p:childTnLst>
                                    <p:animMotion origin="layout" path="M -2.59382E-6 2.17431E-6 C 0.01353 -0.04335 0.07761 -0.35043 0.02898 -0.48275 C -0.00983 -0.58057 -0.06574 -0.48593 -0.08144 -0.45869 " pathEditMode="relative" rAng="0" ptsTypes="AAA">
                                      <p:cBhvr>
                                        <p:cTn id="128" dur="1500" fill="hold"/>
                                        <p:tgtEl>
                                          <p:spTgt spid="162"/>
                                        </p:tgtEl>
                                        <p:attrNameLst>
                                          <p:attrName>ppt_x</p:attrName>
                                          <p:attrName>ppt_y</p:attrName>
                                        </p:attrNameLst>
                                      </p:cBhvr>
                                      <p:rCtr x="-1723" y="-26305"/>
                                    </p:animMotion>
                                  </p:childTnLst>
                                </p:cTn>
                              </p:par>
                              <p:par>
                                <p:cTn id="129" presetID="10" presetClass="exit" presetSubtype="0" repeatCount="2000" fill="hold" grpId="1" nodeType="withEffect">
                                  <p:stCondLst>
                                    <p:cond delay="1500"/>
                                  </p:stCondLst>
                                  <p:childTnLst>
                                    <p:animEffect transition="out" filter="fade">
                                      <p:cBhvr>
                                        <p:cTn id="130" dur="1500"/>
                                        <p:tgtEl>
                                          <p:spTgt spid="163"/>
                                        </p:tgtEl>
                                      </p:cBhvr>
                                    </p:animEffect>
                                    <p:set>
                                      <p:cBhvr>
                                        <p:cTn id="131" dur="1" fill="hold">
                                          <p:stCondLst>
                                            <p:cond delay="1499"/>
                                          </p:stCondLst>
                                        </p:cTn>
                                        <p:tgtEl>
                                          <p:spTgt spid="163"/>
                                        </p:tgtEl>
                                        <p:attrNameLst>
                                          <p:attrName>style.visibility</p:attrName>
                                        </p:attrNameLst>
                                      </p:cBhvr>
                                      <p:to>
                                        <p:strVal val="hidden"/>
                                      </p:to>
                                    </p:set>
                                  </p:childTnLst>
                                </p:cTn>
                              </p:par>
                              <p:par>
                                <p:cTn id="132" presetID="37" presetClass="path" presetSubtype="0" repeatCount="2000" decel="100000" fill="hold" grpId="2" nodeType="withEffect">
                                  <p:stCondLst>
                                    <p:cond delay="1500"/>
                                  </p:stCondLst>
                                  <p:childTnLst>
                                    <p:animMotion origin="layout" path="M 0.00766 -4.84793E-6 C 0.02132 -0.04335 0.08106 -0.35043 0.03255 -0.48275 C -0.00638 -0.58034 -0.05795 -0.4857 -0.07378 -0.45846 " pathEditMode="relative" rAng="0" ptsTypes="AAA">
                                      <p:cBhvr>
                                        <p:cTn id="133" dur="1500" fill="hold"/>
                                        <p:tgtEl>
                                          <p:spTgt spid="163"/>
                                        </p:tgtEl>
                                        <p:attrNameLst>
                                          <p:attrName>ppt_x</p:attrName>
                                          <p:attrName>ppt_y</p:attrName>
                                        </p:attrNameLst>
                                      </p:cBhvr>
                                      <p:rCtr x="-1902" y="-26305"/>
                                    </p:animMotion>
                                  </p:childTnLst>
                                </p:cTn>
                              </p:par>
                              <p:par>
                                <p:cTn id="134" presetID="10" presetClass="exit" presetSubtype="0" repeatCount="2000" fill="hold" grpId="1" nodeType="withEffect">
                                  <p:stCondLst>
                                    <p:cond delay="1000"/>
                                  </p:stCondLst>
                                  <p:childTnLst>
                                    <p:animEffect transition="out" filter="fade">
                                      <p:cBhvr>
                                        <p:cTn id="135" dur="1500"/>
                                        <p:tgtEl>
                                          <p:spTgt spid="170"/>
                                        </p:tgtEl>
                                      </p:cBhvr>
                                    </p:animEffect>
                                    <p:set>
                                      <p:cBhvr>
                                        <p:cTn id="136" dur="1" fill="hold">
                                          <p:stCondLst>
                                            <p:cond delay="1499"/>
                                          </p:stCondLst>
                                        </p:cTn>
                                        <p:tgtEl>
                                          <p:spTgt spid="170"/>
                                        </p:tgtEl>
                                        <p:attrNameLst>
                                          <p:attrName>style.visibility</p:attrName>
                                        </p:attrNameLst>
                                      </p:cBhvr>
                                      <p:to>
                                        <p:strVal val="hidden"/>
                                      </p:to>
                                    </p:set>
                                  </p:childTnLst>
                                </p:cTn>
                              </p:par>
                              <p:par>
                                <p:cTn id="137" presetID="37" presetClass="path" presetSubtype="0" repeatCount="2000" decel="100000" fill="hold" grpId="2" nodeType="withEffect">
                                  <p:stCondLst>
                                    <p:cond delay="1000"/>
                                  </p:stCondLst>
                                  <p:childTnLst>
                                    <p:animMotion origin="layout" path="M -0.00013 -1.48148E-6 C -0.00833 -0.0993 -0.00807 -0.24884 -0.08086 -0.33912 C -0.15976 -0.42708 -0.27721 -0.3625 -0.28463 -0.30231 " pathEditMode="relative" rAng="0" ptsTypes="AAA">
                                      <p:cBhvr>
                                        <p:cTn id="138" dur="1500" fill="hold"/>
                                        <p:tgtEl>
                                          <p:spTgt spid="170"/>
                                        </p:tgtEl>
                                        <p:attrNameLst>
                                          <p:attrName>ppt_x</p:attrName>
                                          <p:attrName>ppt_y</p:attrName>
                                        </p:attrNameLst>
                                      </p:cBhvr>
                                      <p:rCtr x="-14232" y="-19120"/>
                                    </p:animMotion>
                                  </p:childTnLst>
                                </p:cTn>
                              </p:par>
                              <p:par>
                                <p:cTn id="139" presetID="10" presetClass="exit" presetSubtype="0" repeatCount="2000" fill="hold" grpId="0" nodeType="withEffect">
                                  <p:stCondLst>
                                    <p:cond delay="2000"/>
                                  </p:stCondLst>
                                  <p:childTnLst>
                                    <p:animEffect transition="out" filter="fade">
                                      <p:cBhvr>
                                        <p:cTn id="140" dur="1500"/>
                                        <p:tgtEl>
                                          <p:spTgt spid="172"/>
                                        </p:tgtEl>
                                      </p:cBhvr>
                                    </p:animEffect>
                                    <p:set>
                                      <p:cBhvr>
                                        <p:cTn id="141" dur="1" fill="hold">
                                          <p:stCondLst>
                                            <p:cond delay="1499"/>
                                          </p:stCondLst>
                                        </p:cTn>
                                        <p:tgtEl>
                                          <p:spTgt spid="172"/>
                                        </p:tgtEl>
                                        <p:attrNameLst>
                                          <p:attrName>style.visibility</p:attrName>
                                        </p:attrNameLst>
                                      </p:cBhvr>
                                      <p:to>
                                        <p:strVal val="hidden"/>
                                      </p:to>
                                    </p:set>
                                  </p:childTnLst>
                                </p:cTn>
                              </p:par>
                              <p:par>
                                <p:cTn id="142" presetID="37" presetClass="path" presetSubtype="0" repeatCount="2000" decel="100000" fill="hold" grpId="2" nodeType="withEffect">
                                  <p:stCondLst>
                                    <p:cond delay="2000"/>
                                  </p:stCondLst>
                                  <p:childTnLst>
                                    <p:animMotion origin="layout" path="M 3.75E-6 -0.00069 C -0.04467 -0.03194 -0.08659 -0.04143 -0.1448 -0.03449 C -0.21967 -0.02523 -0.24935 0.02477 -0.26602 0.06227 " pathEditMode="relative" rAng="0" ptsTypes="AAA">
                                      <p:cBhvr>
                                        <p:cTn id="143" dur="1500" fill="hold"/>
                                        <p:tgtEl>
                                          <p:spTgt spid="172"/>
                                        </p:tgtEl>
                                        <p:attrNameLst>
                                          <p:attrName>ppt_x</p:attrName>
                                          <p:attrName>ppt_y</p:attrName>
                                        </p:attrNameLst>
                                      </p:cBhvr>
                                      <p:rCtr x="-13307" y="1343"/>
                                    </p:animMotion>
                                  </p:childTnLst>
                                </p:cTn>
                              </p:par>
                              <p:par>
                                <p:cTn id="144" presetID="10" presetClass="exit" presetSubtype="0" repeatCount="2000" fill="hold" grpId="1" nodeType="withEffect">
                                  <p:stCondLst>
                                    <p:cond delay="2250"/>
                                  </p:stCondLst>
                                  <p:childTnLst>
                                    <p:animEffect transition="out" filter="fade">
                                      <p:cBhvr>
                                        <p:cTn id="145" dur="1500"/>
                                        <p:tgtEl>
                                          <p:spTgt spid="174"/>
                                        </p:tgtEl>
                                      </p:cBhvr>
                                    </p:animEffect>
                                    <p:set>
                                      <p:cBhvr>
                                        <p:cTn id="146" dur="1" fill="hold">
                                          <p:stCondLst>
                                            <p:cond delay="1499"/>
                                          </p:stCondLst>
                                        </p:cTn>
                                        <p:tgtEl>
                                          <p:spTgt spid="174"/>
                                        </p:tgtEl>
                                        <p:attrNameLst>
                                          <p:attrName>style.visibility</p:attrName>
                                        </p:attrNameLst>
                                      </p:cBhvr>
                                      <p:to>
                                        <p:strVal val="hidden"/>
                                      </p:to>
                                    </p:set>
                                  </p:childTnLst>
                                </p:cTn>
                              </p:par>
                              <p:par>
                                <p:cTn id="147" presetID="37" presetClass="path" presetSubtype="0" repeatCount="2000" decel="100000" fill="hold" grpId="2" nodeType="withEffect">
                                  <p:stCondLst>
                                    <p:cond delay="2250"/>
                                  </p:stCondLst>
                                  <p:childTnLst>
                                    <p:animMotion origin="layout" path="M 1.88409E-6 -0.00023 C -0.03447 0.00931 -0.07723 0.01589 -0.11182 0.17317 " pathEditMode="relative" rAng="0" ptsTypes="AA">
                                      <p:cBhvr>
                                        <p:cTn id="148" dur="1500" fill="hold"/>
                                        <p:tgtEl>
                                          <p:spTgt spid="174"/>
                                        </p:tgtEl>
                                        <p:attrNameLst>
                                          <p:attrName>ppt_x</p:attrName>
                                          <p:attrName>ppt_y</p:attrName>
                                        </p:attrNameLst>
                                      </p:cBhvr>
                                      <p:rCtr x="-5591" y="8670"/>
                                    </p:animMotion>
                                  </p:childTnLst>
                                </p:cTn>
                              </p:par>
                              <p:par>
                                <p:cTn id="149" presetID="10" presetClass="exit" presetSubtype="0" repeatCount="2000" fill="hold" grpId="1" nodeType="withEffect">
                                  <p:stCondLst>
                                    <p:cond delay="750"/>
                                  </p:stCondLst>
                                  <p:childTnLst>
                                    <p:animEffect transition="out" filter="fade">
                                      <p:cBhvr>
                                        <p:cTn id="150" dur="1500"/>
                                        <p:tgtEl>
                                          <p:spTgt spid="176"/>
                                        </p:tgtEl>
                                      </p:cBhvr>
                                    </p:animEffect>
                                    <p:set>
                                      <p:cBhvr>
                                        <p:cTn id="151" dur="1" fill="hold">
                                          <p:stCondLst>
                                            <p:cond delay="1499"/>
                                          </p:stCondLst>
                                        </p:cTn>
                                        <p:tgtEl>
                                          <p:spTgt spid="176"/>
                                        </p:tgtEl>
                                        <p:attrNameLst>
                                          <p:attrName>style.visibility</p:attrName>
                                        </p:attrNameLst>
                                      </p:cBhvr>
                                      <p:to>
                                        <p:strVal val="hidden"/>
                                      </p:to>
                                    </p:set>
                                  </p:childTnLst>
                                </p:cTn>
                              </p:par>
                              <p:par>
                                <p:cTn id="152" presetID="37" presetClass="path" presetSubtype="0" repeatCount="2000" decel="100000" fill="hold" grpId="2" nodeType="withEffect">
                                  <p:stCondLst>
                                    <p:cond delay="750"/>
                                  </p:stCondLst>
                                  <p:childTnLst>
                                    <p:animMotion origin="layout" path="M 1.76921E-6 -0.00023 C 0.04161 0.00931 0.09344 0.01589 0.13531 0.17317 " pathEditMode="relative" rAng="0" ptsTypes="AA">
                                      <p:cBhvr>
                                        <p:cTn id="153" dur="1500" fill="hold"/>
                                        <p:tgtEl>
                                          <p:spTgt spid="176"/>
                                        </p:tgtEl>
                                        <p:attrNameLst>
                                          <p:attrName>ppt_x</p:attrName>
                                          <p:attrName>ppt_y</p:attrName>
                                        </p:attrNameLst>
                                      </p:cBhvr>
                                      <p:rCtr x="6765" y="8670"/>
                                    </p:animMotion>
                                  </p:childTnLst>
                                </p:cTn>
                              </p:par>
                              <p:par>
                                <p:cTn id="154" presetID="10" presetClass="exit" presetSubtype="0" repeatCount="2000" fill="hold" grpId="1" nodeType="withEffect">
                                  <p:stCondLst>
                                    <p:cond delay="2250"/>
                                  </p:stCondLst>
                                  <p:childTnLst>
                                    <p:animEffect transition="out" filter="fade">
                                      <p:cBhvr>
                                        <p:cTn id="155" dur="1500"/>
                                        <p:tgtEl>
                                          <p:spTgt spid="178"/>
                                        </p:tgtEl>
                                      </p:cBhvr>
                                    </p:animEffect>
                                    <p:set>
                                      <p:cBhvr>
                                        <p:cTn id="156" dur="1" fill="hold">
                                          <p:stCondLst>
                                            <p:cond delay="1499"/>
                                          </p:stCondLst>
                                        </p:cTn>
                                        <p:tgtEl>
                                          <p:spTgt spid="178"/>
                                        </p:tgtEl>
                                        <p:attrNameLst>
                                          <p:attrName>style.visibility</p:attrName>
                                        </p:attrNameLst>
                                      </p:cBhvr>
                                      <p:to>
                                        <p:strVal val="hidden"/>
                                      </p:to>
                                    </p:set>
                                  </p:childTnLst>
                                </p:cTn>
                              </p:par>
                              <p:par>
                                <p:cTn id="157" presetID="37" presetClass="path" presetSubtype="0" repeatCount="2000" decel="100000" fill="hold" grpId="2" nodeType="withEffect">
                                  <p:stCondLst>
                                    <p:cond delay="2250"/>
                                  </p:stCondLst>
                                  <p:childTnLst>
                                    <p:animMotion origin="layout" path="M -6.8675E-7 -0.00068 C 0.01289 -0.03586 0.07136 -0.11167 0.14846 -0.11961 C 0.22581 -0.11825 0.28083 -0.05561 0.29347 -0.0025 " pathEditMode="relative" rAng="0" ptsTypes="AAA">
                                      <p:cBhvr>
                                        <p:cTn id="158" dur="1500" fill="hold"/>
                                        <p:tgtEl>
                                          <p:spTgt spid="178"/>
                                        </p:tgtEl>
                                        <p:attrNameLst>
                                          <p:attrName>ppt_x</p:attrName>
                                          <p:attrName>ppt_y</p:attrName>
                                        </p:attrNameLst>
                                      </p:cBhvr>
                                      <p:rCtr x="14667" y="-5946"/>
                                    </p:animMotion>
                                  </p:childTnLst>
                                </p:cTn>
                              </p:par>
                              <p:par>
                                <p:cTn id="159" presetID="10" presetClass="exit" presetSubtype="0" repeatCount="2000" fill="hold" grpId="1" nodeType="withEffect">
                                  <p:stCondLst>
                                    <p:cond delay="1500"/>
                                  </p:stCondLst>
                                  <p:childTnLst>
                                    <p:animEffect transition="out" filter="fade">
                                      <p:cBhvr>
                                        <p:cTn id="160" dur="1500"/>
                                        <p:tgtEl>
                                          <p:spTgt spid="146"/>
                                        </p:tgtEl>
                                      </p:cBhvr>
                                    </p:animEffect>
                                    <p:set>
                                      <p:cBhvr>
                                        <p:cTn id="161" dur="1" fill="hold">
                                          <p:stCondLst>
                                            <p:cond delay="1499"/>
                                          </p:stCondLst>
                                        </p:cTn>
                                        <p:tgtEl>
                                          <p:spTgt spid="146"/>
                                        </p:tgtEl>
                                        <p:attrNameLst>
                                          <p:attrName>style.visibility</p:attrName>
                                        </p:attrNameLst>
                                      </p:cBhvr>
                                      <p:to>
                                        <p:strVal val="hidden"/>
                                      </p:to>
                                    </p:set>
                                  </p:childTnLst>
                                </p:cTn>
                              </p:par>
                              <p:par>
                                <p:cTn id="162" presetID="37" presetClass="path" presetSubtype="0" repeatCount="2000" decel="100000" fill="hold" grpId="2" nodeType="withEffect">
                                  <p:stCondLst>
                                    <p:cond delay="1500"/>
                                  </p:stCondLst>
                                  <p:childTnLst>
                                    <p:animMotion origin="layout" path="M 2.11897E-6 -0.00069 C 0.00268 -0.03745 -0.00256 -0.30005 0.0725 -0.39106 C 0.1519 -0.48639 0.23219 -0.44281 0.25517 -0.39265 " pathEditMode="relative" rAng="0" ptsTypes="AAA">
                                      <p:cBhvr>
                                        <p:cTn id="163" dur="1500" fill="hold"/>
                                        <p:tgtEl>
                                          <p:spTgt spid="146"/>
                                        </p:tgtEl>
                                        <p:attrNameLst>
                                          <p:attrName>ppt_x</p:attrName>
                                          <p:attrName>ppt_y</p:attrName>
                                        </p:attrNameLst>
                                      </p:cBhvr>
                                      <p:rCtr x="12752" y="-22356"/>
                                    </p:animMotion>
                                  </p:childTnLst>
                                </p:cTn>
                              </p:par>
                              <p:par>
                                <p:cTn id="164" presetID="10" presetClass="exit" presetSubtype="0" repeatCount="2000" fill="hold" grpId="1" nodeType="withEffect">
                                  <p:stCondLst>
                                    <p:cond delay="2250"/>
                                  </p:stCondLst>
                                  <p:childTnLst>
                                    <p:animEffect transition="out" filter="fade">
                                      <p:cBhvr>
                                        <p:cTn id="165" dur="1500"/>
                                        <p:tgtEl>
                                          <p:spTgt spid="161"/>
                                        </p:tgtEl>
                                      </p:cBhvr>
                                    </p:animEffect>
                                    <p:set>
                                      <p:cBhvr>
                                        <p:cTn id="166" dur="1" fill="hold">
                                          <p:stCondLst>
                                            <p:cond delay="1499"/>
                                          </p:stCondLst>
                                        </p:cTn>
                                        <p:tgtEl>
                                          <p:spTgt spid="161"/>
                                        </p:tgtEl>
                                        <p:attrNameLst>
                                          <p:attrName>style.visibility</p:attrName>
                                        </p:attrNameLst>
                                      </p:cBhvr>
                                      <p:to>
                                        <p:strVal val="hidden"/>
                                      </p:to>
                                    </p:set>
                                  </p:childTnLst>
                                </p:cTn>
                              </p:par>
                              <p:par>
                                <p:cTn id="167" presetID="37" presetClass="path" presetSubtype="0" repeatCount="2000" decel="100000" fill="hold" grpId="2" nodeType="withEffect">
                                  <p:stCondLst>
                                    <p:cond delay="2250"/>
                                  </p:stCondLst>
                                  <p:childTnLst>
                                    <p:animMotion origin="layout" path="M -0.00013 -3.18656E-6 C -0.01826 -0.0463 -0.04596 -0.32592 0.00114 -0.4478 C 0.0531 -0.55356 0.08756 -0.48774 0.10926 -0.45824 " pathEditMode="relative" rAng="0" ptsTypes="AAA">
                                      <p:cBhvr>
                                        <p:cTn id="168" dur="1500" fill="hold"/>
                                        <p:tgtEl>
                                          <p:spTgt spid="161"/>
                                        </p:tgtEl>
                                        <p:attrNameLst>
                                          <p:attrName>ppt_x</p:attrName>
                                          <p:attrName>ppt_y</p:attrName>
                                        </p:attrNameLst>
                                      </p:cBhvr>
                                      <p:rCtr x="4238" y="-25284"/>
                                    </p:animMotion>
                                  </p:childTnLst>
                                </p:cTn>
                              </p:par>
                              <p:par>
                                <p:cTn id="169" presetID="10" presetClass="exit" presetSubtype="0" repeatCount="2000" fill="hold" grpId="1" nodeType="withEffect">
                                  <p:stCondLst>
                                    <p:cond delay="2750"/>
                                  </p:stCondLst>
                                  <p:childTnLst>
                                    <p:animEffect transition="out" filter="fade">
                                      <p:cBhvr>
                                        <p:cTn id="170" dur="1500"/>
                                        <p:tgtEl>
                                          <p:spTgt spid="159"/>
                                        </p:tgtEl>
                                      </p:cBhvr>
                                    </p:animEffect>
                                    <p:set>
                                      <p:cBhvr>
                                        <p:cTn id="171" dur="1" fill="hold">
                                          <p:stCondLst>
                                            <p:cond delay="1499"/>
                                          </p:stCondLst>
                                        </p:cTn>
                                        <p:tgtEl>
                                          <p:spTgt spid="159"/>
                                        </p:tgtEl>
                                        <p:attrNameLst>
                                          <p:attrName>style.visibility</p:attrName>
                                        </p:attrNameLst>
                                      </p:cBhvr>
                                      <p:to>
                                        <p:strVal val="hidden"/>
                                      </p:to>
                                    </p:set>
                                  </p:childTnLst>
                                </p:cTn>
                              </p:par>
                              <p:par>
                                <p:cTn id="172" presetID="37" presetClass="path" presetSubtype="0" repeatCount="2000" decel="100000" fill="hold" grpId="2" nodeType="withEffect">
                                  <p:stCondLst>
                                    <p:cond delay="2750"/>
                                  </p:stCondLst>
                                  <p:childTnLst>
                                    <p:animMotion origin="layout" path="M -4.02604E-6 -0.00068 C -0.00536 -0.04607 -0.02425 -0.14049 -0.06778 -0.18112 C -0.11105 -0.22174 -0.16594 -0.18725 -0.18075 -0.14934 " pathEditMode="relative" rAng="0" ptsTypes="AAA">
                                      <p:cBhvr>
                                        <p:cTn id="173" dur="1500" fill="hold"/>
                                        <p:tgtEl>
                                          <p:spTgt spid="159"/>
                                        </p:tgtEl>
                                        <p:attrNameLst>
                                          <p:attrName>ppt_x</p:attrName>
                                          <p:attrName>ppt_y</p:attrName>
                                        </p:attrNameLst>
                                      </p:cBhvr>
                                      <p:rCtr x="-9038" y="-9941"/>
                                    </p:animMotion>
                                  </p:childTnLst>
                                </p:cTn>
                              </p:par>
                              <p:par>
                                <p:cTn id="174" presetID="10" presetClass="exit" presetSubtype="0" repeatCount="2000" fill="hold" grpId="1" nodeType="withEffect">
                                  <p:stCondLst>
                                    <p:cond delay="750"/>
                                  </p:stCondLst>
                                  <p:childTnLst>
                                    <p:animEffect transition="out" filter="fade">
                                      <p:cBhvr>
                                        <p:cTn id="175" dur="1500"/>
                                        <p:tgtEl>
                                          <p:spTgt spid="145"/>
                                        </p:tgtEl>
                                      </p:cBhvr>
                                    </p:animEffect>
                                    <p:set>
                                      <p:cBhvr>
                                        <p:cTn id="176" dur="1" fill="hold">
                                          <p:stCondLst>
                                            <p:cond delay="1499"/>
                                          </p:stCondLst>
                                        </p:cTn>
                                        <p:tgtEl>
                                          <p:spTgt spid="145"/>
                                        </p:tgtEl>
                                        <p:attrNameLst>
                                          <p:attrName>style.visibility</p:attrName>
                                        </p:attrNameLst>
                                      </p:cBhvr>
                                      <p:to>
                                        <p:strVal val="hidden"/>
                                      </p:to>
                                    </p:set>
                                  </p:childTnLst>
                                </p:cTn>
                              </p:par>
                              <p:par>
                                <p:cTn id="177" presetID="37" presetClass="path" presetSubtype="0" repeatCount="2000" decel="100000" fill="hold" grpId="2" nodeType="withEffect">
                                  <p:stCondLst>
                                    <p:cond delay="750"/>
                                  </p:stCondLst>
                                  <p:childTnLst>
                                    <p:animMotion origin="layout" path="M -4.86852E-6 -0.00068 C 0.00805 -0.03381 0.02298 -0.12301 0.06485 -0.15864 C 0.10659 -0.19428 0.15152 -0.16772 0.16595 -0.13458 " pathEditMode="relative" rAng="0" ptsTypes="AAA">
                                      <p:cBhvr>
                                        <p:cTn id="178" dur="1500" fill="hold"/>
                                        <p:tgtEl>
                                          <p:spTgt spid="145"/>
                                        </p:tgtEl>
                                        <p:attrNameLst>
                                          <p:attrName>ppt_x</p:attrName>
                                          <p:attrName>ppt_y</p:attrName>
                                        </p:attrNameLst>
                                      </p:cBhvr>
                                      <p:rCtr x="8297" y="-8761"/>
                                    </p:animMotion>
                                  </p:childTnLst>
                                </p:cTn>
                              </p:par>
                              <p:par>
                                <p:cTn id="179" presetID="10" presetClass="entr" presetSubtype="0" fill="hold" grpId="0" nodeType="withEffect">
                                  <p:stCondLst>
                                    <p:cond delay="1500"/>
                                  </p:stCondLst>
                                  <p:childTnLst>
                                    <p:set>
                                      <p:cBhvr>
                                        <p:cTn id="180" dur="1" fill="hold">
                                          <p:stCondLst>
                                            <p:cond delay="0"/>
                                          </p:stCondLst>
                                        </p:cTn>
                                        <p:tgtEl>
                                          <p:spTgt spid="124"/>
                                        </p:tgtEl>
                                        <p:attrNameLst>
                                          <p:attrName>style.visibility</p:attrName>
                                        </p:attrNameLst>
                                      </p:cBhvr>
                                      <p:to>
                                        <p:strVal val="visible"/>
                                      </p:to>
                                    </p:set>
                                    <p:animEffect transition="in" filter="fade">
                                      <p:cBhvr>
                                        <p:cTn id="181" dur="500"/>
                                        <p:tgtEl>
                                          <p:spTgt spid="124"/>
                                        </p:tgtEl>
                                      </p:cBhvr>
                                    </p:animEffect>
                                  </p:childTnLst>
                                </p:cTn>
                              </p:par>
                              <p:par>
                                <p:cTn id="182" presetID="10" presetClass="entr" presetSubtype="0" fill="hold" grpId="0" nodeType="withEffect">
                                  <p:stCondLst>
                                    <p:cond delay="1500"/>
                                  </p:stCondLst>
                                  <p:childTnLst>
                                    <p:set>
                                      <p:cBhvr>
                                        <p:cTn id="183" dur="1" fill="hold">
                                          <p:stCondLst>
                                            <p:cond delay="0"/>
                                          </p:stCondLst>
                                        </p:cTn>
                                        <p:tgtEl>
                                          <p:spTgt spid="133"/>
                                        </p:tgtEl>
                                        <p:attrNameLst>
                                          <p:attrName>style.visibility</p:attrName>
                                        </p:attrNameLst>
                                      </p:cBhvr>
                                      <p:to>
                                        <p:strVal val="visible"/>
                                      </p:to>
                                    </p:set>
                                    <p:animEffect transition="in" filter="fade">
                                      <p:cBhvr>
                                        <p:cTn id="184" dur="500"/>
                                        <p:tgtEl>
                                          <p:spTgt spid="133"/>
                                        </p:tgtEl>
                                      </p:cBhvr>
                                    </p:animEffect>
                                  </p:childTnLst>
                                </p:cTn>
                              </p:par>
                              <p:par>
                                <p:cTn id="185" presetID="10" presetClass="entr" presetSubtype="0" fill="hold" grpId="0" nodeType="withEffect">
                                  <p:stCondLst>
                                    <p:cond delay="1500"/>
                                  </p:stCondLst>
                                  <p:childTnLst>
                                    <p:set>
                                      <p:cBhvr>
                                        <p:cTn id="186" dur="1" fill="hold">
                                          <p:stCondLst>
                                            <p:cond delay="0"/>
                                          </p:stCondLst>
                                        </p:cTn>
                                        <p:tgtEl>
                                          <p:spTgt spid="139"/>
                                        </p:tgtEl>
                                        <p:attrNameLst>
                                          <p:attrName>style.visibility</p:attrName>
                                        </p:attrNameLst>
                                      </p:cBhvr>
                                      <p:to>
                                        <p:strVal val="visible"/>
                                      </p:to>
                                    </p:set>
                                    <p:animEffect transition="in" filter="fade">
                                      <p:cBhvr>
                                        <p:cTn id="187" dur="500"/>
                                        <p:tgtEl>
                                          <p:spTgt spid="139"/>
                                        </p:tgtEl>
                                      </p:cBhvr>
                                    </p:animEffect>
                                  </p:childTnLst>
                                </p:cTn>
                              </p:par>
                              <p:par>
                                <p:cTn id="188" presetID="10" presetClass="entr" presetSubtype="0" fill="hold" grpId="0" nodeType="withEffect">
                                  <p:stCondLst>
                                    <p:cond delay="1500"/>
                                  </p:stCondLst>
                                  <p:childTnLst>
                                    <p:set>
                                      <p:cBhvr>
                                        <p:cTn id="189" dur="1" fill="hold">
                                          <p:stCondLst>
                                            <p:cond delay="0"/>
                                          </p:stCondLst>
                                        </p:cTn>
                                        <p:tgtEl>
                                          <p:spTgt spid="148"/>
                                        </p:tgtEl>
                                        <p:attrNameLst>
                                          <p:attrName>style.visibility</p:attrName>
                                        </p:attrNameLst>
                                      </p:cBhvr>
                                      <p:to>
                                        <p:strVal val="visible"/>
                                      </p:to>
                                    </p:set>
                                    <p:animEffect transition="in" filter="fade">
                                      <p:cBhvr>
                                        <p:cTn id="190" dur="500"/>
                                        <p:tgtEl>
                                          <p:spTgt spid="148"/>
                                        </p:tgtEl>
                                      </p:cBhvr>
                                    </p:animEffect>
                                  </p:childTnLst>
                                </p:cTn>
                              </p:par>
                              <p:par>
                                <p:cTn id="191" presetID="10" presetClass="entr" presetSubtype="0" fill="hold" grpId="0" nodeType="withEffect">
                                  <p:stCondLst>
                                    <p:cond delay="1500"/>
                                  </p:stCondLst>
                                  <p:childTnLst>
                                    <p:set>
                                      <p:cBhvr>
                                        <p:cTn id="192" dur="1" fill="hold">
                                          <p:stCondLst>
                                            <p:cond delay="0"/>
                                          </p:stCondLst>
                                        </p:cTn>
                                        <p:tgtEl>
                                          <p:spTgt spid="149"/>
                                        </p:tgtEl>
                                        <p:attrNameLst>
                                          <p:attrName>style.visibility</p:attrName>
                                        </p:attrNameLst>
                                      </p:cBhvr>
                                      <p:to>
                                        <p:strVal val="visible"/>
                                      </p:to>
                                    </p:set>
                                    <p:animEffect transition="in" filter="fade">
                                      <p:cBhvr>
                                        <p:cTn id="193" dur="500"/>
                                        <p:tgtEl>
                                          <p:spTgt spid="149"/>
                                        </p:tgtEl>
                                      </p:cBhvr>
                                    </p:animEffect>
                                  </p:childTnLst>
                                </p:cTn>
                              </p:par>
                              <p:par>
                                <p:cTn id="194" presetID="10" presetClass="entr" presetSubtype="0" fill="hold" grpId="0" nodeType="withEffect">
                                  <p:stCondLst>
                                    <p:cond delay="1500"/>
                                  </p:stCondLst>
                                  <p:childTnLst>
                                    <p:set>
                                      <p:cBhvr>
                                        <p:cTn id="195" dur="1" fill="hold">
                                          <p:stCondLst>
                                            <p:cond delay="0"/>
                                          </p:stCondLst>
                                        </p:cTn>
                                        <p:tgtEl>
                                          <p:spTgt spid="141"/>
                                        </p:tgtEl>
                                        <p:attrNameLst>
                                          <p:attrName>style.visibility</p:attrName>
                                        </p:attrNameLst>
                                      </p:cBhvr>
                                      <p:to>
                                        <p:strVal val="visible"/>
                                      </p:to>
                                    </p:set>
                                    <p:animEffect transition="in" filter="fade">
                                      <p:cBhvr>
                                        <p:cTn id="196" dur="500"/>
                                        <p:tgtEl>
                                          <p:spTgt spid="141"/>
                                        </p:tgtEl>
                                      </p:cBhvr>
                                    </p:animEffect>
                                  </p:childTnLst>
                                </p:cTn>
                              </p:par>
                              <p:par>
                                <p:cTn id="197" presetID="10" presetClass="entr" presetSubtype="0" fill="hold" grpId="0" nodeType="withEffect">
                                  <p:stCondLst>
                                    <p:cond delay="1500"/>
                                  </p:stCondLst>
                                  <p:childTnLst>
                                    <p:set>
                                      <p:cBhvr>
                                        <p:cTn id="198" dur="1" fill="hold">
                                          <p:stCondLst>
                                            <p:cond delay="0"/>
                                          </p:stCondLst>
                                        </p:cTn>
                                        <p:tgtEl>
                                          <p:spTgt spid="142"/>
                                        </p:tgtEl>
                                        <p:attrNameLst>
                                          <p:attrName>style.visibility</p:attrName>
                                        </p:attrNameLst>
                                      </p:cBhvr>
                                      <p:to>
                                        <p:strVal val="visible"/>
                                      </p:to>
                                    </p:set>
                                    <p:animEffect transition="in" filter="fade">
                                      <p:cBhvr>
                                        <p:cTn id="199" dur="500"/>
                                        <p:tgtEl>
                                          <p:spTgt spid="142"/>
                                        </p:tgtEl>
                                      </p:cBhvr>
                                    </p:animEffect>
                                  </p:childTnLst>
                                </p:cTn>
                              </p:par>
                              <p:par>
                                <p:cTn id="200" presetID="10" presetClass="entr" presetSubtype="0" fill="hold" grpId="0" nodeType="withEffect">
                                  <p:stCondLst>
                                    <p:cond delay="1500"/>
                                  </p:stCondLst>
                                  <p:childTnLst>
                                    <p:set>
                                      <p:cBhvr>
                                        <p:cTn id="201" dur="1" fill="hold">
                                          <p:stCondLst>
                                            <p:cond delay="0"/>
                                          </p:stCondLst>
                                        </p:cTn>
                                        <p:tgtEl>
                                          <p:spTgt spid="150"/>
                                        </p:tgtEl>
                                        <p:attrNameLst>
                                          <p:attrName>style.visibility</p:attrName>
                                        </p:attrNameLst>
                                      </p:cBhvr>
                                      <p:to>
                                        <p:strVal val="visible"/>
                                      </p:to>
                                    </p:set>
                                    <p:animEffect transition="in" filter="fade">
                                      <p:cBhvr>
                                        <p:cTn id="202" dur="500"/>
                                        <p:tgtEl>
                                          <p:spTgt spid="150"/>
                                        </p:tgtEl>
                                      </p:cBhvr>
                                    </p:animEffect>
                                  </p:childTnLst>
                                </p:cTn>
                              </p:par>
                              <p:par>
                                <p:cTn id="203" presetID="10" presetClass="entr" presetSubtype="0" fill="hold" grpId="0" nodeType="withEffect">
                                  <p:stCondLst>
                                    <p:cond delay="1500"/>
                                  </p:stCondLst>
                                  <p:childTnLst>
                                    <p:set>
                                      <p:cBhvr>
                                        <p:cTn id="204" dur="1" fill="hold">
                                          <p:stCondLst>
                                            <p:cond delay="0"/>
                                          </p:stCondLst>
                                        </p:cTn>
                                        <p:tgtEl>
                                          <p:spTgt spid="186"/>
                                        </p:tgtEl>
                                        <p:attrNameLst>
                                          <p:attrName>style.visibility</p:attrName>
                                        </p:attrNameLst>
                                      </p:cBhvr>
                                      <p:to>
                                        <p:strVal val="visible"/>
                                      </p:to>
                                    </p:set>
                                    <p:animEffect transition="in" filter="fade">
                                      <p:cBhvr>
                                        <p:cTn id="205" dur="500"/>
                                        <p:tgtEl>
                                          <p:spTgt spid="186"/>
                                        </p:tgtEl>
                                      </p:cBhvr>
                                    </p:animEffect>
                                  </p:childTnLst>
                                </p:cTn>
                              </p:par>
                              <p:par>
                                <p:cTn id="206" presetID="10" presetClass="entr" presetSubtype="0" fill="hold" grpId="1" nodeType="withEffect">
                                  <p:stCondLst>
                                    <p:cond delay="1500"/>
                                  </p:stCondLst>
                                  <p:childTnLst>
                                    <p:set>
                                      <p:cBhvr>
                                        <p:cTn id="207" dur="1" fill="hold">
                                          <p:stCondLst>
                                            <p:cond delay="0"/>
                                          </p:stCondLst>
                                        </p:cTn>
                                        <p:tgtEl>
                                          <p:spTgt spid="187"/>
                                        </p:tgtEl>
                                        <p:attrNameLst>
                                          <p:attrName>style.visibility</p:attrName>
                                        </p:attrNameLst>
                                      </p:cBhvr>
                                      <p:to>
                                        <p:strVal val="visible"/>
                                      </p:to>
                                    </p:set>
                                    <p:animEffect transition="in" filter="fade">
                                      <p:cBhvr>
                                        <p:cTn id="208" dur="500"/>
                                        <p:tgtEl>
                                          <p:spTgt spid="187"/>
                                        </p:tgtEl>
                                      </p:cBhvr>
                                    </p:animEffect>
                                  </p:childTnLst>
                                </p:cTn>
                              </p:par>
                              <p:par>
                                <p:cTn id="209" presetID="10" presetClass="entr" presetSubtype="0" fill="hold" grpId="0" nodeType="withEffect">
                                  <p:stCondLst>
                                    <p:cond delay="1500"/>
                                  </p:stCondLst>
                                  <p:childTnLst>
                                    <p:set>
                                      <p:cBhvr>
                                        <p:cTn id="210" dur="1" fill="hold">
                                          <p:stCondLst>
                                            <p:cond delay="0"/>
                                          </p:stCondLst>
                                        </p:cTn>
                                        <p:tgtEl>
                                          <p:spTgt spid="188"/>
                                        </p:tgtEl>
                                        <p:attrNameLst>
                                          <p:attrName>style.visibility</p:attrName>
                                        </p:attrNameLst>
                                      </p:cBhvr>
                                      <p:to>
                                        <p:strVal val="visible"/>
                                      </p:to>
                                    </p:set>
                                    <p:animEffect transition="in" filter="fade">
                                      <p:cBhvr>
                                        <p:cTn id="211" dur="500"/>
                                        <p:tgtEl>
                                          <p:spTgt spid="188"/>
                                        </p:tgtEl>
                                      </p:cBhvr>
                                    </p:animEffect>
                                  </p:childTnLst>
                                </p:cTn>
                              </p:par>
                              <p:par>
                                <p:cTn id="212" presetID="10" presetClass="entr" presetSubtype="0" fill="hold" grpId="0" nodeType="withEffect">
                                  <p:stCondLst>
                                    <p:cond delay="1500"/>
                                  </p:stCondLst>
                                  <p:childTnLst>
                                    <p:set>
                                      <p:cBhvr>
                                        <p:cTn id="213" dur="1" fill="hold">
                                          <p:stCondLst>
                                            <p:cond delay="0"/>
                                          </p:stCondLst>
                                        </p:cTn>
                                        <p:tgtEl>
                                          <p:spTgt spid="189"/>
                                        </p:tgtEl>
                                        <p:attrNameLst>
                                          <p:attrName>style.visibility</p:attrName>
                                        </p:attrNameLst>
                                      </p:cBhvr>
                                      <p:to>
                                        <p:strVal val="visible"/>
                                      </p:to>
                                    </p:set>
                                    <p:animEffect transition="in" filter="fade">
                                      <p:cBhvr>
                                        <p:cTn id="214" dur="500"/>
                                        <p:tgtEl>
                                          <p:spTgt spid="189"/>
                                        </p:tgtEl>
                                      </p:cBhvr>
                                    </p:animEffect>
                                  </p:childTnLst>
                                </p:cTn>
                              </p:par>
                              <p:par>
                                <p:cTn id="215" presetID="10" presetClass="entr" presetSubtype="0" fill="hold" grpId="0" nodeType="withEffect">
                                  <p:stCondLst>
                                    <p:cond delay="1500"/>
                                  </p:stCondLst>
                                  <p:childTnLst>
                                    <p:set>
                                      <p:cBhvr>
                                        <p:cTn id="216" dur="1" fill="hold">
                                          <p:stCondLst>
                                            <p:cond delay="0"/>
                                          </p:stCondLst>
                                        </p:cTn>
                                        <p:tgtEl>
                                          <p:spTgt spid="190"/>
                                        </p:tgtEl>
                                        <p:attrNameLst>
                                          <p:attrName>style.visibility</p:attrName>
                                        </p:attrNameLst>
                                      </p:cBhvr>
                                      <p:to>
                                        <p:strVal val="visible"/>
                                      </p:to>
                                    </p:set>
                                    <p:animEffect transition="in" filter="fade">
                                      <p:cBhvr>
                                        <p:cTn id="217" dur="500"/>
                                        <p:tgtEl>
                                          <p:spTgt spid="190"/>
                                        </p:tgtEl>
                                      </p:cBhvr>
                                    </p:animEffect>
                                  </p:childTnLst>
                                </p:cTn>
                              </p:par>
                              <p:par>
                                <p:cTn id="218" presetID="10" presetClass="entr" presetSubtype="0" fill="hold" grpId="0" nodeType="withEffect">
                                  <p:stCondLst>
                                    <p:cond delay="1500"/>
                                  </p:stCondLst>
                                  <p:childTnLst>
                                    <p:set>
                                      <p:cBhvr>
                                        <p:cTn id="219" dur="1" fill="hold">
                                          <p:stCondLst>
                                            <p:cond delay="0"/>
                                          </p:stCondLst>
                                        </p:cTn>
                                        <p:tgtEl>
                                          <p:spTgt spid="192"/>
                                        </p:tgtEl>
                                        <p:attrNameLst>
                                          <p:attrName>style.visibility</p:attrName>
                                        </p:attrNameLst>
                                      </p:cBhvr>
                                      <p:to>
                                        <p:strVal val="visible"/>
                                      </p:to>
                                    </p:set>
                                    <p:animEffect transition="in" filter="fade">
                                      <p:cBhvr>
                                        <p:cTn id="220" dur="500"/>
                                        <p:tgtEl>
                                          <p:spTgt spid="192"/>
                                        </p:tgtEl>
                                      </p:cBhvr>
                                    </p:animEffect>
                                  </p:childTnLst>
                                </p:cTn>
                              </p:par>
                              <p:par>
                                <p:cTn id="221" presetID="10" presetClass="entr" presetSubtype="0" fill="hold" grpId="0" nodeType="withEffect">
                                  <p:stCondLst>
                                    <p:cond delay="1500"/>
                                  </p:stCondLst>
                                  <p:childTnLst>
                                    <p:set>
                                      <p:cBhvr>
                                        <p:cTn id="222" dur="1" fill="hold">
                                          <p:stCondLst>
                                            <p:cond delay="0"/>
                                          </p:stCondLst>
                                        </p:cTn>
                                        <p:tgtEl>
                                          <p:spTgt spid="191"/>
                                        </p:tgtEl>
                                        <p:attrNameLst>
                                          <p:attrName>style.visibility</p:attrName>
                                        </p:attrNameLst>
                                      </p:cBhvr>
                                      <p:to>
                                        <p:strVal val="visible"/>
                                      </p:to>
                                    </p:set>
                                    <p:animEffect transition="in" filter="fade">
                                      <p:cBhvr>
                                        <p:cTn id="223" dur="500"/>
                                        <p:tgtEl>
                                          <p:spTgt spid="191"/>
                                        </p:tgtEl>
                                      </p:cBhvr>
                                    </p:animEffect>
                                  </p:childTnLst>
                                </p:cTn>
                              </p:par>
                              <p:par>
                                <p:cTn id="224" presetID="10" presetClass="entr" presetSubtype="0" fill="hold" grpId="0" nodeType="withEffect">
                                  <p:stCondLst>
                                    <p:cond delay="1500"/>
                                  </p:stCondLst>
                                  <p:childTnLst>
                                    <p:set>
                                      <p:cBhvr>
                                        <p:cTn id="225" dur="1" fill="hold">
                                          <p:stCondLst>
                                            <p:cond delay="0"/>
                                          </p:stCondLst>
                                        </p:cTn>
                                        <p:tgtEl>
                                          <p:spTgt spid="193"/>
                                        </p:tgtEl>
                                        <p:attrNameLst>
                                          <p:attrName>style.visibility</p:attrName>
                                        </p:attrNameLst>
                                      </p:cBhvr>
                                      <p:to>
                                        <p:strVal val="visible"/>
                                      </p:to>
                                    </p:set>
                                    <p:animEffect transition="in" filter="fade">
                                      <p:cBhvr>
                                        <p:cTn id="226" dur="500"/>
                                        <p:tgtEl>
                                          <p:spTgt spid="193"/>
                                        </p:tgtEl>
                                      </p:cBhvr>
                                    </p:animEffect>
                                  </p:childTnLst>
                                </p:cTn>
                              </p:par>
                              <p:par>
                                <p:cTn id="227" presetID="10" presetClass="entr" presetSubtype="0" fill="hold" grpId="0" nodeType="withEffect">
                                  <p:stCondLst>
                                    <p:cond delay="1500"/>
                                  </p:stCondLst>
                                  <p:childTnLst>
                                    <p:set>
                                      <p:cBhvr>
                                        <p:cTn id="228" dur="1" fill="hold">
                                          <p:stCondLst>
                                            <p:cond delay="0"/>
                                          </p:stCondLst>
                                        </p:cTn>
                                        <p:tgtEl>
                                          <p:spTgt spid="194"/>
                                        </p:tgtEl>
                                        <p:attrNameLst>
                                          <p:attrName>style.visibility</p:attrName>
                                        </p:attrNameLst>
                                      </p:cBhvr>
                                      <p:to>
                                        <p:strVal val="visible"/>
                                      </p:to>
                                    </p:set>
                                    <p:animEffect transition="in" filter="fade">
                                      <p:cBhvr>
                                        <p:cTn id="229" dur="500"/>
                                        <p:tgtEl>
                                          <p:spTgt spid="194"/>
                                        </p:tgtEl>
                                      </p:cBhvr>
                                    </p:animEffect>
                                  </p:childTnLst>
                                </p:cTn>
                              </p:par>
                              <p:par>
                                <p:cTn id="230" presetID="10" presetClass="entr" presetSubtype="0" fill="hold" grpId="0" nodeType="withEffect">
                                  <p:stCondLst>
                                    <p:cond delay="1500"/>
                                  </p:stCondLst>
                                  <p:childTnLst>
                                    <p:set>
                                      <p:cBhvr>
                                        <p:cTn id="231" dur="1" fill="hold">
                                          <p:stCondLst>
                                            <p:cond delay="0"/>
                                          </p:stCondLst>
                                        </p:cTn>
                                        <p:tgtEl>
                                          <p:spTgt spid="195"/>
                                        </p:tgtEl>
                                        <p:attrNameLst>
                                          <p:attrName>style.visibility</p:attrName>
                                        </p:attrNameLst>
                                      </p:cBhvr>
                                      <p:to>
                                        <p:strVal val="visible"/>
                                      </p:to>
                                    </p:set>
                                    <p:animEffect transition="in" filter="fade">
                                      <p:cBhvr>
                                        <p:cTn id="232" dur="500"/>
                                        <p:tgtEl>
                                          <p:spTgt spid="195"/>
                                        </p:tgtEl>
                                      </p:cBhvr>
                                    </p:animEffect>
                                  </p:childTnLst>
                                </p:cTn>
                              </p:par>
                              <p:par>
                                <p:cTn id="233" presetID="10" presetClass="entr" presetSubtype="0" fill="hold" grpId="0" nodeType="withEffect">
                                  <p:stCondLst>
                                    <p:cond delay="1500"/>
                                  </p:stCondLst>
                                  <p:childTnLst>
                                    <p:set>
                                      <p:cBhvr>
                                        <p:cTn id="234" dur="1" fill="hold">
                                          <p:stCondLst>
                                            <p:cond delay="0"/>
                                          </p:stCondLst>
                                        </p:cTn>
                                        <p:tgtEl>
                                          <p:spTgt spid="196"/>
                                        </p:tgtEl>
                                        <p:attrNameLst>
                                          <p:attrName>style.visibility</p:attrName>
                                        </p:attrNameLst>
                                      </p:cBhvr>
                                      <p:to>
                                        <p:strVal val="visible"/>
                                      </p:to>
                                    </p:set>
                                    <p:animEffect transition="in" filter="fade">
                                      <p:cBhvr>
                                        <p:cTn id="235" dur="500"/>
                                        <p:tgtEl>
                                          <p:spTgt spid="196"/>
                                        </p:tgtEl>
                                      </p:cBhvr>
                                    </p:animEffect>
                                  </p:childTnLst>
                                </p:cTn>
                              </p:par>
                              <p:par>
                                <p:cTn id="236" presetID="10" presetClass="entr" presetSubtype="0" fill="hold" grpId="1" nodeType="withEffect">
                                  <p:stCondLst>
                                    <p:cond delay="1500"/>
                                  </p:stCondLst>
                                  <p:childTnLst>
                                    <p:set>
                                      <p:cBhvr>
                                        <p:cTn id="237" dur="1" fill="hold">
                                          <p:stCondLst>
                                            <p:cond delay="0"/>
                                          </p:stCondLst>
                                        </p:cTn>
                                        <p:tgtEl>
                                          <p:spTgt spid="197"/>
                                        </p:tgtEl>
                                        <p:attrNameLst>
                                          <p:attrName>style.visibility</p:attrName>
                                        </p:attrNameLst>
                                      </p:cBhvr>
                                      <p:to>
                                        <p:strVal val="visible"/>
                                      </p:to>
                                    </p:set>
                                    <p:animEffect transition="in" filter="fade">
                                      <p:cBhvr>
                                        <p:cTn id="238" dur="500"/>
                                        <p:tgtEl>
                                          <p:spTgt spid="197"/>
                                        </p:tgtEl>
                                      </p:cBhvr>
                                    </p:animEffect>
                                  </p:childTnLst>
                                </p:cTn>
                              </p:par>
                              <p:par>
                                <p:cTn id="239" presetID="10" presetClass="entr" presetSubtype="0" fill="hold" grpId="0" nodeType="withEffect">
                                  <p:stCondLst>
                                    <p:cond delay="1500"/>
                                  </p:stCondLst>
                                  <p:childTnLst>
                                    <p:set>
                                      <p:cBhvr>
                                        <p:cTn id="240" dur="1" fill="hold">
                                          <p:stCondLst>
                                            <p:cond delay="0"/>
                                          </p:stCondLst>
                                        </p:cTn>
                                        <p:tgtEl>
                                          <p:spTgt spid="198"/>
                                        </p:tgtEl>
                                        <p:attrNameLst>
                                          <p:attrName>style.visibility</p:attrName>
                                        </p:attrNameLst>
                                      </p:cBhvr>
                                      <p:to>
                                        <p:strVal val="visible"/>
                                      </p:to>
                                    </p:set>
                                    <p:animEffect transition="in" filter="fade">
                                      <p:cBhvr>
                                        <p:cTn id="241" dur="500"/>
                                        <p:tgtEl>
                                          <p:spTgt spid="198"/>
                                        </p:tgtEl>
                                      </p:cBhvr>
                                    </p:animEffect>
                                  </p:childTnLst>
                                </p:cTn>
                              </p:par>
                              <p:par>
                                <p:cTn id="242" presetID="10" presetClass="entr" presetSubtype="0" fill="hold" grpId="0" nodeType="withEffect">
                                  <p:stCondLst>
                                    <p:cond delay="1500"/>
                                  </p:stCondLst>
                                  <p:childTnLst>
                                    <p:set>
                                      <p:cBhvr>
                                        <p:cTn id="243" dur="1" fill="hold">
                                          <p:stCondLst>
                                            <p:cond delay="0"/>
                                          </p:stCondLst>
                                        </p:cTn>
                                        <p:tgtEl>
                                          <p:spTgt spid="199"/>
                                        </p:tgtEl>
                                        <p:attrNameLst>
                                          <p:attrName>style.visibility</p:attrName>
                                        </p:attrNameLst>
                                      </p:cBhvr>
                                      <p:to>
                                        <p:strVal val="visible"/>
                                      </p:to>
                                    </p:set>
                                    <p:animEffect transition="in" filter="fade">
                                      <p:cBhvr>
                                        <p:cTn id="244" dur="500"/>
                                        <p:tgtEl>
                                          <p:spTgt spid="199"/>
                                        </p:tgtEl>
                                      </p:cBhvr>
                                    </p:animEffect>
                                  </p:childTnLst>
                                </p:cTn>
                              </p:par>
                              <p:par>
                                <p:cTn id="245" presetID="10" presetClass="entr" presetSubtype="0" fill="hold" grpId="0" nodeType="withEffect">
                                  <p:stCondLst>
                                    <p:cond delay="1500"/>
                                  </p:stCondLst>
                                  <p:childTnLst>
                                    <p:set>
                                      <p:cBhvr>
                                        <p:cTn id="246" dur="1" fill="hold">
                                          <p:stCondLst>
                                            <p:cond delay="0"/>
                                          </p:stCondLst>
                                        </p:cTn>
                                        <p:tgtEl>
                                          <p:spTgt spid="200"/>
                                        </p:tgtEl>
                                        <p:attrNameLst>
                                          <p:attrName>style.visibility</p:attrName>
                                        </p:attrNameLst>
                                      </p:cBhvr>
                                      <p:to>
                                        <p:strVal val="visible"/>
                                      </p:to>
                                    </p:set>
                                    <p:animEffect transition="in" filter="fade">
                                      <p:cBhvr>
                                        <p:cTn id="247" dur="500"/>
                                        <p:tgtEl>
                                          <p:spTgt spid="200"/>
                                        </p:tgtEl>
                                      </p:cBhvr>
                                    </p:animEffect>
                                  </p:childTnLst>
                                </p:cTn>
                              </p:par>
                              <p:par>
                                <p:cTn id="248" presetID="10" presetClass="entr" presetSubtype="0" fill="hold" grpId="0" nodeType="withEffect">
                                  <p:stCondLst>
                                    <p:cond delay="1500"/>
                                  </p:stCondLst>
                                  <p:childTnLst>
                                    <p:set>
                                      <p:cBhvr>
                                        <p:cTn id="249" dur="1" fill="hold">
                                          <p:stCondLst>
                                            <p:cond delay="0"/>
                                          </p:stCondLst>
                                        </p:cTn>
                                        <p:tgtEl>
                                          <p:spTgt spid="202"/>
                                        </p:tgtEl>
                                        <p:attrNameLst>
                                          <p:attrName>style.visibility</p:attrName>
                                        </p:attrNameLst>
                                      </p:cBhvr>
                                      <p:to>
                                        <p:strVal val="visible"/>
                                      </p:to>
                                    </p:set>
                                    <p:animEffect transition="in" filter="fade">
                                      <p:cBhvr>
                                        <p:cTn id="250" dur="500"/>
                                        <p:tgtEl>
                                          <p:spTgt spid="202"/>
                                        </p:tgtEl>
                                      </p:cBhvr>
                                    </p:animEffect>
                                  </p:childTnLst>
                                </p:cTn>
                              </p:par>
                              <p:par>
                                <p:cTn id="251" presetID="10" presetClass="entr" presetSubtype="0" fill="hold" grpId="0" nodeType="withEffect">
                                  <p:stCondLst>
                                    <p:cond delay="1500"/>
                                  </p:stCondLst>
                                  <p:childTnLst>
                                    <p:set>
                                      <p:cBhvr>
                                        <p:cTn id="252" dur="1" fill="hold">
                                          <p:stCondLst>
                                            <p:cond delay="0"/>
                                          </p:stCondLst>
                                        </p:cTn>
                                        <p:tgtEl>
                                          <p:spTgt spid="201"/>
                                        </p:tgtEl>
                                        <p:attrNameLst>
                                          <p:attrName>style.visibility</p:attrName>
                                        </p:attrNameLst>
                                      </p:cBhvr>
                                      <p:to>
                                        <p:strVal val="visible"/>
                                      </p:to>
                                    </p:set>
                                    <p:animEffect transition="in" filter="fade">
                                      <p:cBhvr>
                                        <p:cTn id="253" dur="500"/>
                                        <p:tgtEl>
                                          <p:spTgt spid="201"/>
                                        </p:tgtEl>
                                      </p:cBhvr>
                                    </p:animEffect>
                                  </p:childTnLst>
                                </p:cTn>
                              </p:par>
                              <p:par>
                                <p:cTn id="254" presetID="10" presetClass="entr" presetSubtype="0" fill="hold" grpId="0" nodeType="withEffect">
                                  <p:stCondLst>
                                    <p:cond delay="1500"/>
                                  </p:stCondLst>
                                  <p:childTnLst>
                                    <p:set>
                                      <p:cBhvr>
                                        <p:cTn id="255" dur="1" fill="hold">
                                          <p:stCondLst>
                                            <p:cond delay="0"/>
                                          </p:stCondLst>
                                        </p:cTn>
                                        <p:tgtEl>
                                          <p:spTgt spid="203"/>
                                        </p:tgtEl>
                                        <p:attrNameLst>
                                          <p:attrName>style.visibility</p:attrName>
                                        </p:attrNameLst>
                                      </p:cBhvr>
                                      <p:to>
                                        <p:strVal val="visible"/>
                                      </p:to>
                                    </p:set>
                                    <p:animEffect transition="in" filter="fade">
                                      <p:cBhvr>
                                        <p:cTn id="256" dur="500"/>
                                        <p:tgtEl>
                                          <p:spTgt spid="203"/>
                                        </p:tgtEl>
                                      </p:cBhvr>
                                    </p:animEffect>
                                  </p:childTnLst>
                                </p:cTn>
                              </p:par>
                              <p:par>
                                <p:cTn id="257" presetID="10" presetClass="entr" presetSubtype="0" fill="hold" grpId="0" nodeType="withEffect">
                                  <p:stCondLst>
                                    <p:cond delay="1500"/>
                                  </p:stCondLst>
                                  <p:childTnLst>
                                    <p:set>
                                      <p:cBhvr>
                                        <p:cTn id="258" dur="1" fill="hold">
                                          <p:stCondLst>
                                            <p:cond delay="0"/>
                                          </p:stCondLst>
                                        </p:cTn>
                                        <p:tgtEl>
                                          <p:spTgt spid="204"/>
                                        </p:tgtEl>
                                        <p:attrNameLst>
                                          <p:attrName>style.visibility</p:attrName>
                                        </p:attrNameLst>
                                      </p:cBhvr>
                                      <p:to>
                                        <p:strVal val="visible"/>
                                      </p:to>
                                    </p:set>
                                    <p:animEffect transition="in" filter="fade">
                                      <p:cBhvr>
                                        <p:cTn id="259" dur="500"/>
                                        <p:tgtEl>
                                          <p:spTgt spid="204"/>
                                        </p:tgtEl>
                                      </p:cBhvr>
                                    </p:animEffect>
                                  </p:childTnLst>
                                </p:cTn>
                              </p:par>
                              <p:par>
                                <p:cTn id="260" presetID="10" presetClass="entr" presetSubtype="0" fill="hold" grpId="0" nodeType="withEffect">
                                  <p:stCondLst>
                                    <p:cond delay="1500"/>
                                  </p:stCondLst>
                                  <p:childTnLst>
                                    <p:set>
                                      <p:cBhvr>
                                        <p:cTn id="261" dur="1" fill="hold">
                                          <p:stCondLst>
                                            <p:cond delay="0"/>
                                          </p:stCondLst>
                                        </p:cTn>
                                        <p:tgtEl>
                                          <p:spTgt spid="205"/>
                                        </p:tgtEl>
                                        <p:attrNameLst>
                                          <p:attrName>style.visibility</p:attrName>
                                        </p:attrNameLst>
                                      </p:cBhvr>
                                      <p:to>
                                        <p:strVal val="visible"/>
                                      </p:to>
                                    </p:set>
                                    <p:animEffect transition="in" filter="fade">
                                      <p:cBhvr>
                                        <p:cTn id="262" dur="500"/>
                                        <p:tgtEl>
                                          <p:spTgt spid="205"/>
                                        </p:tgtEl>
                                      </p:cBhvr>
                                    </p:animEffect>
                                  </p:childTnLst>
                                </p:cTn>
                              </p:par>
                              <p:par>
                                <p:cTn id="263" presetID="10" presetClass="exit" presetSubtype="0" repeatCount="3000" fill="hold" grpId="1" nodeType="withEffect">
                                  <p:stCondLst>
                                    <p:cond delay="0"/>
                                  </p:stCondLst>
                                  <p:childTnLst>
                                    <p:animEffect transition="out" filter="fade">
                                      <p:cBhvr>
                                        <p:cTn id="264" dur="2500"/>
                                        <p:tgtEl>
                                          <p:spTgt spid="133"/>
                                        </p:tgtEl>
                                      </p:cBhvr>
                                    </p:animEffect>
                                    <p:set>
                                      <p:cBhvr>
                                        <p:cTn id="265" dur="1" fill="hold">
                                          <p:stCondLst>
                                            <p:cond delay="2499"/>
                                          </p:stCondLst>
                                        </p:cTn>
                                        <p:tgtEl>
                                          <p:spTgt spid="133"/>
                                        </p:tgtEl>
                                        <p:attrNameLst>
                                          <p:attrName>style.visibility</p:attrName>
                                        </p:attrNameLst>
                                      </p:cBhvr>
                                      <p:to>
                                        <p:strVal val="hidden"/>
                                      </p:to>
                                    </p:set>
                                  </p:childTnLst>
                                </p:cTn>
                              </p:par>
                              <p:par>
                                <p:cTn id="266" presetID="37" presetClass="path" presetSubtype="0" repeatCount="3000" decel="100000" fill="hold" grpId="2" nodeType="withEffect">
                                  <p:stCondLst>
                                    <p:cond delay="0"/>
                                  </p:stCondLst>
                                  <p:childTnLst>
                                    <p:animMotion origin="layout" path="M 0.00306 0.00727 C 0.00064 0.0202 -0.03332 0.07127 -0.07889 0.06945 C -0.11105 0.06514 -0.14692 0.00023 -0.1616 -0.08874 " pathEditMode="relative" rAng="0" ptsTypes="AAA">
                                      <p:cBhvr>
                                        <p:cTn id="267" dur="2500" fill="hold"/>
                                        <p:tgtEl>
                                          <p:spTgt spid="133"/>
                                        </p:tgtEl>
                                        <p:attrNameLst>
                                          <p:attrName>ppt_x</p:attrName>
                                          <p:attrName>ppt_y</p:attrName>
                                        </p:attrNameLst>
                                      </p:cBhvr>
                                      <p:rCtr x="-8233" y="-1702"/>
                                    </p:animMotion>
                                  </p:childTnLst>
                                </p:cTn>
                              </p:par>
                              <p:par>
                                <p:cTn id="268" presetID="10" presetClass="exit" presetSubtype="0" repeatCount="3000" fill="hold" grpId="1" nodeType="withEffect">
                                  <p:stCondLst>
                                    <p:cond delay="0"/>
                                  </p:stCondLst>
                                  <p:childTnLst>
                                    <p:animEffect transition="out" filter="fade">
                                      <p:cBhvr>
                                        <p:cTn id="269" dur="2000"/>
                                        <p:tgtEl>
                                          <p:spTgt spid="139"/>
                                        </p:tgtEl>
                                      </p:cBhvr>
                                    </p:animEffect>
                                    <p:set>
                                      <p:cBhvr>
                                        <p:cTn id="270" dur="1" fill="hold">
                                          <p:stCondLst>
                                            <p:cond delay="1999"/>
                                          </p:stCondLst>
                                        </p:cTn>
                                        <p:tgtEl>
                                          <p:spTgt spid="139"/>
                                        </p:tgtEl>
                                        <p:attrNameLst>
                                          <p:attrName>style.visibility</p:attrName>
                                        </p:attrNameLst>
                                      </p:cBhvr>
                                      <p:to>
                                        <p:strVal val="hidden"/>
                                      </p:to>
                                    </p:set>
                                  </p:childTnLst>
                                </p:cTn>
                              </p:par>
                              <p:par>
                                <p:cTn id="271" presetID="37" presetClass="path" presetSubtype="0" repeatCount="3000" decel="100000" fill="hold" grpId="2" nodeType="withEffect">
                                  <p:stCondLst>
                                    <p:cond delay="0"/>
                                  </p:stCondLst>
                                  <p:childTnLst>
                                    <p:animMotion origin="layout" path="M -0.00689 -0.03109 C -0.08246 0.09737 -0.16684 0.11235 -0.27176 0.13618 " pathEditMode="relative" rAng="0" ptsTypes="AA">
                                      <p:cBhvr>
                                        <p:cTn id="272" dur="2000" fill="hold"/>
                                        <p:tgtEl>
                                          <p:spTgt spid="139"/>
                                        </p:tgtEl>
                                        <p:attrNameLst>
                                          <p:attrName>ppt_x</p:attrName>
                                          <p:attrName>ppt_y</p:attrName>
                                        </p:attrNameLst>
                                      </p:cBhvr>
                                      <p:rCtr x="-13250" y="8352"/>
                                    </p:animMotion>
                                  </p:childTnLst>
                                </p:cTn>
                              </p:par>
                              <p:par>
                                <p:cTn id="273" presetID="10" presetClass="exit" presetSubtype="0" repeatCount="3000" fill="hold" grpId="1" nodeType="withEffect">
                                  <p:stCondLst>
                                    <p:cond delay="0"/>
                                  </p:stCondLst>
                                  <p:childTnLst>
                                    <p:animEffect transition="out" filter="fade">
                                      <p:cBhvr>
                                        <p:cTn id="274" dur="2000"/>
                                        <p:tgtEl>
                                          <p:spTgt spid="148"/>
                                        </p:tgtEl>
                                      </p:cBhvr>
                                    </p:animEffect>
                                    <p:set>
                                      <p:cBhvr>
                                        <p:cTn id="275" dur="1" fill="hold">
                                          <p:stCondLst>
                                            <p:cond delay="1999"/>
                                          </p:stCondLst>
                                        </p:cTn>
                                        <p:tgtEl>
                                          <p:spTgt spid="148"/>
                                        </p:tgtEl>
                                        <p:attrNameLst>
                                          <p:attrName>style.visibility</p:attrName>
                                        </p:attrNameLst>
                                      </p:cBhvr>
                                      <p:to>
                                        <p:strVal val="hidden"/>
                                      </p:to>
                                    </p:set>
                                  </p:childTnLst>
                                </p:cTn>
                              </p:par>
                              <p:par>
                                <p:cTn id="276" presetID="37" presetClass="path" presetSubtype="0" repeatCount="3000" decel="100000" fill="hold" grpId="2" nodeType="withEffect">
                                  <p:stCondLst>
                                    <p:cond delay="0"/>
                                  </p:stCondLst>
                                  <p:childTnLst>
                                    <p:animMotion origin="layout" path="M -9.31836E-7 2.52383E-6 C 0.07697 0.12846 0.15739 0.16001 0.26998 0.16727 " pathEditMode="relative" rAng="0" ptsTypes="AA">
                                      <p:cBhvr>
                                        <p:cTn id="277" dur="2000" fill="hold"/>
                                        <p:tgtEl>
                                          <p:spTgt spid="148"/>
                                        </p:tgtEl>
                                        <p:attrNameLst>
                                          <p:attrName>ppt_x</p:attrName>
                                          <p:attrName>ppt_y</p:attrName>
                                        </p:attrNameLst>
                                      </p:cBhvr>
                                      <p:rCtr x="13492" y="8352"/>
                                    </p:animMotion>
                                  </p:childTnLst>
                                </p:cTn>
                              </p:par>
                              <p:par>
                                <p:cTn id="278" presetID="10" presetClass="exit" presetSubtype="0" repeatCount="3000" fill="hold" grpId="1" nodeType="withEffect">
                                  <p:stCondLst>
                                    <p:cond delay="0"/>
                                  </p:stCondLst>
                                  <p:childTnLst>
                                    <p:animEffect transition="out" filter="fade">
                                      <p:cBhvr>
                                        <p:cTn id="279" dur="2000"/>
                                        <p:tgtEl>
                                          <p:spTgt spid="149"/>
                                        </p:tgtEl>
                                      </p:cBhvr>
                                    </p:animEffect>
                                    <p:set>
                                      <p:cBhvr>
                                        <p:cTn id="280" dur="1" fill="hold">
                                          <p:stCondLst>
                                            <p:cond delay="1999"/>
                                          </p:stCondLst>
                                        </p:cTn>
                                        <p:tgtEl>
                                          <p:spTgt spid="149"/>
                                        </p:tgtEl>
                                        <p:attrNameLst>
                                          <p:attrName>style.visibility</p:attrName>
                                        </p:attrNameLst>
                                      </p:cBhvr>
                                      <p:to>
                                        <p:strVal val="hidden"/>
                                      </p:to>
                                    </p:set>
                                  </p:childTnLst>
                                </p:cTn>
                              </p:par>
                              <p:par>
                                <p:cTn id="281" presetID="37" presetClass="path" presetSubtype="0" repeatCount="3000" decel="100000" fill="hold" grpId="2" nodeType="withEffect">
                                  <p:stCondLst>
                                    <p:cond delay="0"/>
                                  </p:stCondLst>
                                  <p:childTnLst>
                                    <p:animMotion origin="layout" path="M -1.63901E-6 4.51657E-6 C 0.02489 0.12732 0.0383 0.17203 0.07378 0.22628 " pathEditMode="relative" rAng="0" ptsTypes="AA">
                                      <p:cBhvr>
                                        <p:cTn id="282" dur="2000" fill="hold"/>
                                        <p:tgtEl>
                                          <p:spTgt spid="149"/>
                                        </p:tgtEl>
                                        <p:attrNameLst>
                                          <p:attrName>ppt_x</p:attrName>
                                          <p:attrName>ppt_y</p:attrName>
                                        </p:attrNameLst>
                                      </p:cBhvr>
                                      <p:rCtr x="3689" y="11303"/>
                                    </p:animMotion>
                                  </p:childTnLst>
                                </p:cTn>
                              </p:par>
                              <p:par>
                                <p:cTn id="283" presetID="10" presetClass="exit" presetSubtype="0" repeatCount="3000" fill="hold" grpId="1" nodeType="withEffect">
                                  <p:stCondLst>
                                    <p:cond delay="0"/>
                                  </p:stCondLst>
                                  <p:childTnLst>
                                    <p:animEffect transition="out" filter="fade">
                                      <p:cBhvr>
                                        <p:cTn id="284" dur="2000"/>
                                        <p:tgtEl>
                                          <p:spTgt spid="141"/>
                                        </p:tgtEl>
                                      </p:cBhvr>
                                    </p:animEffect>
                                    <p:set>
                                      <p:cBhvr>
                                        <p:cTn id="285" dur="1" fill="hold">
                                          <p:stCondLst>
                                            <p:cond delay="1999"/>
                                          </p:stCondLst>
                                        </p:cTn>
                                        <p:tgtEl>
                                          <p:spTgt spid="141"/>
                                        </p:tgtEl>
                                        <p:attrNameLst>
                                          <p:attrName>style.visibility</p:attrName>
                                        </p:attrNameLst>
                                      </p:cBhvr>
                                      <p:to>
                                        <p:strVal val="hidden"/>
                                      </p:to>
                                    </p:set>
                                  </p:childTnLst>
                                </p:cTn>
                              </p:par>
                              <p:par>
                                <p:cTn id="286" presetID="37" presetClass="path" presetSubtype="0" repeatCount="3000" decel="100000" fill="hold" grpId="2" nodeType="withEffect">
                                  <p:stCondLst>
                                    <p:cond delay="0"/>
                                  </p:stCondLst>
                                  <p:childTnLst>
                                    <p:animMotion origin="layout" path="M 3.76564E-6 5.90104E-7 C -0.02477 0.12733 -0.03804 0.17204 -0.07327 0.22628 " pathEditMode="relative" rAng="0" ptsTypes="AA">
                                      <p:cBhvr>
                                        <p:cTn id="287" dur="2000" fill="hold"/>
                                        <p:tgtEl>
                                          <p:spTgt spid="141"/>
                                        </p:tgtEl>
                                        <p:attrNameLst>
                                          <p:attrName>ppt_x</p:attrName>
                                          <p:attrName>ppt_y</p:attrName>
                                        </p:attrNameLst>
                                      </p:cBhvr>
                                      <p:rCtr x="-3664" y="11303"/>
                                    </p:animMotion>
                                  </p:childTnLst>
                                </p:cTn>
                              </p:par>
                              <p:par>
                                <p:cTn id="288" presetID="10" presetClass="exit" presetSubtype="0" repeatCount="3000" fill="hold" grpId="1" nodeType="withEffect">
                                  <p:stCondLst>
                                    <p:cond delay="0"/>
                                  </p:stCondLst>
                                  <p:childTnLst>
                                    <p:animEffect transition="out" filter="fade">
                                      <p:cBhvr>
                                        <p:cTn id="289" dur="2500"/>
                                        <p:tgtEl>
                                          <p:spTgt spid="142"/>
                                        </p:tgtEl>
                                      </p:cBhvr>
                                    </p:animEffect>
                                    <p:set>
                                      <p:cBhvr>
                                        <p:cTn id="290" dur="1" fill="hold">
                                          <p:stCondLst>
                                            <p:cond delay="2499"/>
                                          </p:stCondLst>
                                        </p:cTn>
                                        <p:tgtEl>
                                          <p:spTgt spid="142"/>
                                        </p:tgtEl>
                                        <p:attrNameLst>
                                          <p:attrName>style.visibility</p:attrName>
                                        </p:attrNameLst>
                                      </p:cBhvr>
                                      <p:to>
                                        <p:strVal val="hidden"/>
                                      </p:to>
                                    </p:set>
                                  </p:childTnLst>
                                </p:cTn>
                              </p:par>
                              <p:par>
                                <p:cTn id="291" presetID="37" presetClass="path" presetSubtype="0" repeatCount="3000" decel="100000" fill="hold" grpId="2" nodeType="withEffect">
                                  <p:stCondLst>
                                    <p:cond delay="0"/>
                                  </p:stCondLst>
                                  <p:childTnLst>
                                    <p:animMotion origin="layout" path="M -0.01111 -0.03405 C -0.01315 -0.02089 -0.05106 0.03336 -0.10557 0.01452 C -0.1708 -0.02656 -0.12701 -0.35248 -0.11948 -0.40196 " pathEditMode="relative" rAng="0" ptsTypes="AAA">
                                      <p:cBhvr>
                                        <p:cTn id="292" dur="2500" fill="hold"/>
                                        <p:tgtEl>
                                          <p:spTgt spid="142"/>
                                        </p:tgtEl>
                                        <p:attrNameLst>
                                          <p:attrName>ppt_x</p:attrName>
                                          <p:attrName>ppt_y</p:attrName>
                                        </p:attrNameLst>
                                      </p:cBhvr>
                                      <p:rCtr x="-6497" y="-15774"/>
                                    </p:animMotion>
                                  </p:childTnLst>
                                </p:cTn>
                              </p:par>
                              <p:par>
                                <p:cTn id="293" presetID="10" presetClass="exit" presetSubtype="0" repeatCount="3000" fill="hold" grpId="1" nodeType="withEffect">
                                  <p:stCondLst>
                                    <p:cond delay="0"/>
                                  </p:stCondLst>
                                  <p:childTnLst>
                                    <p:animEffect transition="out" filter="fade">
                                      <p:cBhvr>
                                        <p:cTn id="294" dur="2000"/>
                                        <p:tgtEl>
                                          <p:spTgt spid="150"/>
                                        </p:tgtEl>
                                      </p:cBhvr>
                                    </p:animEffect>
                                    <p:set>
                                      <p:cBhvr>
                                        <p:cTn id="295" dur="1" fill="hold">
                                          <p:stCondLst>
                                            <p:cond delay="1999"/>
                                          </p:stCondLst>
                                        </p:cTn>
                                        <p:tgtEl>
                                          <p:spTgt spid="150"/>
                                        </p:tgtEl>
                                        <p:attrNameLst>
                                          <p:attrName>style.visibility</p:attrName>
                                        </p:attrNameLst>
                                      </p:cBhvr>
                                      <p:to>
                                        <p:strVal val="hidden"/>
                                      </p:to>
                                    </p:set>
                                  </p:childTnLst>
                                </p:cTn>
                              </p:par>
                              <p:par>
                                <p:cTn id="296" presetID="37" presetClass="path" presetSubtype="0" repeatCount="3000" decel="100000" fill="hold" grpId="2" nodeType="withEffect">
                                  <p:stCondLst>
                                    <p:cond delay="0"/>
                                  </p:stCondLst>
                                  <p:childTnLst>
                                    <p:animMotion origin="layout" path="M -0.00676 0.00296 C -0.00472 0.01612 0.04659 0.11644 0.11106 0.0976 C 0.17514 0.06696 0.19186 -0.03926 0.19684 -0.08806 " pathEditMode="relative" rAng="0" ptsTypes="AAA">
                                      <p:cBhvr>
                                        <p:cTn id="297" dur="2000" fill="hold"/>
                                        <p:tgtEl>
                                          <p:spTgt spid="150"/>
                                        </p:tgtEl>
                                        <p:attrNameLst>
                                          <p:attrName>ppt_x</p:attrName>
                                          <p:attrName>ppt_y</p:attrName>
                                        </p:attrNameLst>
                                      </p:cBhvr>
                                      <p:rCtr x="10174" y="295"/>
                                    </p:animMotion>
                                  </p:childTnLst>
                                </p:cTn>
                              </p:par>
                              <p:par>
                                <p:cTn id="298" presetID="10" presetClass="exit" presetSubtype="0" repeatCount="3000" fill="hold" grpId="1" nodeType="withEffect">
                                  <p:stCondLst>
                                    <p:cond delay="500"/>
                                  </p:stCondLst>
                                  <p:childTnLst>
                                    <p:animEffect transition="out" filter="fade">
                                      <p:cBhvr>
                                        <p:cTn id="299" dur="1500"/>
                                        <p:tgtEl>
                                          <p:spTgt spid="186"/>
                                        </p:tgtEl>
                                      </p:cBhvr>
                                    </p:animEffect>
                                    <p:set>
                                      <p:cBhvr>
                                        <p:cTn id="300" dur="1" fill="hold">
                                          <p:stCondLst>
                                            <p:cond delay="1499"/>
                                          </p:stCondLst>
                                        </p:cTn>
                                        <p:tgtEl>
                                          <p:spTgt spid="186"/>
                                        </p:tgtEl>
                                        <p:attrNameLst>
                                          <p:attrName>style.visibility</p:attrName>
                                        </p:attrNameLst>
                                      </p:cBhvr>
                                      <p:to>
                                        <p:strVal val="hidden"/>
                                      </p:to>
                                    </p:set>
                                  </p:childTnLst>
                                </p:cTn>
                              </p:par>
                              <p:par>
                                <p:cTn id="301" presetID="37" presetClass="path" presetSubtype="0" repeatCount="3000" decel="100000" fill="hold" grpId="2" nodeType="withEffect">
                                  <p:stCondLst>
                                    <p:cond delay="500"/>
                                  </p:stCondLst>
                                  <p:childTnLst>
                                    <p:animMotion origin="layout" path="M -0.00013 2.22222E-6 C -0.00833 -0.09931 -0.00807 -0.24884 -0.08086 -0.33912 C -0.15977 -0.42709 -0.27721 -0.3625 -0.28463 -0.30232 " pathEditMode="relative" rAng="0" ptsTypes="AAA">
                                      <p:cBhvr>
                                        <p:cTn id="302" dur="1500" fill="hold"/>
                                        <p:tgtEl>
                                          <p:spTgt spid="186"/>
                                        </p:tgtEl>
                                        <p:attrNameLst>
                                          <p:attrName>ppt_x</p:attrName>
                                          <p:attrName>ppt_y</p:attrName>
                                        </p:attrNameLst>
                                      </p:cBhvr>
                                      <p:rCtr x="-14232" y="-19120"/>
                                    </p:animMotion>
                                  </p:childTnLst>
                                </p:cTn>
                              </p:par>
                              <p:par>
                                <p:cTn id="303" presetID="10" presetClass="exit" presetSubtype="0" repeatCount="3000" fill="hold" grpId="0" nodeType="withEffect">
                                  <p:stCondLst>
                                    <p:cond delay="250"/>
                                  </p:stCondLst>
                                  <p:childTnLst>
                                    <p:animEffect transition="out" filter="fade">
                                      <p:cBhvr>
                                        <p:cTn id="304" dur="1500"/>
                                        <p:tgtEl>
                                          <p:spTgt spid="187"/>
                                        </p:tgtEl>
                                      </p:cBhvr>
                                    </p:animEffect>
                                    <p:set>
                                      <p:cBhvr>
                                        <p:cTn id="305" dur="1" fill="hold">
                                          <p:stCondLst>
                                            <p:cond delay="1499"/>
                                          </p:stCondLst>
                                        </p:cTn>
                                        <p:tgtEl>
                                          <p:spTgt spid="187"/>
                                        </p:tgtEl>
                                        <p:attrNameLst>
                                          <p:attrName>style.visibility</p:attrName>
                                        </p:attrNameLst>
                                      </p:cBhvr>
                                      <p:to>
                                        <p:strVal val="hidden"/>
                                      </p:to>
                                    </p:set>
                                  </p:childTnLst>
                                </p:cTn>
                              </p:par>
                              <p:par>
                                <p:cTn id="306" presetID="37" presetClass="path" presetSubtype="0" repeatCount="3000" decel="100000" fill="hold" grpId="2" nodeType="withEffect">
                                  <p:stCondLst>
                                    <p:cond delay="250"/>
                                  </p:stCondLst>
                                  <p:childTnLst>
                                    <p:animMotion origin="layout" path="M 4.375E-6 -0.00069 C -0.04467 -0.03194 -0.08659 -0.04143 -0.1448 -0.03449 C -0.21967 -0.02523 -0.24935 0.02477 -0.26602 0.06227 " pathEditMode="relative" rAng="0" ptsTypes="AAA">
                                      <p:cBhvr>
                                        <p:cTn id="307" dur="1500" fill="hold"/>
                                        <p:tgtEl>
                                          <p:spTgt spid="187"/>
                                        </p:tgtEl>
                                        <p:attrNameLst>
                                          <p:attrName>ppt_x</p:attrName>
                                          <p:attrName>ppt_y</p:attrName>
                                        </p:attrNameLst>
                                      </p:cBhvr>
                                      <p:rCtr x="-13307" y="1343"/>
                                    </p:animMotion>
                                  </p:childTnLst>
                                </p:cTn>
                              </p:par>
                              <p:par>
                                <p:cTn id="308" presetID="10" presetClass="exit" presetSubtype="0" repeatCount="3000" fill="hold" grpId="1" nodeType="withEffect">
                                  <p:stCondLst>
                                    <p:cond delay="750"/>
                                  </p:stCondLst>
                                  <p:childTnLst>
                                    <p:animEffect transition="out" filter="fade">
                                      <p:cBhvr>
                                        <p:cTn id="309" dur="1500"/>
                                        <p:tgtEl>
                                          <p:spTgt spid="188"/>
                                        </p:tgtEl>
                                      </p:cBhvr>
                                    </p:animEffect>
                                    <p:set>
                                      <p:cBhvr>
                                        <p:cTn id="310" dur="1" fill="hold">
                                          <p:stCondLst>
                                            <p:cond delay="1499"/>
                                          </p:stCondLst>
                                        </p:cTn>
                                        <p:tgtEl>
                                          <p:spTgt spid="188"/>
                                        </p:tgtEl>
                                        <p:attrNameLst>
                                          <p:attrName>style.visibility</p:attrName>
                                        </p:attrNameLst>
                                      </p:cBhvr>
                                      <p:to>
                                        <p:strVal val="hidden"/>
                                      </p:to>
                                    </p:set>
                                  </p:childTnLst>
                                </p:cTn>
                              </p:par>
                              <p:par>
                                <p:cTn id="311" presetID="37" presetClass="path" presetSubtype="0" repeatCount="3000" decel="100000" fill="hold" grpId="2" nodeType="withEffect">
                                  <p:stCondLst>
                                    <p:cond delay="750"/>
                                  </p:stCondLst>
                                  <p:childTnLst>
                                    <p:animMotion origin="layout" path="M 2.42277E-6 -0.00023 C -0.03447 0.0093 -0.07723 0.01588 -0.11182 0.17317 " pathEditMode="relative" rAng="0" ptsTypes="AA">
                                      <p:cBhvr>
                                        <p:cTn id="312" dur="1500" fill="hold"/>
                                        <p:tgtEl>
                                          <p:spTgt spid="188"/>
                                        </p:tgtEl>
                                        <p:attrNameLst>
                                          <p:attrName>ppt_x</p:attrName>
                                          <p:attrName>ppt_y</p:attrName>
                                        </p:attrNameLst>
                                      </p:cBhvr>
                                      <p:rCtr x="-5591" y="8670"/>
                                    </p:animMotion>
                                  </p:childTnLst>
                                </p:cTn>
                              </p:par>
                              <p:par>
                                <p:cTn id="313" presetID="10" presetClass="exit" presetSubtype="0" repeatCount="3000" fill="hold" grpId="1" nodeType="withEffect">
                                  <p:stCondLst>
                                    <p:cond delay="0"/>
                                  </p:stCondLst>
                                  <p:childTnLst>
                                    <p:animEffect transition="out" filter="fade">
                                      <p:cBhvr>
                                        <p:cTn id="314" dur="1500"/>
                                        <p:tgtEl>
                                          <p:spTgt spid="189"/>
                                        </p:tgtEl>
                                      </p:cBhvr>
                                    </p:animEffect>
                                    <p:set>
                                      <p:cBhvr>
                                        <p:cTn id="315" dur="1" fill="hold">
                                          <p:stCondLst>
                                            <p:cond delay="1499"/>
                                          </p:stCondLst>
                                        </p:cTn>
                                        <p:tgtEl>
                                          <p:spTgt spid="189"/>
                                        </p:tgtEl>
                                        <p:attrNameLst>
                                          <p:attrName>style.visibility</p:attrName>
                                        </p:attrNameLst>
                                      </p:cBhvr>
                                      <p:to>
                                        <p:strVal val="hidden"/>
                                      </p:to>
                                    </p:set>
                                  </p:childTnLst>
                                </p:cTn>
                              </p:par>
                              <p:par>
                                <p:cTn id="316" presetID="37" presetClass="path" presetSubtype="0" repeatCount="3000" decel="100000" fill="hold" grpId="2" nodeType="withEffect">
                                  <p:stCondLst>
                                    <p:cond delay="0"/>
                                  </p:stCondLst>
                                  <p:childTnLst>
                                    <p:animMotion origin="layout" path="M -3.50013E-6 -0.00023 C 0.04162 0.00931 0.09344 0.01589 0.13531 0.17317 " pathEditMode="relative" rAng="0" ptsTypes="AA">
                                      <p:cBhvr>
                                        <p:cTn id="317" dur="1500" fill="hold"/>
                                        <p:tgtEl>
                                          <p:spTgt spid="189"/>
                                        </p:tgtEl>
                                        <p:attrNameLst>
                                          <p:attrName>ppt_x</p:attrName>
                                          <p:attrName>ppt_y</p:attrName>
                                        </p:attrNameLst>
                                      </p:cBhvr>
                                      <p:rCtr x="6765" y="8670"/>
                                    </p:animMotion>
                                  </p:childTnLst>
                                </p:cTn>
                              </p:par>
                              <p:par>
                                <p:cTn id="318" presetID="10" presetClass="exit" presetSubtype="0" repeatCount="3000" fill="hold" grpId="1" nodeType="withEffect">
                                  <p:stCondLst>
                                    <p:cond delay="250"/>
                                  </p:stCondLst>
                                  <p:childTnLst>
                                    <p:animEffect transition="out" filter="fade">
                                      <p:cBhvr>
                                        <p:cTn id="319" dur="1500"/>
                                        <p:tgtEl>
                                          <p:spTgt spid="190"/>
                                        </p:tgtEl>
                                      </p:cBhvr>
                                    </p:animEffect>
                                    <p:set>
                                      <p:cBhvr>
                                        <p:cTn id="320" dur="1" fill="hold">
                                          <p:stCondLst>
                                            <p:cond delay="1499"/>
                                          </p:stCondLst>
                                        </p:cTn>
                                        <p:tgtEl>
                                          <p:spTgt spid="190"/>
                                        </p:tgtEl>
                                        <p:attrNameLst>
                                          <p:attrName>style.visibility</p:attrName>
                                        </p:attrNameLst>
                                      </p:cBhvr>
                                      <p:to>
                                        <p:strVal val="hidden"/>
                                      </p:to>
                                    </p:set>
                                  </p:childTnLst>
                                </p:cTn>
                              </p:par>
                              <p:par>
                                <p:cTn id="321" presetID="37" presetClass="path" presetSubtype="0" repeatCount="3000" decel="100000" fill="hold" grpId="2" nodeType="withEffect">
                                  <p:stCondLst>
                                    <p:cond delay="250"/>
                                  </p:stCondLst>
                                  <p:childTnLst>
                                    <p:animMotion origin="layout" path="M 1.0697E-6 -0.00068 C 0.01289 -0.03586 0.07135 -0.11166 0.14845 -0.11961 C 0.22581 -0.11825 0.28083 -0.0556 0.29346 -0.0025 " pathEditMode="relative" rAng="0" ptsTypes="AAA">
                                      <p:cBhvr>
                                        <p:cTn id="322" dur="1500" fill="hold"/>
                                        <p:tgtEl>
                                          <p:spTgt spid="190"/>
                                        </p:tgtEl>
                                        <p:attrNameLst>
                                          <p:attrName>ppt_x</p:attrName>
                                          <p:attrName>ppt_y</p:attrName>
                                        </p:attrNameLst>
                                      </p:cBhvr>
                                      <p:rCtr x="14667" y="-5946"/>
                                    </p:animMotion>
                                  </p:childTnLst>
                                </p:cTn>
                              </p:par>
                              <p:par>
                                <p:cTn id="323" presetID="10" presetClass="exit" presetSubtype="0" repeatCount="3000" fill="hold" grpId="1" nodeType="withEffect">
                                  <p:stCondLst>
                                    <p:cond delay="750"/>
                                  </p:stCondLst>
                                  <p:childTnLst>
                                    <p:animEffect transition="out" filter="fade">
                                      <p:cBhvr>
                                        <p:cTn id="324" dur="1500"/>
                                        <p:tgtEl>
                                          <p:spTgt spid="191"/>
                                        </p:tgtEl>
                                      </p:cBhvr>
                                    </p:animEffect>
                                    <p:set>
                                      <p:cBhvr>
                                        <p:cTn id="325" dur="1" fill="hold">
                                          <p:stCondLst>
                                            <p:cond delay="1499"/>
                                          </p:stCondLst>
                                        </p:cTn>
                                        <p:tgtEl>
                                          <p:spTgt spid="191"/>
                                        </p:tgtEl>
                                        <p:attrNameLst>
                                          <p:attrName>style.visibility</p:attrName>
                                        </p:attrNameLst>
                                      </p:cBhvr>
                                      <p:to>
                                        <p:strVal val="hidden"/>
                                      </p:to>
                                    </p:set>
                                  </p:childTnLst>
                                </p:cTn>
                              </p:par>
                              <p:par>
                                <p:cTn id="326" presetID="37" presetClass="path" presetSubtype="0" repeatCount="3000" decel="100000" fill="hold" grpId="2" nodeType="withEffect">
                                  <p:stCondLst>
                                    <p:cond delay="750"/>
                                  </p:stCondLst>
                                  <p:childTnLst>
                                    <p:animMotion origin="layout" path="M 1.05183E-6 -0.00068 C 0.00804 -0.03381 0.02298 -0.12301 0.06484 -0.15864 C 0.10659 -0.19428 0.15152 -0.16772 0.16594 -0.13458 " pathEditMode="relative" rAng="0" ptsTypes="AAA">
                                      <p:cBhvr>
                                        <p:cTn id="327" dur="1500" fill="hold"/>
                                        <p:tgtEl>
                                          <p:spTgt spid="191"/>
                                        </p:tgtEl>
                                        <p:attrNameLst>
                                          <p:attrName>ppt_x</p:attrName>
                                          <p:attrName>ppt_y</p:attrName>
                                        </p:attrNameLst>
                                      </p:cBhvr>
                                      <p:rCtr x="8297" y="-8761"/>
                                    </p:animMotion>
                                  </p:childTnLst>
                                </p:cTn>
                              </p:par>
                              <p:par>
                                <p:cTn id="328" presetID="10" presetClass="exit" presetSubtype="0" repeatCount="3000" fill="hold" grpId="1" nodeType="withEffect">
                                  <p:stCondLst>
                                    <p:cond delay="0"/>
                                  </p:stCondLst>
                                  <p:childTnLst>
                                    <p:animEffect transition="out" filter="fade">
                                      <p:cBhvr>
                                        <p:cTn id="329" dur="1500"/>
                                        <p:tgtEl>
                                          <p:spTgt spid="192"/>
                                        </p:tgtEl>
                                      </p:cBhvr>
                                    </p:animEffect>
                                    <p:set>
                                      <p:cBhvr>
                                        <p:cTn id="330" dur="1" fill="hold">
                                          <p:stCondLst>
                                            <p:cond delay="1499"/>
                                          </p:stCondLst>
                                        </p:cTn>
                                        <p:tgtEl>
                                          <p:spTgt spid="192"/>
                                        </p:tgtEl>
                                        <p:attrNameLst>
                                          <p:attrName>style.visibility</p:attrName>
                                        </p:attrNameLst>
                                      </p:cBhvr>
                                      <p:to>
                                        <p:strVal val="hidden"/>
                                      </p:to>
                                    </p:set>
                                  </p:childTnLst>
                                </p:cTn>
                              </p:par>
                              <p:par>
                                <p:cTn id="331" presetID="37" presetClass="path" presetSubtype="0" repeatCount="3000" decel="100000" fill="hold" grpId="2" nodeType="withEffect">
                                  <p:stCondLst>
                                    <p:cond delay="0"/>
                                  </p:stCondLst>
                                  <p:childTnLst>
                                    <p:animMotion origin="layout" path="M -1.90452E-6 -0.00069 C 0.00268 -0.03745 -0.00255 -0.30005 0.07251 -0.39106 C 0.1519 -0.48639 0.23219 -0.44281 0.25517 -0.39265 " pathEditMode="relative" rAng="0" ptsTypes="AAA">
                                      <p:cBhvr>
                                        <p:cTn id="332" dur="1500" fill="hold"/>
                                        <p:tgtEl>
                                          <p:spTgt spid="192"/>
                                        </p:tgtEl>
                                        <p:attrNameLst>
                                          <p:attrName>ppt_x</p:attrName>
                                          <p:attrName>ppt_y</p:attrName>
                                        </p:attrNameLst>
                                      </p:cBhvr>
                                      <p:rCtr x="12752" y="-22356"/>
                                    </p:animMotion>
                                  </p:childTnLst>
                                </p:cTn>
                              </p:par>
                              <p:par>
                                <p:cTn id="333" presetID="10" presetClass="exit" presetSubtype="0" repeatCount="3000" fill="hold" grpId="1" nodeType="withEffect">
                                  <p:stCondLst>
                                    <p:cond delay="1000"/>
                                  </p:stCondLst>
                                  <p:childTnLst>
                                    <p:animEffect transition="out" filter="fade">
                                      <p:cBhvr>
                                        <p:cTn id="334" dur="1500"/>
                                        <p:tgtEl>
                                          <p:spTgt spid="193"/>
                                        </p:tgtEl>
                                      </p:cBhvr>
                                    </p:animEffect>
                                    <p:set>
                                      <p:cBhvr>
                                        <p:cTn id="335" dur="1" fill="hold">
                                          <p:stCondLst>
                                            <p:cond delay="1499"/>
                                          </p:stCondLst>
                                        </p:cTn>
                                        <p:tgtEl>
                                          <p:spTgt spid="193"/>
                                        </p:tgtEl>
                                        <p:attrNameLst>
                                          <p:attrName>style.visibility</p:attrName>
                                        </p:attrNameLst>
                                      </p:cBhvr>
                                      <p:to>
                                        <p:strVal val="hidden"/>
                                      </p:to>
                                    </p:set>
                                  </p:childTnLst>
                                </p:cTn>
                              </p:par>
                              <p:par>
                                <p:cTn id="336" presetID="37" presetClass="path" presetSubtype="0" repeatCount="3000" decel="100000" fill="hold" grpId="2" nodeType="withEffect">
                                  <p:stCondLst>
                                    <p:cond delay="1000"/>
                                  </p:stCondLst>
                                  <p:childTnLst>
                                    <p:animMotion origin="layout" path="M -0.0092 -4.01725E-6 C -0.02668 -0.04652 -0.05336 -0.32841 -0.00805 -0.4512 C 0.04199 -0.55764 0.07505 -0.50181 0.09599 -0.47208 " pathEditMode="relative" rAng="0" ptsTypes="AAA">
                                      <p:cBhvr>
                                        <p:cTn id="337" dur="1500" fill="hold"/>
                                        <p:tgtEl>
                                          <p:spTgt spid="193"/>
                                        </p:tgtEl>
                                        <p:attrNameLst>
                                          <p:attrName>ppt_x</p:attrName>
                                          <p:attrName>ppt_y</p:attrName>
                                        </p:attrNameLst>
                                      </p:cBhvr>
                                      <p:rCtr x="4059" y="-25692"/>
                                    </p:animMotion>
                                  </p:childTnLst>
                                </p:cTn>
                              </p:par>
                              <p:par>
                                <p:cTn id="338" presetID="10" presetClass="exit" presetSubtype="0" repeatCount="3000" fill="hold" grpId="1" nodeType="withEffect">
                                  <p:stCondLst>
                                    <p:cond delay="0"/>
                                  </p:stCondLst>
                                  <p:childTnLst>
                                    <p:animEffect transition="out" filter="fade">
                                      <p:cBhvr>
                                        <p:cTn id="339" dur="1500"/>
                                        <p:tgtEl>
                                          <p:spTgt spid="194"/>
                                        </p:tgtEl>
                                      </p:cBhvr>
                                    </p:animEffect>
                                    <p:set>
                                      <p:cBhvr>
                                        <p:cTn id="340" dur="1" fill="hold">
                                          <p:stCondLst>
                                            <p:cond delay="1499"/>
                                          </p:stCondLst>
                                        </p:cTn>
                                        <p:tgtEl>
                                          <p:spTgt spid="194"/>
                                        </p:tgtEl>
                                        <p:attrNameLst>
                                          <p:attrName>style.visibility</p:attrName>
                                        </p:attrNameLst>
                                      </p:cBhvr>
                                      <p:to>
                                        <p:strVal val="hidden"/>
                                      </p:to>
                                    </p:set>
                                  </p:childTnLst>
                                </p:cTn>
                              </p:par>
                              <p:par>
                                <p:cTn id="341" presetID="37" presetClass="path" presetSubtype="0" repeatCount="3000" decel="100000" fill="hold" grpId="2" nodeType="withEffect">
                                  <p:stCondLst>
                                    <p:cond delay="0"/>
                                  </p:stCondLst>
                                  <p:childTnLst>
                                    <p:animMotion origin="layout" path="M -0.00026 -4.32592E-6 C 0.01327 -0.04471 0.0674 -0.33114 0.01889 -0.46822 C -0.02004 -0.56945 -0.06587 -0.5034 -0.08183 -0.47503 " pathEditMode="relative" rAng="0" ptsTypes="AAA">
                                      <p:cBhvr>
                                        <p:cTn id="342" dur="1500" fill="hold"/>
                                        <p:tgtEl>
                                          <p:spTgt spid="194"/>
                                        </p:tgtEl>
                                        <p:attrNameLst>
                                          <p:attrName>ppt_x</p:attrName>
                                          <p:attrName>ppt_y</p:attrName>
                                        </p:attrNameLst>
                                      </p:cBhvr>
                                      <p:rCtr x="-2132" y="-26146"/>
                                    </p:animMotion>
                                  </p:childTnLst>
                                </p:cTn>
                              </p:par>
                              <p:par>
                                <p:cTn id="343" presetID="10" presetClass="exit" presetSubtype="0" repeatCount="3000" fill="hold" grpId="1" nodeType="withEffect">
                                  <p:stCondLst>
                                    <p:cond delay="1000"/>
                                  </p:stCondLst>
                                  <p:childTnLst>
                                    <p:animEffect transition="out" filter="fade">
                                      <p:cBhvr>
                                        <p:cTn id="344" dur="1500"/>
                                        <p:tgtEl>
                                          <p:spTgt spid="195"/>
                                        </p:tgtEl>
                                      </p:cBhvr>
                                    </p:animEffect>
                                    <p:set>
                                      <p:cBhvr>
                                        <p:cTn id="345" dur="1" fill="hold">
                                          <p:stCondLst>
                                            <p:cond delay="1499"/>
                                          </p:stCondLst>
                                        </p:cTn>
                                        <p:tgtEl>
                                          <p:spTgt spid="195"/>
                                        </p:tgtEl>
                                        <p:attrNameLst>
                                          <p:attrName>style.visibility</p:attrName>
                                        </p:attrNameLst>
                                      </p:cBhvr>
                                      <p:to>
                                        <p:strVal val="hidden"/>
                                      </p:to>
                                    </p:set>
                                  </p:childTnLst>
                                </p:cTn>
                              </p:par>
                              <p:par>
                                <p:cTn id="346" presetID="37" presetClass="path" presetSubtype="0" repeatCount="3000" decel="100000" fill="hold" grpId="2" nodeType="withEffect">
                                  <p:stCondLst>
                                    <p:cond delay="1000"/>
                                  </p:stCondLst>
                                  <p:childTnLst>
                                    <p:animMotion origin="layout" path="M 4.67194E-6 -0.00068 C -0.00537 -0.04607 -0.02426 -0.14049 -0.06779 -0.18112 C -0.11106 -0.22174 -0.16595 -0.18724 -0.18076 -0.14934 " pathEditMode="relative" rAng="0" ptsTypes="AAA">
                                      <p:cBhvr>
                                        <p:cTn id="347" dur="1500" fill="hold"/>
                                        <p:tgtEl>
                                          <p:spTgt spid="195"/>
                                        </p:tgtEl>
                                        <p:attrNameLst>
                                          <p:attrName>ppt_x</p:attrName>
                                          <p:attrName>ppt_y</p:attrName>
                                        </p:attrNameLst>
                                      </p:cBhvr>
                                      <p:rCtr x="-9038" y="-9941"/>
                                    </p:animMotion>
                                  </p:childTnLst>
                                </p:cTn>
                              </p:par>
                              <p:par>
                                <p:cTn id="348" presetID="10" presetClass="exit" presetSubtype="0" repeatCount="3000" fill="hold" grpId="1" nodeType="withEffect">
                                  <p:stCondLst>
                                    <p:cond delay="1000"/>
                                  </p:stCondLst>
                                  <p:childTnLst>
                                    <p:animEffect transition="out" filter="fade">
                                      <p:cBhvr>
                                        <p:cTn id="349" dur="1500"/>
                                        <p:tgtEl>
                                          <p:spTgt spid="196"/>
                                        </p:tgtEl>
                                      </p:cBhvr>
                                    </p:animEffect>
                                    <p:set>
                                      <p:cBhvr>
                                        <p:cTn id="350" dur="1" fill="hold">
                                          <p:stCondLst>
                                            <p:cond delay="1499"/>
                                          </p:stCondLst>
                                        </p:cTn>
                                        <p:tgtEl>
                                          <p:spTgt spid="196"/>
                                        </p:tgtEl>
                                        <p:attrNameLst>
                                          <p:attrName>style.visibility</p:attrName>
                                        </p:attrNameLst>
                                      </p:cBhvr>
                                      <p:to>
                                        <p:strVal val="hidden"/>
                                      </p:to>
                                    </p:set>
                                  </p:childTnLst>
                                </p:cTn>
                              </p:par>
                              <p:par>
                                <p:cTn id="351" presetID="37" presetClass="path" presetSubtype="0" repeatCount="3000" decel="100000" fill="hold" grpId="2" nodeType="withEffect">
                                  <p:stCondLst>
                                    <p:cond delay="1000"/>
                                  </p:stCondLst>
                                  <p:childTnLst>
                                    <p:animMotion origin="layout" path="M -0.00013 -3.7037E-7 C -0.00833 -0.09907 -0.00807 -0.24884 -0.08086 -0.33912 C -0.15977 -0.42708 -0.27721 -0.3625 -0.28464 -0.30231 " pathEditMode="relative" rAng="0" ptsTypes="AAA">
                                      <p:cBhvr>
                                        <p:cTn id="352" dur="1500" fill="hold"/>
                                        <p:tgtEl>
                                          <p:spTgt spid="196"/>
                                        </p:tgtEl>
                                        <p:attrNameLst>
                                          <p:attrName>ppt_x</p:attrName>
                                          <p:attrName>ppt_y</p:attrName>
                                        </p:attrNameLst>
                                      </p:cBhvr>
                                      <p:rCtr x="-14232" y="-19120"/>
                                    </p:animMotion>
                                  </p:childTnLst>
                                </p:cTn>
                              </p:par>
                              <p:par>
                                <p:cTn id="353" presetID="10" presetClass="exit" presetSubtype="0" repeatCount="3000" fill="hold" grpId="0" nodeType="withEffect">
                                  <p:stCondLst>
                                    <p:cond delay="0"/>
                                  </p:stCondLst>
                                  <p:childTnLst>
                                    <p:animEffect transition="out" filter="fade">
                                      <p:cBhvr>
                                        <p:cTn id="354" dur="1500"/>
                                        <p:tgtEl>
                                          <p:spTgt spid="197"/>
                                        </p:tgtEl>
                                      </p:cBhvr>
                                    </p:animEffect>
                                    <p:set>
                                      <p:cBhvr>
                                        <p:cTn id="355" dur="1" fill="hold">
                                          <p:stCondLst>
                                            <p:cond delay="1499"/>
                                          </p:stCondLst>
                                        </p:cTn>
                                        <p:tgtEl>
                                          <p:spTgt spid="197"/>
                                        </p:tgtEl>
                                        <p:attrNameLst>
                                          <p:attrName>style.visibility</p:attrName>
                                        </p:attrNameLst>
                                      </p:cBhvr>
                                      <p:to>
                                        <p:strVal val="hidden"/>
                                      </p:to>
                                    </p:set>
                                  </p:childTnLst>
                                </p:cTn>
                              </p:par>
                              <p:par>
                                <p:cTn id="356" presetID="37" presetClass="path" presetSubtype="0" repeatCount="3000" decel="100000" fill="hold" grpId="2" nodeType="withEffect">
                                  <p:stCondLst>
                                    <p:cond delay="0"/>
                                  </p:stCondLst>
                                  <p:childTnLst>
                                    <p:animMotion origin="layout" path="M -3.95833E-6 -0.00092 C -0.04466 -0.03217 -0.08658 -0.04166 -0.14479 -0.03472 C -0.21966 -0.02546 -0.24856 0.03797 -0.26523 0.0757 " pathEditMode="relative" rAng="0" ptsTypes="AAA">
                                      <p:cBhvr>
                                        <p:cTn id="357" dur="1500" fill="hold"/>
                                        <p:tgtEl>
                                          <p:spTgt spid="197"/>
                                        </p:tgtEl>
                                        <p:attrNameLst>
                                          <p:attrName>ppt_x</p:attrName>
                                          <p:attrName>ppt_y</p:attrName>
                                        </p:attrNameLst>
                                      </p:cBhvr>
                                      <p:rCtr x="-13268" y="2014"/>
                                    </p:animMotion>
                                  </p:childTnLst>
                                </p:cTn>
                              </p:par>
                              <p:par>
                                <p:cTn id="358" presetID="10" presetClass="exit" presetSubtype="0" repeatCount="3000" fill="hold" grpId="1" nodeType="withEffect">
                                  <p:stCondLst>
                                    <p:cond delay="250"/>
                                  </p:stCondLst>
                                  <p:childTnLst>
                                    <p:animEffect transition="out" filter="fade">
                                      <p:cBhvr>
                                        <p:cTn id="359" dur="1500"/>
                                        <p:tgtEl>
                                          <p:spTgt spid="198"/>
                                        </p:tgtEl>
                                      </p:cBhvr>
                                    </p:animEffect>
                                    <p:set>
                                      <p:cBhvr>
                                        <p:cTn id="360" dur="1" fill="hold">
                                          <p:stCondLst>
                                            <p:cond delay="1499"/>
                                          </p:stCondLst>
                                        </p:cTn>
                                        <p:tgtEl>
                                          <p:spTgt spid="198"/>
                                        </p:tgtEl>
                                        <p:attrNameLst>
                                          <p:attrName>style.visibility</p:attrName>
                                        </p:attrNameLst>
                                      </p:cBhvr>
                                      <p:to>
                                        <p:strVal val="hidden"/>
                                      </p:to>
                                    </p:set>
                                  </p:childTnLst>
                                </p:cTn>
                              </p:par>
                              <p:par>
                                <p:cTn id="361" presetID="37" presetClass="path" presetSubtype="0" repeatCount="3000" decel="100000" fill="hold" grpId="2" nodeType="withEffect">
                                  <p:stCondLst>
                                    <p:cond delay="250"/>
                                  </p:stCondLst>
                                  <p:childTnLst>
                                    <p:animMotion origin="layout" path="M 3.12995E-6 -0.00023 C -0.03447 0.0093 -0.07723 0.01589 -0.11182 0.17317 " pathEditMode="relative" rAng="0" ptsTypes="AA">
                                      <p:cBhvr>
                                        <p:cTn id="362" dur="1500" fill="hold"/>
                                        <p:tgtEl>
                                          <p:spTgt spid="198"/>
                                        </p:tgtEl>
                                        <p:attrNameLst>
                                          <p:attrName>ppt_x</p:attrName>
                                          <p:attrName>ppt_y</p:attrName>
                                        </p:attrNameLst>
                                      </p:cBhvr>
                                      <p:rCtr x="-5591" y="8670"/>
                                    </p:animMotion>
                                  </p:childTnLst>
                                </p:cTn>
                              </p:par>
                              <p:par>
                                <p:cTn id="363" presetID="10" presetClass="exit" presetSubtype="0" repeatCount="3000" fill="hold" grpId="1" nodeType="withEffect">
                                  <p:stCondLst>
                                    <p:cond delay="750"/>
                                  </p:stCondLst>
                                  <p:childTnLst>
                                    <p:animEffect transition="out" filter="fade">
                                      <p:cBhvr>
                                        <p:cTn id="364" dur="1500"/>
                                        <p:tgtEl>
                                          <p:spTgt spid="199"/>
                                        </p:tgtEl>
                                      </p:cBhvr>
                                    </p:animEffect>
                                    <p:set>
                                      <p:cBhvr>
                                        <p:cTn id="365" dur="1" fill="hold">
                                          <p:stCondLst>
                                            <p:cond delay="1499"/>
                                          </p:stCondLst>
                                        </p:cTn>
                                        <p:tgtEl>
                                          <p:spTgt spid="199"/>
                                        </p:tgtEl>
                                        <p:attrNameLst>
                                          <p:attrName>style.visibility</p:attrName>
                                        </p:attrNameLst>
                                      </p:cBhvr>
                                      <p:to>
                                        <p:strVal val="hidden"/>
                                      </p:to>
                                    </p:set>
                                  </p:childTnLst>
                                </p:cTn>
                              </p:par>
                              <p:par>
                                <p:cTn id="366" presetID="37" presetClass="path" presetSubtype="0" repeatCount="3000" decel="100000" fill="hold" grpId="2" nodeType="withEffect">
                                  <p:stCondLst>
                                    <p:cond delay="750"/>
                                  </p:stCondLst>
                                  <p:childTnLst>
                                    <p:animMotion origin="layout" path="M -4.41665E-7 -0.00022 C 0.04136 0.00931 0.09829 0.01249 0.13633 0.18906 " pathEditMode="relative" rAng="0" ptsTypes="AA">
                                      <p:cBhvr>
                                        <p:cTn id="367" dur="1500" fill="hold"/>
                                        <p:tgtEl>
                                          <p:spTgt spid="199"/>
                                        </p:tgtEl>
                                        <p:attrNameLst>
                                          <p:attrName>ppt_x</p:attrName>
                                          <p:attrName>ppt_y</p:attrName>
                                        </p:attrNameLst>
                                      </p:cBhvr>
                                      <p:rCtr x="6816" y="9464"/>
                                    </p:animMotion>
                                  </p:childTnLst>
                                </p:cTn>
                              </p:par>
                              <p:par>
                                <p:cTn id="368" presetID="10" presetClass="exit" presetSubtype="0" repeatCount="3000" fill="hold" grpId="1" nodeType="withEffect">
                                  <p:stCondLst>
                                    <p:cond delay="1250"/>
                                  </p:stCondLst>
                                  <p:childTnLst>
                                    <p:animEffect transition="out" filter="fade">
                                      <p:cBhvr>
                                        <p:cTn id="369" dur="1500"/>
                                        <p:tgtEl>
                                          <p:spTgt spid="200"/>
                                        </p:tgtEl>
                                      </p:cBhvr>
                                    </p:animEffect>
                                    <p:set>
                                      <p:cBhvr>
                                        <p:cTn id="370" dur="1" fill="hold">
                                          <p:stCondLst>
                                            <p:cond delay="1499"/>
                                          </p:stCondLst>
                                        </p:cTn>
                                        <p:tgtEl>
                                          <p:spTgt spid="200"/>
                                        </p:tgtEl>
                                        <p:attrNameLst>
                                          <p:attrName>style.visibility</p:attrName>
                                        </p:attrNameLst>
                                      </p:cBhvr>
                                      <p:to>
                                        <p:strVal val="hidden"/>
                                      </p:to>
                                    </p:set>
                                  </p:childTnLst>
                                </p:cTn>
                              </p:par>
                              <p:par>
                                <p:cTn id="371" presetID="37" presetClass="path" presetSubtype="0" repeatCount="3000" decel="100000" fill="hold" grpId="2" nodeType="withEffect">
                                  <p:stCondLst>
                                    <p:cond delay="1250"/>
                                  </p:stCondLst>
                                  <p:childTnLst>
                                    <p:animMotion origin="layout" path="M 0.00013 0.00613 C 0.01302 -0.02905 0.07149 -0.10485 0.14859 -0.1128 C 0.22594 -0.11144 0.28096 -0.04879 0.29359 0.00431 " pathEditMode="relative" rAng="0" ptsTypes="AAA">
                                      <p:cBhvr>
                                        <p:cTn id="372" dur="1500" fill="hold"/>
                                        <p:tgtEl>
                                          <p:spTgt spid="200"/>
                                        </p:tgtEl>
                                        <p:attrNameLst>
                                          <p:attrName>ppt_x</p:attrName>
                                          <p:attrName>ppt_y</p:attrName>
                                        </p:attrNameLst>
                                      </p:cBhvr>
                                      <p:rCtr x="14667" y="-5946"/>
                                    </p:animMotion>
                                  </p:childTnLst>
                                </p:cTn>
                              </p:par>
                              <p:par>
                                <p:cTn id="373" presetID="10" presetClass="exit" presetSubtype="0" repeatCount="3000" fill="hold" grpId="1" nodeType="withEffect">
                                  <p:stCondLst>
                                    <p:cond delay="0"/>
                                  </p:stCondLst>
                                  <p:childTnLst>
                                    <p:animEffect transition="out" filter="fade">
                                      <p:cBhvr>
                                        <p:cTn id="374" dur="1500"/>
                                        <p:tgtEl>
                                          <p:spTgt spid="201"/>
                                        </p:tgtEl>
                                      </p:cBhvr>
                                    </p:animEffect>
                                    <p:set>
                                      <p:cBhvr>
                                        <p:cTn id="375" dur="1" fill="hold">
                                          <p:stCondLst>
                                            <p:cond delay="1499"/>
                                          </p:stCondLst>
                                        </p:cTn>
                                        <p:tgtEl>
                                          <p:spTgt spid="201"/>
                                        </p:tgtEl>
                                        <p:attrNameLst>
                                          <p:attrName>style.visibility</p:attrName>
                                        </p:attrNameLst>
                                      </p:cBhvr>
                                      <p:to>
                                        <p:strVal val="hidden"/>
                                      </p:to>
                                    </p:set>
                                  </p:childTnLst>
                                </p:cTn>
                              </p:par>
                              <p:par>
                                <p:cTn id="376" presetID="37" presetClass="path" presetSubtype="0" repeatCount="3000" decel="100000" fill="hold" grpId="2" nodeType="withEffect">
                                  <p:stCondLst>
                                    <p:cond delay="0"/>
                                  </p:stCondLst>
                                  <p:childTnLst>
                                    <p:animMotion origin="layout" path="M -7.04621E-7 -0.00068 C 0.00804 -0.03405 0.02298 -0.12324 0.06485 -0.15888 C 0.10646 -0.19451 0.15331 -0.1582 0.16773 -0.12506 " pathEditMode="relative" rAng="0" ptsTypes="AAA">
                                      <p:cBhvr>
                                        <p:cTn id="377" dur="1500" fill="hold"/>
                                        <p:tgtEl>
                                          <p:spTgt spid="201"/>
                                        </p:tgtEl>
                                        <p:attrNameLst>
                                          <p:attrName>ppt_x</p:attrName>
                                          <p:attrName>ppt_y</p:attrName>
                                        </p:attrNameLst>
                                      </p:cBhvr>
                                      <p:rCtr x="8387" y="-8647"/>
                                    </p:animMotion>
                                  </p:childTnLst>
                                </p:cTn>
                              </p:par>
                              <p:par>
                                <p:cTn id="378" presetID="10" presetClass="exit" presetSubtype="0" repeatCount="3000" fill="hold" grpId="1" nodeType="withEffect">
                                  <p:stCondLst>
                                    <p:cond delay="750"/>
                                  </p:stCondLst>
                                  <p:childTnLst>
                                    <p:animEffect transition="out" filter="fade">
                                      <p:cBhvr>
                                        <p:cTn id="379" dur="1500"/>
                                        <p:tgtEl>
                                          <p:spTgt spid="202"/>
                                        </p:tgtEl>
                                      </p:cBhvr>
                                    </p:animEffect>
                                    <p:set>
                                      <p:cBhvr>
                                        <p:cTn id="380" dur="1" fill="hold">
                                          <p:stCondLst>
                                            <p:cond delay="1499"/>
                                          </p:stCondLst>
                                        </p:cTn>
                                        <p:tgtEl>
                                          <p:spTgt spid="202"/>
                                        </p:tgtEl>
                                        <p:attrNameLst>
                                          <p:attrName>style.visibility</p:attrName>
                                        </p:attrNameLst>
                                      </p:cBhvr>
                                      <p:to>
                                        <p:strVal val="hidden"/>
                                      </p:to>
                                    </p:set>
                                  </p:childTnLst>
                                </p:cTn>
                              </p:par>
                              <p:par>
                                <p:cTn id="381" presetID="37" presetClass="path" presetSubtype="0" repeatCount="3000" decel="100000" fill="hold" grpId="2" nodeType="withEffect">
                                  <p:stCondLst>
                                    <p:cond delay="750"/>
                                  </p:stCondLst>
                                  <p:childTnLst>
                                    <p:animMotion origin="layout" path="M -1.19734E-6 -0.00068 C 0.00243 -0.03791 -0.00255 -0.30005 0.07225 -0.39129 C 0.15165 -0.48639 0.24496 -0.42783 0.26449 -0.36859 " pathEditMode="relative" rAng="0" ptsTypes="AAA">
                                      <p:cBhvr>
                                        <p:cTn id="382" dur="1500" fill="hold"/>
                                        <p:tgtEl>
                                          <p:spTgt spid="202"/>
                                        </p:tgtEl>
                                        <p:attrNameLst>
                                          <p:attrName>ppt_x</p:attrName>
                                          <p:attrName>ppt_y</p:attrName>
                                        </p:attrNameLst>
                                      </p:cBhvr>
                                      <p:rCtr x="13224" y="-22038"/>
                                    </p:animMotion>
                                  </p:childTnLst>
                                </p:cTn>
                              </p:par>
                              <p:par>
                                <p:cTn id="383" presetID="10" presetClass="exit" presetSubtype="0" repeatCount="3000" fill="hold" grpId="1" nodeType="withEffect">
                                  <p:stCondLst>
                                    <p:cond delay="250"/>
                                  </p:stCondLst>
                                  <p:childTnLst>
                                    <p:animEffect transition="out" filter="fade">
                                      <p:cBhvr>
                                        <p:cTn id="384" dur="1500"/>
                                        <p:tgtEl>
                                          <p:spTgt spid="203"/>
                                        </p:tgtEl>
                                      </p:cBhvr>
                                    </p:animEffect>
                                    <p:set>
                                      <p:cBhvr>
                                        <p:cTn id="385" dur="1" fill="hold">
                                          <p:stCondLst>
                                            <p:cond delay="1499"/>
                                          </p:stCondLst>
                                        </p:cTn>
                                        <p:tgtEl>
                                          <p:spTgt spid="203"/>
                                        </p:tgtEl>
                                        <p:attrNameLst>
                                          <p:attrName>style.visibility</p:attrName>
                                        </p:attrNameLst>
                                      </p:cBhvr>
                                      <p:to>
                                        <p:strVal val="hidden"/>
                                      </p:to>
                                    </p:set>
                                  </p:childTnLst>
                                </p:cTn>
                              </p:par>
                              <p:par>
                                <p:cTn id="386" presetID="37" presetClass="path" presetSubtype="0" repeatCount="3000" decel="100000" fill="hold" grpId="2" nodeType="withEffect">
                                  <p:stCondLst>
                                    <p:cond delay="250"/>
                                  </p:stCondLst>
                                  <p:childTnLst>
                                    <p:animMotion origin="layout" path="M -2.08578E-6 4.45302E-6 C -0.01787 -0.04676 -0.04519 -0.32865 0.00115 -0.45143 C 0.05247 -0.55788 0.09561 -0.4932 0.11004 -0.45189 " pathEditMode="relative" rAng="0" ptsTypes="AAA">
                                      <p:cBhvr>
                                        <p:cTn id="387" dur="1500" fill="hold"/>
                                        <p:tgtEl>
                                          <p:spTgt spid="203"/>
                                        </p:tgtEl>
                                        <p:attrNameLst>
                                          <p:attrName>ppt_x</p:attrName>
                                          <p:attrName>ppt_y</p:attrName>
                                        </p:attrNameLst>
                                      </p:cBhvr>
                                      <p:rCtr x="4276" y="-25465"/>
                                    </p:animMotion>
                                  </p:childTnLst>
                                </p:cTn>
                              </p:par>
                              <p:par>
                                <p:cTn id="388" presetID="10" presetClass="exit" presetSubtype="0" repeatCount="3000" fill="hold" grpId="1" nodeType="withEffect">
                                  <p:stCondLst>
                                    <p:cond delay="1250"/>
                                  </p:stCondLst>
                                  <p:childTnLst>
                                    <p:animEffect transition="out" filter="fade">
                                      <p:cBhvr>
                                        <p:cTn id="389" dur="1500"/>
                                        <p:tgtEl>
                                          <p:spTgt spid="204"/>
                                        </p:tgtEl>
                                      </p:cBhvr>
                                    </p:animEffect>
                                    <p:set>
                                      <p:cBhvr>
                                        <p:cTn id="390" dur="1" fill="hold">
                                          <p:stCondLst>
                                            <p:cond delay="1499"/>
                                          </p:stCondLst>
                                        </p:cTn>
                                        <p:tgtEl>
                                          <p:spTgt spid="204"/>
                                        </p:tgtEl>
                                        <p:attrNameLst>
                                          <p:attrName>style.visibility</p:attrName>
                                        </p:attrNameLst>
                                      </p:cBhvr>
                                      <p:to>
                                        <p:strVal val="hidden"/>
                                      </p:to>
                                    </p:set>
                                  </p:childTnLst>
                                </p:cTn>
                              </p:par>
                              <p:par>
                                <p:cTn id="391" presetID="37" presetClass="path" presetSubtype="0" repeatCount="3000" decel="100000" fill="hold" grpId="2" nodeType="withEffect">
                                  <p:stCondLst>
                                    <p:cond delay="1250"/>
                                  </p:stCondLst>
                                  <p:childTnLst>
                                    <p:animMotion origin="layout" path="M -0.00026 2.05629E-6 C 0.01327 -0.04471 0.0674 -0.33114 0.01889 -0.46823 C -0.02004 -0.56945 -0.06587 -0.50341 -0.08183 -0.47504 " pathEditMode="relative" rAng="0" ptsTypes="AAA">
                                      <p:cBhvr>
                                        <p:cTn id="392" dur="1500" fill="hold"/>
                                        <p:tgtEl>
                                          <p:spTgt spid="204"/>
                                        </p:tgtEl>
                                        <p:attrNameLst>
                                          <p:attrName>ppt_x</p:attrName>
                                          <p:attrName>ppt_y</p:attrName>
                                        </p:attrNameLst>
                                      </p:cBhvr>
                                      <p:rCtr x="-2132" y="-26146"/>
                                    </p:animMotion>
                                  </p:childTnLst>
                                </p:cTn>
                              </p:par>
                              <p:par>
                                <p:cTn id="393" presetID="10" presetClass="exit" presetSubtype="0" repeatCount="3000" fill="hold" grpId="1" nodeType="withEffect">
                                  <p:stCondLst>
                                    <p:cond delay="0"/>
                                  </p:stCondLst>
                                  <p:childTnLst>
                                    <p:animEffect transition="out" filter="fade">
                                      <p:cBhvr>
                                        <p:cTn id="394" dur="1500"/>
                                        <p:tgtEl>
                                          <p:spTgt spid="205"/>
                                        </p:tgtEl>
                                      </p:cBhvr>
                                    </p:animEffect>
                                    <p:set>
                                      <p:cBhvr>
                                        <p:cTn id="395" dur="1" fill="hold">
                                          <p:stCondLst>
                                            <p:cond delay="1499"/>
                                          </p:stCondLst>
                                        </p:cTn>
                                        <p:tgtEl>
                                          <p:spTgt spid="205"/>
                                        </p:tgtEl>
                                        <p:attrNameLst>
                                          <p:attrName>style.visibility</p:attrName>
                                        </p:attrNameLst>
                                      </p:cBhvr>
                                      <p:to>
                                        <p:strVal val="hidden"/>
                                      </p:to>
                                    </p:set>
                                  </p:childTnLst>
                                </p:cTn>
                              </p:par>
                              <p:par>
                                <p:cTn id="396" presetID="37" presetClass="path" presetSubtype="0" repeatCount="3000" decel="100000" fill="hold" grpId="2" nodeType="withEffect">
                                  <p:stCondLst>
                                    <p:cond delay="0"/>
                                  </p:stCondLst>
                                  <p:childTnLst>
                                    <p:animMotion origin="layout" path="M -2.26959E-6 -0.00068 C -0.00549 -0.0463 -0.02425 -0.14071 -0.06778 -0.18134 C -0.11105 -0.22197 -0.16709 -0.17476 -0.18177 -0.13663 " pathEditMode="relative" rAng="0" ptsTypes="AAA">
                                      <p:cBhvr>
                                        <p:cTn id="397" dur="1500" fill="hold"/>
                                        <p:tgtEl>
                                          <p:spTgt spid="205"/>
                                        </p:tgtEl>
                                        <p:attrNameLst>
                                          <p:attrName>ppt_x</p:attrName>
                                          <p:attrName>ppt_y</p:attrName>
                                        </p:attrNameLst>
                                      </p:cBhvr>
                                      <p:rCtr x="-9089" y="-9805"/>
                                    </p:animMotion>
                                  </p:childTnLst>
                                </p:cTn>
                              </p:par>
                              <p:par>
                                <p:cTn id="398" presetID="10" presetClass="entr" presetSubtype="0" fill="hold" grpId="0" nodeType="withEffect">
                                  <p:stCondLst>
                                    <p:cond delay="0"/>
                                  </p:stCondLst>
                                  <p:childTnLst>
                                    <p:set>
                                      <p:cBhvr>
                                        <p:cTn id="399" dur="1" fill="hold">
                                          <p:stCondLst>
                                            <p:cond delay="0"/>
                                          </p:stCondLst>
                                        </p:cTn>
                                        <p:tgtEl>
                                          <p:spTgt spid="138"/>
                                        </p:tgtEl>
                                        <p:attrNameLst>
                                          <p:attrName>style.visibility</p:attrName>
                                        </p:attrNameLst>
                                      </p:cBhvr>
                                      <p:to>
                                        <p:strVal val="visible"/>
                                      </p:to>
                                    </p:set>
                                    <p:animEffect transition="in" filter="fade">
                                      <p:cBhvr>
                                        <p:cTn id="400" dur="500"/>
                                        <p:tgtEl>
                                          <p:spTgt spid="138"/>
                                        </p:tgtEl>
                                      </p:cBhvr>
                                    </p:animEffect>
                                  </p:childTnLst>
                                </p:cTn>
                              </p:par>
                              <p:par>
                                <p:cTn id="401" presetID="10" presetClass="entr" presetSubtype="0" fill="hold" grpId="0" nodeType="withEffect">
                                  <p:stCondLst>
                                    <p:cond delay="0"/>
                                  </p:stCondLst>
                                  <p:childTnLst>
                                    <p:set>
                                      <p:cBhvr>
                                        <p:cTn id="402" dur="1" fill="hold">
                                          <p:stCondLst>
                                            <p:cond delay="0"/>
                                          </p:stCondLst>
                                        </p:cTn>
                                        <p:tgtEl>
                                          <p:spTgt spid="140"/>
                                        </p:tgtEl>
                                        <p:attrNameLst>
                                          <p:attrName>style.visibility</p:attrName>
                                        </p:attrNameLst>
                                      </p:cBhvr>
                                      <p:to>
                                        <p:strVal val="visible"/>
                                      </p:to>
                                    </p:set>
                                    <p:animEffect transition="in" filter="fade">
                                      <p:cBhvr>
                                        <p:cTn id="403" dur="500"/>
                                        <p:tgtEl>
                                          <p:spTgt spid="140"/>
                                        </p:tgtEl>
                                      </p:cBhvr>
                                    </p:animEffect>
                                  </p:childTnLst>
                                </p:cTn>
                              </p:par>
                              <p:par>
                                <p:cTn id="404" presetID="10" presetClass="exit" presetSubtype="0" repeatCount="2000" fill="hold" grpId="1" nodeType="withEffect">
                                  <p:stCondLst>
                                    <p:cond delay="0"/>
                                  </p:stCondLst>
                                  <p:childTnLst>
                                    <p:animEffect transition="out" filter="fade">
                                      <p:cBhvr>
                                        <p:cTn id="405" dur="1500"/>
                                        <p:tgtEl>
                                          <p:spTgt spid="138"/>
                                        </p:tgtEl>
                                      </p:cBhvr>
                                    </p:animEffect>
                                    <p:set>
                                      <p:cBhvr>
                                        <p:cTn id="406" dur="1" fill="hold">
                                          <p:stCondLst>
                                            <p:cond delay="1499"/>
                                          </p:stCondLst>
                                        </p:cTn>
                                        <p:tgtEl>
                                          <p:spTgt spid="138"/>
                                        </p:tgtEl>
                                        <p:attrNameLst>
                                          <p:attrName>style.visibility</p:attrName>
                                        </p:attrNameLst>
                                      </p:cBhvr>
                                      <p:to>
                                        <p:strVal val="hidden"/>
                                      </p:to>
                                    </p:set>
                                  </p:childTnLst>
                                </p:cTn>
                              </p:par>
                              <p:par>
                                <p:cTn id="407" presetID="37" presetClass="path" presetSubtype="0" repeatCount="2000" decel="100000" fill="hold" grpId="2" nodeType="withEffect">
                                  <p:stCondLst>
                                    <p:cond delay="0"/>
                                  </p:stCondLst>
                                  <p:childTnLst>
                                    <p:animMotion origin="layout" path="M -0.00013 0 C -0.00782 -0.09884 -0.0073 -0.24861 -0.07592 -0.33866 C -0.15026 -0.42662 -0.24987 -0.36065 -0.25847 -0.32338 " pathEditMode="relative" rAng="0" ptsTypes="AAA">
                                      <p:cBhvr>
                                        <p:cTn id="408" dur="1500" fill="hold"/>
                                        <p:tgtEl>
                                          <p:spTgt spid="138"/>
                                        </p:tgtEl>
                                        <p:attrNameLst>
                                          <p:attrName>ppt_x</p:attrName>
                                          <p:attrName>ppt_y</p:attrName>
                                        </p:attrNameLst>
                                      </p:cBhvr>
                                      <p:rCtr x="-12917" y="-19120"/>
                                    </p:animMotion>
                                  </p:childTnLst>
                                </p:cTn>
                              </p:par>
                              <p:par>
                                <p:cTn id="409" presetID="10" presetClass="exit" presetSubtype="0" repeatCount="2000" fill="hold" grpId="1" nodeType="withEffect">
                                  <p:stCondLst>
                                    <p:cond delay="1000"/>
                                  </p:stCondLst>
                                  <p:childTnLst>
                                    <p:animEffect transition="out" filter="fade">
                                      <p:cBhvr>
                                        <p:cTn id="410" dur="1500"/>
                                        <p:tgtEl>
                                          <p:spTgt spid="140"/>
                                        </p:tgtEl>
                                      </p:cBhvr>
                                    </p:animEffect>
                                    <p:set>
                                      <p:cBhvr>
                                        <p:cTn id="411" dur="1" fill="hold">
                                          <p:stCondLst>
                                            <p:cond delay="1499"/>
                                          </p:stCondLst>
                                        </p:cTn>
                                        <p:tgtEl>
                                          <p:spTgt spid="140"/>
                                        </p:tgtEl>
                                        <p:attrNameLst>
                                          <p:attrName>style.visibility</p:attrName>
                                        </p:attrNameLst>
                                      </p:cBhvr>
                                      <p:to>
                                        <p:strVal val="hidden"/>
                                      </p:to>
                                    </p:set>
                                  </p:childTnLst>
                                </p:cTn>
                              </p:par>
                              <p:par>
                                <p:cTn id="412" presetID="37" presetClass="path" presetSubtype="0" repeatCount="2000" decel="100000" fill="hold" grpId="2" nodeType="withEffect">
                                  <p:stCondLst>
                                    <p:cond delay="1000"/>
                                  </p:stCondLst>
                                  <p:childTnLst>
                                    <p:animMotion origin="layout" path="M -0.00013 2.22222E-6 C -0.00834 -0.09931 -0.00808 -0.24884 -0.08086 -0.33912 C -0.15977 -0.42685 -0.27722 -0.3625 -0.28464 -0.30232 " pathEditMode="relative" rAng="0" ptsTypes="AAA">
                                      <p:cBhvr>
                                        <p:cTn id="413" dur="1500" fill="hold"/>
                                        <p:tgtEl>
                                          <p:spTgt spid="140"/>
                                        </p:tgtEl>
                                        <p:attrNameLst>
                                          <p:attrName>ppt_x</p:attrName>
                                          <p:attrName>ppt_y</p:attrName>
                                        </p:attrNameLst>
                                      </p:cBhvr>
                                      <p:rCtr x="-14232" y="-19120"/>
                                    </p:animMotion>
                                  </p:childTnLst>
                                </p:cTn>
                              </p:par>
                              <p:par>
                                <p:cTn id="414" presetID="10" presetClass="entr" presetSubtype="0" fill="hold" grpId="0" nodeType="withEffect">
                                  <p:stCondLst>
                                    <p:cond delay="1500"/>
                                  </p:stCondLst>
                                  <p:childTnLst>
                                    <p:set>
                                      <p:cBhvr>
                                        <p:cTn id="415" dur="1" fill="hold">
                                          <p:stCondLst>
                                            <p:cond delay="0"/>
                                          </p:stCondLst>
                                        </p:cTn>
                                        <p:tgtEl>
                                          <p:spTgt spid="147"/>
                                        </p:tgtEl>
                                        <p:attrNameLst>
                                          <p:attrName>style.visibility</p:attrName>
                                        </p:attrNameLst>
                                      </p:cBhvr>
                                      <p:to>
                                        <p:strVal val="visible"/>
                                      </p:to>
                                    </p:set>
                                    <p:animEffect transition="in" filter="fade">
                                      <p:cBhvr>
                                        <p:cTn id="416" dur="500"/>
                                        <p:tgtEl>
                                          <p:spTgt spid="147"/>
                                        </p:tgtEl>
                                      </p:cBhvr>
                                    </p:animEffect>
                                  </p:childTnLst>
                                </p:cTn>
                              </p:par>
                              <p:par>
                                <p:cTn id="417" presetID="10" presetClass="entr" presetSubtype="0" fill="hold" grpId="0" nodeType="withEffect">
                                  <p:stCondLst>
                                    <p:cond delay="1500"/>
                                  </p:stCondLst>
                                  <p:childTnLst>
                                    <p:set>
                                      <p:cBhvr>
                                        <p:cTn id="418" dur="1" fill="hold">
                                          <p:stCondLst>
                                            <p:cond delay="0"/>
                                          </p:stCondLst>
                                        </p:cTn>
                                        <p:tgtEl>
                                          <p:spTgt spid="151"/>
                                        </p:tgtEl>
                                        <p:attrNameLst>
                                          <p:attrName>style.visibility</p:attrName>
                                        </p:attrNameLst>
                                      </p:cBhvr>
                                      <p:to>
                                        <p:strVal val="visible"/>
                                      </p:to>
                                    </p:set>
                                    <p:animEffect transition="in" filter="fade">
                                      <p:cBhvr>
                                        <p:cTn id="419" dur="500"/>
                                        <p:tgtEl>
                                          <p:spTgt spid="151"/>
                                        </p:tgtEl>
                                      </p:cBhvr>
                                    </p:animEffect>
                                  </p:childTnLst>
                                </p:cTn>
                              </p:par>
                              <p:par>
                                <p:cTn id="420" presetID="10" presetClass="exit" presetSubtype="0" repeatCount="3000" fill="hold" grpId="1" nodeType="withEffect">
                                  <p:stCondLst>
                                    <p:cond delay="500"/>
                                  </p:stCondLst>
                                  <p:childTnLst>
                                    <p:animEffect transition="out" filter="fade">
                                      <p:cBhvr>
                                        <p:cTn id="421" dur="1500"/>
                                        <p:tgtEl>
                                          <p:spTgt spid="147"/>
                                        </p:tgtEl>
                                      </p:cBhvr>
                                    </p:animEffect>
                                    <p:set>
                                      <p:cBhvr>
                                        <p:cTn id="422" dur="1" fill="hold">
                                          <p:stCondLst>
                                            <p:cond delay="1499"/>
                                          </p:stCondLst>
                                        </p:cTn>
                                        <p:tgtEl>
                                          <p:spTgt spid="147"/>
                                        </p:tgtEl>
                                        <p:attrNameLst>
                                          <p:attrName>style.visibility</p:attrName>
                                        </p:attrNameLst>
                                      </p:cBhvr>
                                      <p:to>
                                        <p:strVal val="hidden"/>
                                      </p:to>
                                    </p:set>
                                  </p:childTnLst>
                                </p:cTn>
                              </p:par>
                              <p:par>
                                <p:cTn id="423" presetID="37" presetClass="path" presetSubtype="0" repeatCount="3000" decel="100000" fill="hold" grpId="2" nodeType="withEffect">
                                  <p:stCondLst>
                                    <p:cond delay="500"/>
                                  </p:stCondLst>
                                  <p:childTnLst>
                                    <p:animMotion origin="layout" path="M -0.00013 4.44444E-6 C -0.00833 -0.09931 -0.00807 -0.24885 -0.08086 -0.33912 C -0.15976 -0.42686 -0.27721 -0.3625 -0.28463 -0.30232 " pathEditMode="relative" rAng="0" ptsTypes="AAA">
                                      <p:cBhvr>
                                        <p:cTn id="424" dur="1500" fill="hold"/>
                                        <p:tgtEl>
                                          <p:spTgt spid="147"/>
                                        </p:tgtEl>
                                        <p:attrNameLst>
                                          <p:attrName>ppt_x</p:attrName>
                                          <p:attrName>ppt_y</p:attrName>
                                        </p:attrNameLst>
                                      </p:cBhvr>
                                      <p:rCtr x="-14232" y="-19120"/>
                                    </p:animMotion>
                                  </p:childTnLst>
                                </p:cTn>
                              </p:par>
                              <p:par>
                                <p:cTn id="425" presetID="10" presetClass="exit" presetSubtype="0" repeatCount="3000" fill="hold" grpId="1" nodeType="withEffect">
                                  <p:stCondLst>
                                    <p:cond delay="1000"/>
                                  </p:stCondLst>
                                  <p:childTnLst>
                                    <p:animEffect transition="out" filter="fade">
                                      <p:cBhvr>
                                        <p:cTn id="426" dur="1500"/>
                                        <p:tgtEl>
                                          <p:spTgt spid="151"/>
                                        </p:tgtEl>
                                      </p:cBhvr>
                                    </p:animEffect>
                                    <p:set>
                                      <p:cBhvr>
                                        <p:cTn id="427" dur="1" fill="hold">
                                          <p:stCondLst>
                                            <p:cond delay="1499"/>
                                          </p:stCondLst>
                                        </p:cTn>
                                        <p:tgtEl>
                                          <p:spTgt spid="151"/>
                                        </p:tgtEl>
                                        <p:attrNameLst>
                                          <p:attrName>style.visibility</p:attrName>
                                        </p:attrNameLst>
                                      </p:cBhvr>
                                      <p:to>
                                        <p:strVal val="hidden"/>
                                      </p:to>
                                    </p:set>
                                  </p:childTnLst>
                                </p:cTn>
                              </p:par>
                              <p:par>
                                <p:cTn id="428" presetID="37" presetClass="path" presetSubtype="0" repeatCount="3000" decel="100000" fill="hold" grpId="2" nodeType="withEffect">
                                  <p:stCondLst>
                                    <p:cond delay="1000"/>
                                  </p:stCondLst>
                                  <p:childTnLst>
                                    <p:animMotion origin="layout" path="M -0.00013 1.85185E-6 C -0.00833 -0.09908 -0.00807 -0.24884 -0.08086 -0.33912 C -0.15976 -0.42685 -0.27721 -0.3625 -0.28463 -0.30232 " pathEditMode="relative" rAng="0" ptsTypes="AAA">
                                      <p:cBhvr>
                                        <p:cTn id="429" dur="1500" fill="hold"/>
                                        <p:tgtEl>
                                          <p:spTgt spid="151"/>
                                        </p:tgtEl>
                                        <p:attrNameLst>
                                          <p:attrName>ppt_x</p:attrName>
                                          <p:attrName>ppt_y</p:attrName>
                                        </p:attrNameLst>
                                      </p:cBhvr>
                                      <p:rCtr x="-14232" y="-19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33" grpId="0" animBg="1"/>
      <p:bldP spid="133" grpId="1" animBg="1"/>
      <p:bldP spid="133" grpId="2" animBg="1"/>
      <p:bldP spid="139" grpId="0" animBg="1"/>
      <p:bldP spid="139" grpId="1" animBg="1"/>
      <p:bldP spid="139" grpId="2" animBg="1"/>
      <p:bldP spid="141" grpId="0" animBg="1"/>
      <p:bldP spid="141" grpId="1" animBg="1"/>
      <p:bldP spid="141" grpId="2" animBg="1"/>
      <p:bldP spid="142" grpId="0" animBg="1"/>
      <p:bldP spid="142" grpId="1" animBg="1"/>
      <p:bldP spid="142" grpId="2" animBg="1"/>
      <p:bldP spid="144" grpId="0" animBg="1"/>
      <p:bldP spid="144" grpId="1" animBg="1"/>
      <p:bldP spid="144" grpId="2" animBg="1"/>
      <p:bldP spid="145" grpId="0" animBg="1"/>
      <p:bldP spid="145" grpId="1" animBg="1"/>
      <p:bldP spid="145" grpId="2" animBg="1"/>
      <p:bldP spid="146" grpId="0" animBg="1"/>
      <p:bldP spid="146" grpId="1" animBg="1"/>
      <p:bldP spid="146" grpId="2" animBg="1"/>
      <p:bldP spid="148" grpId="0" animBg="1"/>
      <p:bldP spid="148" grpId="1" animBg="1"/>
      <p:bldP spid="148" grpId="2" animBg="1"/>
      <p:bldP spid="149" grpId="0" animBg="1"/>
      <p:bldP spid="149" grpId="1" animBg="1"/>
      <p:bldP spid="149" grpId="2" animBg="1"/>
      <p:bldP spid="150" grpId="0" animBg="1"/>
      <p:bldP spid="150" grpId="1" animBg="1"/>
      <p:bldP spid="150" grpId="2" animBg="1"/>
      <p:bldP spid="157" grpId="0" animBg="1"/>
      <p:bldP spid="157" grpId="1" animBg="1"/>
      <p:bldP spid="157" grpId="2" animBg="1"/>
      <p:bldP spid="158" grpId="0" animBg="1"/>
      <p:bldP spid="158" grpId="1" animBg="1"/>
      <p:bldP spid="158" grpId="2"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3" grpId="1" animBg="1"/>
      <p:bldP spid="163" grpId="2" animBg="1"/>
      <p:bldP spid="165" grpId="0" animBg="1"/>
      <p:bldP spid="165" grpId="1" animBg="1"/>
      <p:bldP spid="165" grpId="2" animBg="1"/>
      <p:bldP spid="170" grpId="0" animBg="1"/>
      <p:bldP spid="170" grpId="1" animBg="1"/>
      <p:bldP spid="170" grpId="2" animBg="1"/>
      <p:bldP spid="171" grpId="0" animBg="1"/>
      <p:bldP spid="171" grpId="1" animBg="1"/>
      <p:bldP spid="171" grpId="2" animBg="1"/>
      <p:bldP spid="172" grpId="0" animBg="1"/>
      <p:bldP spid="172" grpId="1" animBg="1"/>
      <p:bldP spid="172" grpId="2" animBg="1"/>
      <p:bldP spid="173" grpId="0" animBg="1"/>
      <p:bldP spid="173" grpId="1" animBg="1"/>
      <p:bldP spid="173" grpId="2" animBg="1"/>
      <p:bldP spid="174" grpId="0" animBg="1"/>
      <p:bldP spid="174" grpId="1" animBg="1"/>
      <p:bldP spid="174" grpId="2"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78" grpId="0" animBg="1"/>
      <p:bldP spid="178" grpId="1" animBg="1"/>
      <p:bldP spid="178"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3" grpId="0" animBg="1"/>
      <p:bldP spid="193" grpId="1" animBg="1"/>
      <p:bldP spid="193" grpId="2" animBg="1"/>
      <p:bldP spid="194" grpId="0" animBg="1"/>
      <p:bldP spid="194" grpId="1" animBg="1"/>
      <p:bldP spid="194" grpId="2" animBg="1"/>
      <p:bldP spid="195" grpId="0" animBg="1"/>
      <p:bldP spid="195" grpId="1" animBg="1"/>
      <p:bldP spid="195" grpId="2" animBg="1"/>
      <p:bldP spid="196" grpId="0" animBg="1"/>
      <p:bldP spid="196" grpId="1" animBg="1"/>
      <p:bldP spid="196" grpId="2" animBg="1"/>
      <p:bldP spid="197" grpId="0" animBg="1"/>
      <p:bldP spid="197" grpId="1" animBg="1"/>
      <p:bldP spid="197" grpId="2" animBg="1"/>
      <p:bldP spid="198" grpId="0" animBg="1"/>
      <p:bldP spid="198" grpId="1" animBg="1"/>
      <p:bldP spid="198" grpId="2" animBg="1"/>
      <p:bldP spid="199" grpId="0" animBg="1"/>
      <p:bldP spid="199" grpId="1" animBg="1"/>
      <p:bldP spid="199" grpId="2" animBg="1"/>
      <p:bldP spid="200" grpId="0" animBg="1"/>
      <p:bldP spid="200" grpId="1" animBg="1"/>
      <p:bldP spid="200" grpId="2" animBg="1"/>
      <p:bldP spid="201" grpId="0" animBg="1"/>
      <p:bldP spid="201" grpId="1" animBg="1"/>
      <p:bldP spid="201" grpId="2" animBg="1"/>
      <p:bldP spid="202" grpId="0" animBg="1"/>
      <p:bldP spid="202" grpId="1" animBg="1"/>
      <p:bldP spid="202" grpId="2" animBg="1"/>
      <p:bldP spid="203" grpId="0" animBg="1"/>
      <p:bldP spid="203" grpId="1" animBg="1"/>
      <p:bldP spid="203" grpId="2" animBg="1"/>
      <p:bldP spid="204" grpId="0" animBg="1"/>
      <p:bldP spid="204" grpId="1" animBg="1"/>
      <p:bldP spid="204" grpId="2" animBg="1"/>
      <p:bldP spid="205" grpId="0" animBg="1"/>
      <p:bldP spid="205" grpId="1" animBg="1"/>
      <p:bldP spid="205" grpId="2" animBg="1"/>
      <p:bldP spid="138" grpId="0" animBg="1"/>
      <p:bldP spid="138" grpId="1" animBg="1"/>
      <p:bldP spid="138" grpId="2" animBg="1"/>
      <p:bldP spid="140" grpId="0" animBg="1"/>
      <p:bldP spid="140" grpId="1" animBg="1"/>
      <p:bldP spid="140" grpId="2" animBg="1"/>
      <p:bldP spid="147" grpId="0" animBg="1"/>
      <p:bldP spid="147" grpId="1" animBg="1"/>
      <p:bldP spid="147" grpId="2" animBg="1"/>
      <p:bldP spid="151" grpId="0" animBg="1"/>
      <p:bldP spid="151" grpId="1" animBg="1"/>
      <p:bldP spid="151"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983" y="1065"/>
            <a:ext cx="8858153" cy="68558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rPr>
              <a:t>Azure Landing Zones</a:t>
            </a:r>
          </a:p>
        </p:txBody>
      </p:sp>
      <p:pic>
        <p:nvPicPr>
          <p:cNvPr id="2" name="Picture 1" descr="A picture containing object, clock&#10;&#10;Description automatically generated">
            <a:extLst>
              <a:ext uri="{FF2B5EF4-FFF2-40B4-BE49-F238E27FC236}">
                <a16:creationId xmlns:a16="http://schemas.microsoft.com/office/drawing/2014/main" id="{B815E632-95B4-45B0-8823-6E14CCB9FDF1}"/>
              </a:ext>
            </a:extLst>
          </p:cNvPr>
          <p:cNvPicPr>
            <a:picLocks noChangeAspect="1"/>
          </p:cNvPicPr>
          <p:nvPr/>
        </p:nvPicPr>
        <p:blipFill>
          <a:blip r:embed="rId4"/>
          <a:stretch>
            <a:fillRect/>
          </a:stretch>
        </p:blipFill>
        <p:spPr>
          <a:xfrm>
            <a:off x="11179929" y="149002"/>
            <a:ext cx="858917" cy="879920"/>
          </a:xfrm>
          <a:prstGeom prst="rect">
            <a:avLst/>
          </a:prstGeom>
        </p:spPr>
      </p:pic>
    </p:spTree>
    <p:extLst>
      <p:ext uri="{BB962C8B-B14F-4D97-AF65-F5344CB8AC3E}">
        <p14:creationId xmlns:p14="http://schemas.microsoft.com/office/powerpoint/2010/main" val="1009854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solidFill>
                  <a:srgbClr val="0078D4"/>
                </a:solidFill>
              </a:rPr>
              <a:t>Azure Landing Zones Design Principles</a:t>
            </a:r>
            <a:endParaRPr lang="en-GB" sz="3600" b="1">
              <a:solidFill>
                <a:srgbClr val="0078D4"/>
              </a:solidFill>
            </a:endParaRPr>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199197"/>
          </a:xfrm>
          <a:prstGeom prst="rect">
            <a:avLst/>
          </a:prstGeom>
        </p:spPr>
        <p:txBody>
          <a:bodyPr wrap="square" anchor="t">
            <a:normAutofit/>
          </a:bodyPr>
          <a:lstStyle/>
          <a:p>
            <a:r>
              <a:rPr lang="en-US" sz="2400" dirty="0"/>
              <a:t>Enable </a:t>
            </a:r>
            <a:r>
              <a:rPr lang="en-GB" sz="2400" dirty="0"/>
              <a:t>Autonomy for Innovation and Transformation</a:t>
            </a:r>
          </a:p>
          <a:p>
            <a:endParaRPr lang="en-GB" sz="2400" dirty="0"/>
          </a:p>
          <a:p>
            <a:r>
              <a:rPr lang="en-GB" sz="2400" dirty="0"/>
              <a:t>Security and Compliance By-Default</a:t>
            </a:r>
          </a:p>
          <a:p>
            <a:endParaRPr lang="en-GB" sz="2400" dirty="0"/>
          </a:p>
          <a:p>
            <a:r>
              <a:rPr lang="en-GB" sz="2400" dirty="0"/>
              <a:t>Governance At-Scale with Sustainable Cloud Engineering</a:t>
            </a:r>
            <a:endParaRPr lang="en-US" sz="2400" dirty="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picture containing object, clock&#10;&#10;Description automatically generated">
            <a:extLst>
              <a:ext uri="{FF2B5EF4-FFF2-40B4-BE49-F238E27FC236}">
                <a16:creationId xmlns:a16="http://schemas.microsoft.com/office/drawing/2014/main" id="{B8225CA1-62C9-4F49-8E6D-3082DFCE144B}"/>
              </a:ext>
            </a:extLst>
          </p:cNvPr>
          <p:cNvPicPr>
            <a:picLocks noChangeAspect="1"/>
          </p:cNvPicPr>
          <p:nvPr/>
        </p:nvPicPr>
        <p:blipFill>
          <a:blip r:embed="rId8"/>
          <a:stretch>
            <a:fillRect/>
          </a:stretch>
        </p:blipFill>
        <p:spPr>
          <a:xfrm>
            <a:off x="11179929" y="149002"/>
            <a:ext cx="858917" cy="879920"/>
          </a:xfrm>
          <a:prstGeom prst="rect">
            <a:avLst/>
          </a:prstGeom>
        </p:spPr>
      </p:pic>
      <p:sp>
        <p:nvSpPr>
          <p:cNvPr id="10" name="TextBox 9">
            <a:extLst>
              <a:ext uri="{FF2B5EF4-FFF2-40B4-BE49-F238E27FC236}">
                <a16:creationId xmlns:a16="http://schemas.microsoft.com/office/drawing/2014/main" id="{33D32816-35F5-15B3-0AE7-DF12926BA266}"/>
              </a:ext>
            </a:extLst>
          </p:cNvPr>
          <p:cNvSpPr txBox="1"/>
          <p:nvPr/>
        </p:nvSpPr>
        <p:spPr>
          <a:xfrm>
            <a:off x="672265" y="5955631"/>
            <a:ext cx="4501314" cy="369332"/>
          </a:xfrm>
          <a:prstGeom prst="rect">
            <a:avLst/>
          </a:prstGeom>
          <a:noFill/>
        </p:spPr>
        <p:txBody>
          <a:bodyPr wrap="square">
            <a:spAutoFit/>
          </a:bodyPr>
          <a:lstStyle/>
          <a:p>
            <a:r>
              <a:rPr lang="en-US" dirty="0">
                <a:solidFill>
                  <a:schemeClr val="accent1"/>
                </a:solidFill>
                <a:hlinkClick r:id="rId9">
                  <a:extLst>
                    <a:ext uri="{A12FA001-AC4F-418D-AE19-62706E023703}">
                      <ahyp:hlinkClr xmlns:ahyp="http://schemas.microsoft.com/office/drawing/2018/hyperlinkcolor" val="tx"/>
                    </a:ext>
                  </a:extLst>
                </a:hlinkClick>
              </a:rPr>
              <a:t>https://github.com/azure/enterprise-scale</a:t>
            </a:r>
            <a:endParaRPr lang="de-CH" dirty="0">
              <a:solidFill>
                <a:schemeClr val="accent1"/>
              </a:solidFill>
            </a:endParaRPr>
          </a:p>
        </p:txBody>
      </p:sp>
    </p:spTree>
    <p:extLst>
      <p:ext uri="{BB962C8B-B14F-4D97-AF65-F5344CB8AC3E}">
        <p14:creationId xmlns:p14="http://schemas.microsoft.com/office/powerpoint/2010/main" val="387977880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a:solidFill>
                  <a:srgbClr val="0078D3"/>
                </a:solidFill>
              </a:rPr>
              <a:t>Azure landing zones</a:t>
            </a:r>
            <a:br>
              <a:rPr lang="en-US">
                <a:solidFill>
                  <a:srgbClr val="0078D3"/>
                </a:solidFill>
              </a:rPr>
            </a:br>
            <a:r>
              <a:rPr lang="en-US" sz="2800">
                <a:solidFill>
                  <a:schemeClr val="tx1"/>
                </a:solidFill>
                <a:latin typeface="Segoe UI Semilight" panose="020B0402040204020203" pitchFamily="34" charset="0"/>
                <a:cs typeface="Segoe UI Semilight" panose="020B0402040204020203" pitchFamily="34" charset="0"/>
              </a:rPr>
              <a:t>Design</a:t>
            </a:r>
            <a:r>
              <a:rPr lang="en-US" sz="280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a:ln>
                  <a:noFill/>
                </a:ln>
                <a:solidFill>
                  <a:srgbClr val="FFFFFF"/>
                </a:solidFill>
                <a:effectLst/>
                <a:uLnTx/>
                <a:uFillTx/>
                <a:latin typeface="Segoe UI"/>
                <a:ea typeface="+mn-ea"/>
                <a:cs typeface="+mn-cs"/>
              </a:rPr>
            </a:br>
            <a:r>
              <a:rPr kumimoji="0" lang="en-GB" sz="2000" b="0" i="0" u="none" strike="noStrike" kern="1200" cap="none" spc="0" normalizeH="0" baseline="0" noProof="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0F91A-BF91-4DF1-B09A-89E4E0E20FC1}"/>
              </a:ext>
            </a:extLst>
          </p:cNvPr>
          <p:cNvSpPr txBox="1">
            <a:spLocks noGrp="1"/>
          </p:cNvSpPr>
          <p:nvPr>
            <p:ph type="title" idx="4294967295"/>
          </p:nvPr>
        </p:nvSpPr>
        <p:spPr>
          <a:xfrm>
            <a:off x="427038" y="449934"/>
            <a:ext cx="11306175" cy="403225"/>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r>
              <a:rPr lang="en-US" noProof="0" dirty="0"/>
              <a:t>Azure Well-Architected</a:t>
            </a:r>
          </a:p>
        </p:txBody>
      </p:sp>
      <p:sp>
        <p:nvSpPr>
          <p:cNvPr id="37" name="TextBox 36">
            <a:extLst>
              <a:ext uri="{FF2B5EF4-FFF2-40B4-BE49-F238E27FC236}">
                <a16:creationId xmlns:a16="http://schemas.microsoft.com/office/drawing/2014/main" id="{4F8E83C7-FE90-4675-9E5C-1B8E5B52FFF1}"/>
              </a:ext>
            </a:extLst>
          </p:cNvPr>
          <p:cNvSpPr txBox="1"/>
          <p:nvPr/>
        </p:nvSpPr>
        <p:spPr>
          <a:xfrm>
            <a:off x="427038" y="965599"/>
            <a:ext cx="7118982" cy="307777"/>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Build and manage </a:t>
            </a: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high-performing workloads</a:t>
            </a:r>
          </a:p>
        </p:txBody>
      </p:sp>
      <p:grpSp>
        <p:nvGrpSpPr>
          <p:cNvPr id="4" name="Group 3" descr="graphic showing Well-Architected, with Well-Architected Framework and its five pillars at the center, and surrounded by the other components of this initiative: well-arhictected review, Azure advisor, Documenation, Partners, Support an Services offers, Reference Architectures, and Design principles">
            <a:extLst>
              <a:ext uri="{FF2B5EF4-FFF2-40B4-BE49-F238E27FC236}">
                <a16:creationId xmlns:a16="http://schemas.microsoft.com/office/drawing/2014/main" id="{1CA9F553-CE70-4685-82F6-030B1A68D21F}"/>
              </a:ext>
            </a:extLst>
          </p:cNvPr>
          <p:cNvGrpSpPr>
            <a:grpSpLocks noChangeAspect="1"/>
          </p:cNvGrpSpPr>
          <p:nvPr/>
        </p:nvGrpSpPr>
        <p:grpSpPr>
          <a:xfrm>
            <a:off x="4160838" y="1490663"/>
            <a:ext cx="7504098" cy="4572000"/>
            <a:chOff x="2007156" y="1229643"/>
            <a:chExt cx="8002807" cy="4875847"/>
          </a:xfrm>
        </p:grpSpPr>
        <p:sp>
          <p:nvSpPr>
            <p:cNvPr id="8" name="Hexagon 7">
              <a:extLst>
                <a:ext uri="{FF2B5EF4-FFF2-40B4-BE49-F238E27FC236}">
                  <a16:creationId xmlns:a16="http://schemas.microsoft.com/office/drawing/2014/main" id="{4B9C3227-776F-974A-8E1C-B9231F507D5F}"/>
                </a:ext>
              </a:extLst>
            </p:cNvPr>
            <p:cNvSpPr/>
            <p:nvPr/>
          </p:nvSpPr>
          <p:spPr>
            <a:xfrm>
              <a:off x="6645319" y="1229643"/>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Hexagon 8">
              <a:extLst>
                <a:ext uri="{FF2B5EF4-FFF2-40B4-BE49-F238E27FC236}">
                  <a16:creationId xmlns:a16="http://schemas.microsoft.com/office/drawing/2014/main" id="{DED037CC-BFBD-0A42-BFD4-FD0032F85341}"/>
                </a:ext>
              </a:extLst>
            </p:cNvPr>
            <p:cNvSpPr/>
            <p:nvPr/>
          </p:nvSpPr>
          <p:spPr>
            <a:xfrm>
              <a:off x="5168776" y="2036708"/>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 name="Hexagon 9">
              <a:extLst>
                <a:ext uri="{FF2B5EF4-FFF2-40B4-BE49-F238E27FC236}">
                  <a16:creationId xmlns:a16="http://schemas.microsoft.com/office/drawing/2014/main" id="{1BB6C44F-5FEB-6849-A066-15B0AAEC07A4}"/>
                </a:ext>
              </a:extLst>
            </p:cNvPr>
            <p:cNvSpPr/>
            <p:nvPr/>
          </p:nvSpPr>
          <p:spPr>
            <a:xfrm>
              <a:off x="8121202" y="2036708"/>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 name="Hexagon 10">
              <a:extLst>
                <a:ext uri="{FF2B5EF4-FFF2-40B4-BE49-F238E27FC236}">
                  <a16:creationId xmlns:a16="http://schemas.microsoft.com/office/drawing/2014/main" id="{E6B6FEDC-38A6-6C4D-A432-9EFC06EBBBB8}"/>
                </a:ext>
              </a:extLst>
            </p:cNvPr>
            <p:cNvSpPr/>
            <p:nvPr/>
          </p:nvSpPr>
          <p:spPr>
            <a:xfrm>
              <a:off x="5169436" y="3667891"/>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 name="Hexagon 11">
              <a:extLst>
                <a:ext uri="{FF2B5EF4-FFF2-40B4-BE49-F238E27FC236}">
                  <a16:creationId xmlns:a16="http://schemas.microsoft.com/office/drawing/2014/main" id="{4C2998C8-167D-C14F-BCA2-B642437066F4}"/>
                </a:ext>
              </a:extLst>
            </p:cNvPr>
            <p:cNvSpPr/>
            <p:nvPr/>
          </p:nvSpPr>
          <p:spPr>
            <a:xfrm>
              <a:off x="8121202" y="3667891"/>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3" name="Hexagon 12">
              <a:extLst>
                <a:ext uri="{FF2B5EF4-FFF2-40B4-BE49-F238E27FC236}">
                  <a16:creationId xmlns:a16="http://schemas.microsoft.com/office/drawing/2014/main" id="{7C17A123-0484-624C-AFA6-F5BFD6E16DA9}"/>
                </a:ext>
              </a:extLst>
            </p:cNvPr>
            <p:cNvSpPr/>
            <p:nvPr/>
          </p:nvSpPr>
          <p:spPr>
            <a:xfrm>
              <a:off x="6645319" y="4477248"/>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25" name="Straight Connector 24">
              <a:extLst>
                <a:ext uri="{FF2B5EF4-FFF2-40B4-BE49-F238E27FC236}">
                  <a16:creationId xmlns:a16="http://schemas.microsoft.com/office/drawing/2014/main" id="{AB9C8199-573E-C84F-ACD6-81B8C5ECC2CC}"/>
                </a:ext>
              </a:extLst>
            </p:cNvPr>
            <p:cNvCxnSpPr>
              <a:cxnSpLocks/>
              <a:stCxn id="23" idx="0"/>
            </p:cNvCxnSpPr>
            <p:nvPr/>
          </p:nvCxnSpPr>
          <p:spPr>
            <a:xfrm>
              <a:off x="5236857" y="3677649"/>
              <a:ext cx="166607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E0E45354-CDAB-584A-9AA7-388B80375BF8}"/>
                </a:ext>
              </a:extLst>
            </p:cNvPr>
            <p:cNvSpPr/>
            <p:nvPr/>
          </p:nvSpPr>
          <p:spPr>
            <a:xfrm>
              <a:off x="2007156" y="2285537"/>
              <a:ext cx="3229701" cy="2784224"/>
            </a:xfrm>
            <a:prstGeom prst="hexagon">
              <a:avLst/>
            </a:prstGeom>
            <a:solidFill>
              <a:schemeClr val="tx1">
                <a:lumMod val="95000"/>
              </a:schemeClr>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76" name="Group 75">
              <a:extLst>
                <a:ext uri="{FF2B5EF4-FFF2-40B4-BE49-F238E27FC236}">
                  <a16:creationId xmlns:a16="http://schemas.microsoft.com/office/drawing/2014/main" id="{235F8828-40E1-6142-A70B-D1D1BC20AE6F}"/>
                </a:ext>
              </a:extLst>
            </p:cNvPr>
            <p:cNvGrpSpPr/>
            <p:nvPr/>
          </p:nvGrpSpPr>
          <p:grpSpPr>
            <a:xfrm>
              <a:off x="2789023" y="2676018"/>
              <a:ext cx="2050114" cy="1995126"/>
              <a:chOff x="2799796" y="2676018"/>
              <a:chExt cx="2050114" cy="1995126"/>
            </a:xfrm>
          </p:grpSpPr>
          <p:sp>
            <p:nvSpPr>
              <p:cNvPr id="54" name="TextBox 53">
                <a:extLst>
                  <a:ext uri="{FF2B5EF4-FFF2-40B4-BE49-F238E27FC236}">
                    <a16:creationId xmlns:a16="http://schemas.microsoft.com/office/drawing/2014/main" id="{5B274EA4-89D3-D549-8D96-5E88C75EF1DB}"/>
                  </a:ext>
                </a:extLst>
              </p:cNvPr>
              <p:cNvSpPr txBox="1"/>
              <p:nvPr/>
            </p:nvSpPr>
            <p:spPr>
              <a:xfrm>
                <a:off x="3448724" y="4378756"/>
                <a:ext cx="841897"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a:t>
                </a:r>
              </a:p>
            </p:txBody>
          </p:sp>
          <p:sp>
            <p:nvSpPr>
              <p:cNvPr id="53" name="TextBox 52" descr="chart showing relationship between Well-Architected pillars">
                <a:extLst>
                  <a:ext uri="{FF2B5EF4-FFF2-40B4-BE49-F238E27FC236}">
                    <a16:creationId xmlns:a16="http://schemas.microsoft.com/office/drawing/2014/main" id="{29624EE8-B88C-B14B-9537-6FE1547315B3}"/>
                  </a:ext>
                </a:extLst>
              </p:cNvPr>
              <p:cNvSpPr txBox="1"/>
              <p:nvPr/>
            </p:nvSpPr>
            <p:spPr>
              <a:xfrm>
                <a:off x="2799796" y="3954673"/>
                <a:ext cx="2050114"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Performance Efficiency</a:t>
                </a:r>
              </a:p>
            </p:txBody>
          </p:sp>
          <p:sp>
            <p:nvSpPr>
              <p:cNvPr id="52" name="TextBox 51">
                <a:extLst>
                  <a:ext uri="{FF2B5EF4-FFF2-40B4-BE49-F238E27FC236}">
                    <a16:creationId xmlns:a16="http://schemas.microsoft.com/office/drawing/2014/main" id="{DCBA0A64-0FFE-6147-B0E7-2D2CF816C5DF}"/>
                  </a:ext>
                </a:extLst>
              </p:cNvPr>
              <p:cNvSpPr txBox="1"/>
              <p:nvPr/>
            </p:nvSpPr>
            <p:spPr>
              <a:xfrm>
                <a:off x="2806208" y="3523458"/>
                <a:ext cx="2040495"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Operational Excellence</a:t>
                </a:r>
              </a:p>
            </p:txBody>
          </p:sp>
          <p:sp>
            <p:nvSpPr>
              <p:cNvPr id="51" name="TextBox 50">
                <a:extLst>
                  <a:ext uri="{FF2B5EF4-FFF2-40B4-BE49-F238E27FC236}">
                    <a16:creationId xmlns:a16="http://schemas.microsoft.com/office/drawing/2014/main" id="{B18F8568-A858-B848-97A6-FF46F89431F5}"/>
                  </a:ext>
                </a:extLst>
              </p:cNvPr>
              <p:cNvSpPr txBox="1"/>
              <p:nvPr/>
            </p:nvSpPr>
            <p:spPr>
              <a:xfrm>
                <a:off x="3011104" y="3099738"/>
                <a:ext cx="1664238"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Cost Optimization</a:t>
                </a:r>
              </a:p>
            </p:txBody>
          </p:sp>
          <p:sp>
            <p:nvSpPr>
              <p:cNvPr id="50" name="TextBox 49">
                <a:extLst>
                  <a:ext uri="{FF2B5EF4-FFF2-40B4-BE49-F238E27FC236}">
                    <a16:creationId xmlns:a16="http://schemas.microsoft.com/office/drawing/2014/main" id="{A472488C-7E1C-944D-B038-1D8A2ABDA3AB}"/>
                  </a:ext>
                </a:extLst>
              </p:cNvPr>
              <p:cNvSpPr txBox="1"/>
              <p:nvPr/>
            </p:nvSpPr>
            <p:spPr>
              <a:xfrm>
                <a:off x="3368541" y="2676018"/>
                <a:ext cx="992964"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Reliability</a:t>
                </a:r>
              </a:p>
            </p:txBody>
          </p:sp>
        </p:grpSp>
        <p:sp>
          <p:nvSpPr>
            <p:cNvPr id="62" name="TextBox 61">
              <a:extLst>
                <a:ext uri="{FF2B5EF4-FFF2-40B4-BE49-F238E27FC236}">
                  <a16:creationId xmlns:a16="http://schemas.microsoft.com/office/drawing/2014/main" id="{8DC9170F-F43F-FE41-AEF5-D130B97D80E7}"/>
                </a:ext>
              </a:extLst>
            </p:cNvPr>
            <p:cNvSpPr txBox="1"/>
            <p:nvPr/>
          </p:nvSpPr>
          <p:spPr>
            <a:xfrm>
              <a:off x="6819779" y="1654359"/>
              <a:ext cx="1605311" cy="69249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Well-Architected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Review</a:t>
              </a:r>
            </a:p>
          </p:txBody>
        </p:sp>
        <p:sp>
          <p:nvSpPr>
            <p:cNvPr id="63" name="TextBox 62">
              <a:extLst>
                <a:ext uri="{FF2B5EF4-FFF2-40B4-BE49-F238E27FC236}">
                  <a16:creationId xmlns:a16="http://schemas.microsoft.com/office/drawing/2014/main" id="{CCFA3EE3-9157-4443-82FB-3D5F72D8BDC8}"/>
                </a:ext>
              </a:extLst>
            </p:cNvPr>
            <p:cNvSpPr txBox="1"/>
            <p:nvPr/>
          </p:nvSpPr>
          <p:spPr>
            <a:xfrm>
              <a:off x="5617311" y="2568572"/>
              <a:ext cx="974947"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Principles</a:t>
              </a:r>
            </a:p>
          </p:txBody>
        </p:sp>
        <p:sp>
          <p:nvSpPr>
            <p:cNvPr id="64" name="TextBox 63">
              <a:extLst>
                <a:ext uri="{FF2B5EF4-FFF2-40B4-BE49-F238E27FC236}">
                  <a16:creationId xmlns:a16="http://schemas.microsoft.com/office/drawing/2014/main" id="{D00DE719-4062-0C4D-8795-757F4F81290D}"/>
                </a:ext>
              </a:extLst>
            </p:cNvPr>
            <p:cNvSpPr txBox="1"/>
            <p:nvPr/>
          </p:nvSpPr>
          <p:spPr>
            <a:xfrm>
              <a:off x="8668522" y="2568572"/>
              <a:ext cx="803425"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Advisor</a:t>
              </a:r>
            </a:p>
          </p:txBody>
        </p:sp>
        <p:sp>
          <p:nvSpPr>
            <p:cNvPr id="66" name="TextBox 65">
              <a:extLst>
                <a:ext uri="{FF2B5EF4-FFF2-40B4-BE49-F238E27FC236}">
                  <a16:creationId xmlns:a16="http://schemas.microsoft.com/office/drawing/2014/main" id="{880691D9-0682-504A-BEF8-881512B92584}"/>
                </a:ext>
              </a:extLst>
            </p:cNvPr>
            <p:cNvSpPr txBox="1"/>
            <p:nvPr/>
          </p:nvSpPr>
          <p:spPr>
            <a:xfrm>
              <a:off x="5472592" y="4225793"/>
              <a:ext cx="1264385"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Reference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Architectures</a:t>
              </a:r>
            </a:p>
          </p:txBody>
        </p:sp>
        <p:sp>
          <p:nvSpPr>
            <p:cNvPr id="67" name="TextBox 66">
              <a:extLst>
                <a:ext uri="{FF2B5EF4-FFF2-40B4-BE49-F238E27FC236}">
                  <a16:creationId xmlns:a16="http://schemas.microsoft.com/office/drawing/2014/main" id="{7439D3A3-43E7-0543-9A64-CCB983E192A4}"/>
                </a:ext>
              </a:extLst>
            </p:cNvPr>
            <p:cNvSpPr txBox="1"/>
            <p:nvPr/>
          </p:nvSpPr>
          <p:spPr>
            <a:xfrm>
              <a:off x="8347119" y="4325820"/>
              <a:ext cx="1446230" cy="292388"/>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Documentation</a:t>
              </a:r>
            </a:p>
          </p:txBody>
        </p:sp>
        <p:sp>
          <p:nvSpPr>
            <p:cNvPr id="68" name="TextBox 67" descr="Diagram showing Well-Architected, with Well-Architected Framework and its five pillars at the center, and surrounded by the other components of this initiative: well-architected review, Azure advisor, Documentation, Partners, Support and Services offers, Reference Architectures, and Design principles">
              <a:extLst>
                <a:ext uri="{FF2B5EF4-FFF2-40B4-BE49-F238E27FC236}">
                  <a16:creationId xmlns:a16="http://schemas.microsoft.com/office/drawing/2014/main" id="{4232DCD0-9205-2242-8E1A-C53F7A532155}"/>
                </a:ext>
              </a:extLst>
            </p:cNvPr>
            <p:cNvSpPr txBox="1"/>
            <p:nvPr/>
          </p:nvSpPr>
          <p:spPr>
            <a:xfrm>
              <a:off x="6902936" y="4838558"/>
              <a:ext cx="1381930" cy="95186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Partners, Support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Services Offers</a:t>
              </a:r>
            </a:p>
          </p:txBody>
        </p:sp>
        <p:sp>
          <p:nvSpPr>
            <p:cNvPr id="7" name="Hexagon 6">
              <a:extLst>
                <a:ext uri="{FF2B5EF4-FFF2-40B4-BE49-F238E27FC236}">
                  <a16:creationId xmlns:a16="http://schemas.microsoft.com/office/drawing/2014/main" id="{C539F7B6-349B-EA45-A84F-7D89362C6902}"/>
                </a:ext>
              </a:extLst>
            </p:cNvPr>
            <p:cNvSpPr/>
            <p:nvPr/>
          </p:nvSpPr>
          <p:spPr>
            <a:xfrm>
              <a:off x="6645319" y="2852190"/>
              <a:ext cx="1888761" cy="1628242"/>
            </a:xfrm>
            <a:prstGeom prst="hexagon">
              <a:avLst/>
            </a:prstGeom>
            <a:solidFill>
              <a:schemeClr val="tx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F067237A-C60A-CA4D-985D-FCAAEC26114C}"/>
                </a:ext>
              </a:extLst>
            </p:cNvPr>
            <p:cNvSpPr txBox="1"/>
            <p:nvPr/>
          </p:nvSpPr>
          <p:spPr>
            <a:xfrm>
              <a:off x="6813493" y="3311234"/>
              <a:ext cx="1552412" cy="69249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Well-Architected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Framework</a:t>
              </a:r>
            </a:p>
          </p:txBody>
        </p:sp>
        <p:pic>
          <p:nvPicPr>
            <p:cNvPr id="38" name="Graphic 37" descr="Lock with solid fill">
              <a:extLst>
                <a:ext uri="{FF2B5EF4-FFF2-40B4-BE49-F238E27FC236}">
                  <a16:creationId xmlns:a16="http://schemas.microsoft.com/office/drawing/2014/main" id="{E447248A-4728-49C0-869E-FC0D3F6A58C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34951" y="4342070"/>
              <a:ext cx="365760" cy="365760"/>
            </a:xfrm>
            <a:prstGeom prst="rect">
              <a:avLst/>
            </a:prstGeom>
          </p:spPr>
        </p:pic>
        <p:pic>
          <p:nvPicPr>
            <p:cNvPr id="39" name="Picture 38">
              <a:extLst>
                <a:ext uri="{FF2B5EF4-FFF2-40B4-BE49-F238E27FC236}">
                  <a16:creationId xmlns:a16="http://schemas.microsoft.com/office/drawing/2014/main" id="{CC4ECF27-3B5C-49CA-A54E-C559BE9E957D}"/>
                </a:ext>
              </a:extLst>
            </p:cNvPr>
            <p:cNvPicPr>
              <a:picLocks noChangeAspect="1"/>
            </p:cNvPicPr>
            <p:nvPr/>
          </p:nvPicPr>
          <p:blipFill>
            <a:blip r:embed="rId5"/>
            <a:stretch>
              <a:fillRect/>
            </a:stretch>
          </p:blipFill>
          <p:spPr>
            <a:xfrm>
              <a:off x="2688591" y="3099738"/>
              <a:ext cx="327042" cy="327042"/>
            </a:xfrm>
            <a:prstGeom prst="rect">
              <a:avLst/>
            </a:prstGeom>
          </p:spPr>
        </p:pic>
        <p:pic>
          <p:nvPicPr>
            <p:cNvPr id="40" name="Picture 39">
              <a:extLst>
                <a:ext uri="{FF2B5EF4-FFF2-40B4-BE49-F238E27FC236}">
                  <a16:creationId xmlns:a16="http://schemas.microsoft.com/office/drawing/2014/main" id="{89C6ABA7-27CF-4605-A4A2-36913832ADEC}"/>
                </a:ext>
              </a:extLst>
            </p:cNvPr>
            <p:cNvPicPr>
              <a:picLocks noChangeAspect="1"/>
            </p:cNvPicPr>
            <p:nvPr/>
          </p:nvPicPr>
          <p:blipFill>
            <a:blip r:embed="rId6"/>
            <a:stretch>
              <a:fillRect/>
            </a:stretch>
          </p:blipFill>
          <p:spPr>
            <a:xfrm>
              <a:off x="2475204" y="3531359"/>
              <a:ext cx="327042" cy="273064"/>
            </a:xfrm>
            <a:prstGeom prst="rect">
              <a:avLst/>
            </a:prstGeom>
          </p:spPr>
        </p:pic>
        <p:pic>
          <p:nvPicPr>
            <p:cNvPr id="41" name="Picture 40">
              <a:extLst>
                <a:ext uri="{FF2B5EF4-FFF2-40B4-BE49-F238E27FC236}">
                  <a16:creationId xmlns:a16="http://schemas.microsoft.com/office/drawing/2014/main" id="{038BD2D3-057D-4CB3-A176-260F67DE5439}"/>
                </a:ext>
              </a:extLst>
            </p:cNvPr>
            <p:cNvPicPr>
              <a:picLocks noChangeAspect="1"/>
            </p:cNvPicPr>
            <p:nvPr/>
          </p:nvPicPr>
          <p:blipFill>
            <a:blip r:embed="rId7"/>
            <a:stretch>
              <a:fillRect/>
            </a:stretch>
          </p:blipFill>
          <p:spPr>
            <a:xfrm>
              <a:off x="2467803" y="3935758"/>
              <a:ext cx="330217" cy="330217"/>
            </a:xfrm>
            <a:prstGeom prst="rect">
              <a:avLst/>
            </a:prstGeom>
          </p:spPr>
        </p:pic>
        <p:sp>
          <p:nvSpPr>
            <p:cNvPr id="42" name="Graphic 4" descr="Badge Tick with solid fill">
              <a:extLst>
                <a:ext uri="{FF2B5EF4-FFF2-40B4-BE49-F238E27FC236}">
                  <a16:creationId xmlns:a16="http://schemas.microsoft.com/office/drawing/2014/main" id="{214B2142-3355-42B6-8578-D55D05CFCF81}"/>
                </a:ext>
              </a:extLst>
            </p:cNvPr>
            <p:cNvSpPr/>
            <p:nvPr/>
          </p:nvSpPr>
          <p:spPr>
            <a:xfrm>
              <a:off x="3084942" y="2726759"/>
              <a:ext cx="227144" cy="227146"/>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 name="Graphic 4" descr="Badge Tick with solid fill">
              <a:extLst>
                <a:ext uri="{FF2B5EF4-FFF2-40B4-BE49-F238E27FC236}">
                  <a16:creationId xmlns:a16="http://schemas.microsoft.com/office/drawing/2014/main" id="{343A2B54-25E9-4F42-87CE-437BB31EA3D8}"/>
                </a:ext>
              </a:extLst>
            </p:cNvPr>
            <p:cNvSpPr/>
            <p:nvPr/>
          </p:nvSpPr>
          <p:spPr>
            <a:xfrm>
              <a:off x="3015633" y="2657452"/>
              <a:ext cx="365760" cy="36576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44" name="TextBox 43">
            <a:extLst>
              <a:ext uri="{FF2B5EF4-FFF2-40B4-BE49-F238E27FC236}">
                <a16:creationId xmlns:a16="http://schemas.microsoft.com/office/drawing/2014/main" id="{63B19A31-53E8-45CF-80DA-BF60B54CF4D4}"/>
              </a:ext>
            </a:extLst>
          </p:cNvPr>
          <p:cNvSpPr txBox="1"/>
          <p:nvPr/>
        </p:nvSpPr>
        <p:spPr>
          <a:xfrm>
            <a:off x="427038" y="2201863"/>
            <a:ext cx="2563812" cy="307777"/>
          </a:xfrm>
          <a:prstGeom prst="rect">
            <a:avLst/>
          </a:prstGeom>
          <a:noFill/>
        </p:spPr>
        <p:txBody>
          <a:bodyPr wrap="square" lIns="0" tIns="0" rIns="0" bIns="0">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Build workloads with </a:t>
            </a: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confidence</a:t>
            </a: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 </a:t>
            </a:r>
            <a:r>
              <a:rPr kumimoji="0" lang="en-US" sz="2000" b="0" i="0" u="none" strike="noStrike" kern="1200" cap="none" spc="0" normalizeH="0" baseline="0" noProof="0" dirty="0">
                <a:ln>
                  <a:noFill/>
                </a:ln>
                <a:solidFill>
                  <a:schemeClr val="bg1"/>
                </a:solidFill>
                <a:effectLst/>
                <a:uLnTx/>
                <a:uFillTx/>
                <a:latin typeface="Segoe UI"/>
                <a:ea typeface="+mn-ea"/>
                <a:cs typeface="+mn-cs"/>
              </a:rPr>
              <a:t>with proven practices  </a:t>
            </a:r>
          </a:p>
        </p:txBody>
      </p:sp>
      <p:sp>
        <p:nvSpPr>
          <p:cNvPr id="45" name="TextBox 44">
            <a:extLst>
              <a:ext uri="{FF2B5EF4-FFF2-40B4-BE49-F238E27FC236}">
                <a16:creationId xmlns:a16="http://schemas.microsoft.com/office/drawing/2014/main" id="{64DD5784-41ED-45D0-854C-DFF4460DA852}"/>
              </a:ext>
            </a:extLst>
          </p:cNvPr>
          <p:cNvSpPr txBox="1"/>
          <p:nvPr/>
        </p:nvSpPr>
        <p:spPr>
          <a:xfrm>
            <a:off x="427038" y="3403464"/>
            <a:ext cx="3229311" cy="307777"/>
          </a:xfrm>
          <a:prstGeom prst="rect">
            <a:avLst/>
          </a:prstGeom>
          <a:noFill/>
        </p:spPr>
        <p:txBody>
          <a:bodyPr wrap="square" lIns="0" tIns="0" rIns="0" bIns="0">
            <a:no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Design </a:t>
            </a: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high-performing</a:t>
            </a:r>
            <a:r>
              <a:rPr kumimoji="0" lang="en-US" sz="2000" b="0" i="0" u="none" strike="noStrike" kern="1200" cap="none" spc="0" normalizeH="0" baseline="0" noProof="0" dirty="0">
                <a:ln>
                  <a:noFill/>
                </a:ln>
                <a:solidFill>
                  <a:schemeClr val="bg1"/>
                </a:solidFill>
                <a:effectLst/>
                <a:uLnTx/>
                <a:uFillTx/>
                <a:latin typeface="Segoe UI"/>
                <a:ea typeface="+mn-ea"/>
                <a:cs typeface="+mn-cs"/>
              </a:rPr>
              <a:t> workloads using deep technical guidance</a:t>
            </a:r>
          </a:p>
        </p:txBody>
      </p:sp>
      <p:sp>
        <p:nvSpPr>
          <p:cNvPr id="46" name="TextBox 45">
            <a:extLst>
              <a:ext uri="{FF2B5EF4-FFF2-40B4-BE49-F238E27FC236}">
                <a16:creationId xmlns:a16="http://schemas.microsoft.com/office/drawing/2014/main" id="{F616C07C-7631-4D77-B2B2-D8D05BD9AF2C}"/>
              </a:ext>
            </a:extLst>
          </p:cNvPr>
          <p:cNvSpPr txBox="1"/>
          <p:nvPr/>
        </p:nvSpPr>
        <p:spPr>
          <a:xfrm>
            <a:off x="427038" y="4605064"/>
            <a:ext cx="3733800" cy="307777"/>
          </a:xfrm>
          <a:prstGeom prst="rect">
            <a:avLst/>
          </a:prstGeom>
          <a:noFill/>
        </p:spPr>
        <p:txBody>
          <a:bodyPr wrap="square" lIns="0" tIns="0" rIns="0" bIns="0">
            <a:no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Optimize</a:t>
            </a:r>
            <a:r>
              <a:rPr kumimoji="0" lang="en-US" sz="2000" b="0" i="0" u="none" strike="noStrike" kern="1200" cap="none" spc="0" normalizeH="0" baseline="0" noProof="0" dirty="0">
                <a:ln>
                  <a:noFill/>
                </a:ln>
                <a:solidFill>
                  <a:schemeClr val="bg1"/>
                </a:solidFill>
                <a:effectLst/>
                <a:uLnTx/>
                <a:uFillTx/>
                <a:latin typeface="Segoe UI"/>
                <a:ea typeface="+mn-ea"/>
                <a:cs typeface="+mn-cs"/>
              </a:rPr>
              <a:t> workloads with actionable areas of focus</a:t>
            </a:r>
          </a:p>
        </p:txBody>
      </p:sp>
    </p:spTree>
    <p:extLst>
      <p:ext uri="{BB962C8B-B14F-4D97-AF65-F5344CB8AC3E}">
        <p14:creationId xmlns:p14="http://schemas.microsoft.com/office/powerpoint/2010/main" val="540778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3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3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Azure Design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70.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8.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3.potx" id="{81951753-DC95-46C2-9259-4220FEEDE00E}" vid="{7F6748D0-1E30-41D3-ABE8-7CAAE3E9C4B8}"/>
    </a:ext>
  </a:extLst>
</a:theme>
</file>

<file path=ppt/theme/theme9.xml><?xml version="1.0" encoding="utf-8"?>
<a:theme xmlns:a="http://schemas.openxmlformats.org/drawingml/2006/main" name="10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A075A8A6A2824F9269C7438EF96DEA" ma:contentTypeVersion="10" ma:contentTypeDescription="Create a new document." ma:contentTypeScope="" ma:versionID="ba7228c18a3ee977e1afe6ea943b5bee">
  <xsd:schema xmlns:xsd="http://www.w3.org/2001/XMLSchema" xmlns:xs="http://www.w3.org/2001/XMLSchema" xmlns:p="http://schemas.microsoft.com/office/2006/metadata/properties" xmlns:ns2="2942ca78-4846-47d6-bdf1-e79fc6ddaabe" xmlns:ns3="ed7b6f9f-ea26-4d32-99f2-5a3227e9da2f" xmlns:ns4="230e9df3-be65-4c73-a93b-d1236ebd677e" targetNamespace="http://schemas.microsoft.com/office/2006/metadata/properties" ma:root="true" ma:fieldsID="7a16a678e040f72e4054bb26ce7366b0" ns2:_="" ns3:_="" ns4:_="">
    <xsd:import namespace="2942ca78-4846-47d6-bdf1-e79fc6ddaabe"/>
    <xsd:import namespace="ed7b6f9f-ea26-4d32-99f2-5a3227e9da2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42ca78-4846-47d6-bdf1-e79fc6ddaa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7b6f9f-ea26-4d32-99f2-5a3227e9da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8736457-2493-4235-a0e6-a361f3f12f70}" ma:internalName="TaxCatchAll" ma:showField="CatchAllData" ma:web="ed7b6f9f-ea26-4d32-99f2-5a3227e9da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942ca78-4846-47d6-bdf1-e79fc6ddaabe">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B80BA174-4FFE-4AEF-9DB9-CF2A783246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42ca78-4846-47d6-bdf1-e79fc6ddaabe"/>
    <ds:schemaRef ds:uri="ed7b6f9f-ea26-4d32-99f2-5a3227e9da2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9985E7-F7C6-4958-AABD-0B7F8BC31F4D}">
  <ds:schemaRefs>
    <ds:schemaRef ds:uri="http://schemas.microsoft.com/sharepoint/v3/contenttype/forms"/>
  </ds:schemaRefs>
</ds:datastoreItem>
</file>

<file path=customXml/itemProps3.xml><?xml version="1.0" encoding="utf-8"?>
<ds:datastoreItem xmlns:ds="http://schemas.openxmlformats.org/officeDocument/2006/customXml" ds:itemID="{7D758C25-7188-4B86-83B4-902BBD715003}">
  <ds:schemaRefs>
    <ds:schemaRef ds:uri="http://schemas.microsoft.com/office/2006/metadata/properties"/>
    <ds:schemaRef ds:uri="http://schemas.microsoft.com/office/infopath/2007/PartnerControls"/>
    <ds:schemaRef ds:uri="2942ca78-4846-47d6-bdf1-e79fc6ddaabe"/>
    <ds:schemaRef ds:uri="230e9df3-be65-4c73-a93b-d1236ebd677e"/>
  </ds:schemaRefs>
</ds:datastoreItem>
</file>

<file path=docMetadata/LabelInfo.xml><?xml version="1.0" encoding="utf-8"?>
<clbl:labelList xmlns:clbl="http://schemas.microsoft.com/office/2020/mipLabelMetadata">
  <clbl:label id="{f260df36-bc43-424c-8f44-c85226657b01}" enabled="0" method="" siteId="{f260df36-bc43-424c-8f44-c85226657b01}" removed="1"/>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1230</TotalTime>
  <Words>8987</Words>
  <Application>Microsoft Office PowerPoint</Application>
  <PresentationFormat>Panoramiczny</PresentationFormat>
  <Paragraphs>729</Paragraphs>
  <Slides>24</Slides>
  <Notes>20</Notes>
  <HiddenSlides>6</HiddenSlides>
  <MMClips>0</MMClips>
  <ScaleCrop>false</ScaleCrop>
  <HeadingPairs>
    <vt:vector size="6" baseType="variant">
      <vt:variant>
        <vt:lpstr>Używane czcionki</vt:lpstr>
      </vt:variant>
      <vt:variant>
        <vt:i4>17</vt:i4>
      </vt:variant>
      <vt:variant>
        <vt:lpstr>Motyw</vt:lpstr>
      </vt:variant>
      <vt:variant>
        <vt:i4>11</vt:i4>
      </vt:variant>
      <vt:variant>
        <vt:lpstr>Tytuły slajdów</vt:lpstr>
      </vt:variant>
      <vt:variant>
        <vt:i4>24</vt:i4>
      </vt:variant>
    </vt:vector>
  </HeadingPairs>
  <TitlesOfParts>
    <vt:vector size="52" baseType="lpstr">
      <vt:lpstr>Arial</vt:lpstr>
      <vt:lpstr>Arial,Sans-Serif</vt:lpstr>
      <vt:lpstr>Calibri</vt:lpstr>
      <vt:lpstr>Calibri Light</vt:lpstr>
      <vt:lpstr>Consolas</vt:lpstr>
      <vt:lpstr>Segoe</vt:lpstr>
      <vt:lpstr>Segoe </vt:lpstr>
      <vt:lpstr>Segoe MDL2 Assets</vt:lpstr>
      <vt:lpstr>Segoe UI</vt:lpstr>
      <vt:lpstr>Segoe UI </vt:lpstr>
      <vt:lpstr>Segoe UI Light</vt:lpstr>
      <vt:lpstr>Segoe UI Semibold</vt:lpstr>
      <vt:lpstr>Segoe UI Semilight</vt:lpstr>
      <vt:lpstr>Times New Roman</vt:lpstr>
      <vt:lpstr>Verdana Pro Cond</vt:lpstr>
      <vt:lpstr>Verdana Pro Cond Light</vt:lpstr>
      <vt:lpstr>Wingdings</vt:lpstr>
      <vt:lpstr>Office Theme</vt:lpstr>
      <vt:lpstr>9-51052_Microsoft_Ready_Template_Light</vt:lpstr>
      <vt:lpstr>1_office theme</vt:lpstr>
      <vt:lpstr>Customer Success 2019 </vt:lpstr>
      <vt:lpstr>1_Azure Design Template</vt:lpstr>
      <vt:lpstr>Azure Design_Black</vt:lpstr>
      <vt:lpstr>1_9-51052_Microsoft_Ready_Template_Light</vt:lpstr>
      <vt:lpstr>Microsoft Ignite 16/9 White Template</vt:lpstr>
      <vt:lpstr>10_White Template</vt:lpstr>
      <vt:lpstr>13_White Template</vt:lpstr>
      <vt:lpstr>Microsoft Security template</vt:lpstr>
      <vt:lpstr>Prezentacja programu PowerPoint</vt:lpstr>
      <vt:lpstr>Microsoft Cloud Adoption Framework for Azure</vt:lpstr>
      <vt:lpstr>Define Strategy</vt:lpstr>
      <vt:lpstr>Plan</vt:lpstr>
      <vt:lpstr>Ready</vt:lpstr>
      <vt:lpstr>Prezentacja programu PowerPoint</vt:lpstr>
      <vt:lpstr>Azure Landing Zones Design Principles</vt:lpstr>
      <vt:lpstr>Azure landing zones Design areas</vt:lpstr>
      <vt:lpstr>Azure Well-Architected</vt:lpstr>
      <vt:lpstr>Prezentacja programu PowerPoint</vt:lpstr>
      <vt:lpstr>Principles behind Best Practices for Swiss Banks </vt:lpstr>
      <vt:lpstr>Why are we having a Zero Trust conversation? </vt:lpstr>
      <vt:lpstr>Microsoft Zero Trust Principles Guidance for technical architecture</vt:lpstr>
      <vt:lpstr>Microsoft Zero Trust Capabilities</vt:lpstr>
      <vt:lpstr>Zero Trust User Access</vt:lpstr>
      <vt:lpstr>Traditional networking model based on physical geographic location</vt:lpstr>
      <vt:lpstr>Secure Access Service Edge (SASE) Architecture for Secure, Responsive, and Pervasive Productivity</vt:lpstr>
      <vt:lpstr>Identity is the control plane</vt:lpstr>
      <vt:lpstr>Secure your organization with Zero Trust</vt:lpstr>
      <vt:lpstr>Networking Considerations</vt:lpstr>
      <vt:lpstr>Identity  and Access Management</vt:lpstr>
      <vt:lpstr>Security, Governance and Compliance</vt:lpstr>
      <vt:lpstr>Draft High Level Architecture  </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&amp; Technology Workshop Strategy  |  Plan  |  Ready Aligning business &amp; technology</dc:title>
  <dc:creator>Wayne Meyer</dc:creator>
  <cp:lastModifiedBy>myUser</cp:lastModifiedBy>
  <cp:revision>14</cp:revision>
  <dcterms:created xsi:type="dcterms:W3CDTF">2019-10-16T18:51:17Z</dcterms:created>
  <dcterms:modified xsi:type="dcterms:W3CDTF">2023-09-08T15:09:21Z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0x01010073A075A8A6A2824F9269C7438EF96DEA</vt:lpwstr>
  </property>
</Properties>
</file>